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315" r:id="rId20"/>
    <p:sldId id="316" r:id="rId2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1364E26-7BA5-46B5-B5FA-856D767BF1AE}" type="datetimeFigureOut">
              <a:rPr lang="en-US" smtClean="0"/>
              <a:t>12/4/2017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24A6D2F-A68B-412F-A71C-F4583BBF46ED}" type="slidenum">
              <a:rPr lang="en-US" smtClean="0"/>
              <a:t>‹#›</a:t>
            </a:fld>
            <a:endParaRPr lang="en-US"/>
          </a:p>
        </p:txBody>
      </p:sp>
    </p:spTree>
    <p:extLst>
      <p:ext uri="{BB962C8B-B14F-4D97-AF65-F5344CB8AC3E}">
        <p14:creationId xmlns:p14="http://schemas.microsoft.com/office/powerpoint/2010/main" val="20556979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1">
                    <a:lumMod val="85000"/>
                    <a:lumOff val="1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tx1">
                    <a:lumMod val="65000"/>
                    <a:lumOff val="35000"/>
                  </a:schemeClr>
                </a:solidFill>
              </a:defRPr>
            </a:lvl1pPr>
          </a:lstStyle>
          <a:p>
            <a:fld id="{9C9C21CE-55DF-4A58-916D-4E27F69F9AE8}" type="datetimeFigureOut">
              <a:rPr lang="en-CA" smtClean="0"/>
              <a:t>2017-12-04</a:t>
            </a:fld>
            <a:endParaRPr lang="en-CA"/>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tx1">
                    <a:lumMod val="65000"/>
                    <a:lumOff val="35000"/>
                  </a:schemeClr>
                </a:solidFill>
              </a:defRPr>
            </a:lvl1pPr>
          </a:lstStyle>
          <a:p>
            <a:endParaRPr lang="en-CA"/>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tx1">
                    <a:lumMod val="65000"/>
                    <a:lumOff val="35000"/>
                  </a:schemeClr>
                </a:solidFill>
              </a:defRPr>
            </a:lvl1pPr>
          </a:lstStyle>
          <a:p>
            <a:fld id="{8DDB0B34-0E09-4898-B6EE-14AF9E9E8BF3}" type="slidenum">
              <a:rPr lang="en-CA" smtClean="0"/>
              <a:t>‹#›</a:t>
            </a:fld>
            <a:endParaRPr lang="en-CA"/>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00770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9C21CE-55DF-4A58-916D-4E27F69F9AE8}" type="datetimeFigureOut">
              <a:rPr lang="en-CA" smtClean="0"/>
              <a:t>2017-12-04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DDB0B34-0E09-4898-B6EE-14AF9E9E8BF3}" type="slidenum">
              <a:rPr lang="en-CA" smtClean="0"/>
              <a:t>‹#›</a:t>
            </a:fld>
            <a:endParaRPr lang="en-CA"/>
          </a:p>
        </p:txBody>
      </p:sp>
    </p:spTree>
    <p:extLst>
      <p:ext uri="{BB962C8B-B14F-4D97-AF65-F5344CB8AC3E}">
        <p14:creationId xmlns:p14="http://schemas.microsoft.com/office/powerpoint/2010/main" val="4191392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9C21CE-55DF-4A58-916D-4E27F69F9AE8}" type="datetimeFigureOut">
              <a:rPr lang="en-CA" smtClean="0"/>
              <a:t>2017-12-04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DDB0B34-0E09-4898-B6EE-14AF9E9E8BF3}" type="slidenum">
              <a:rPr lang="en-CA" smtClean="0"/>
              <a:t>‹#›</a:t>
            </a:fld>
            <a:endParaRPr lang="en-CA"/>
          </a:p>
        </p:txBody>
      </p:sp>
    </p:spTree>
    <p:extLst>
      <p:ext uri="{BB962C8B-B14F-4D97-AF65-F5344CB8AC3E}">
        <p14:creationId xmlns:p14="http://schemas.microsoft.com/office/powerpoint/2010/main" val="168008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9C21CE-55DF-4A58-916D-4E27F69F9AE8}" type="datetimeFigureOut">
              <a:rPr lang="en-CA" smtClean="0"/>
              <a:t>2017-12-04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DDB0B34-0E09-4898-B6EE-14AF9E9E8BF3}" type="slidenum">
              <a:rPr lang="en-CA" smtClean="0"/>
              <a:t>‹#›</a:t>
            </a:fld>
            <a:endParaRPr lang="en-CA"/>
          </a:p>
        </p:txBody>
      </p:sp>
    </p:spTree>
    <p:extLst>
      <p:ext uri="{BB962C8B-B14F-4D97-AF65-F5344CB8AC3E}">
        <p14:creationId xmlns:p14="http://schemas.microsoft.com/office/powerpoint/2010/main" val="115012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9C9C21CE-55DF-4A58-916D-4E27F69F9AE8}" type="datetimeFigureOut">
              <a:rPr lang="en-CA" smtClean="0"/>
              <a:t>2017-12-04</a:t>
            </a:fld>
            <a:endParaRPr lang="en-CA"/>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CA"/>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8DDB0B34-0E09-4898-B6EE-14AF9E9E8BF3}" type="slidenum">
              <a:rPr lang="en-CA" smtClean="0"/>
              <a:t>‹#›</a:t>
            </a:fld>
            <a:endParaRPr lang="en-CA"/>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809594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9C21CE-55DF-4A58-916D-4E27F69F9AE8}" type="datetimeFigureOut">
              <a:rPr lang="en-CA" smtClean="0"/>
              <a:t>2017-12-04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DDB0B34-0E09-4898-B6EE-14AF9E9E8BF3}" type="slidenum">
              <a:rPr lang="en-CA" smtClean="0"/>
              <a:t>‹#›</a:t>
            </a:fld>
            <a:endParaRPr lang="en-CA"/>
          </a:p>
        </p:txBody>
      </p:sp>
    </p:spTree>
    <p:extLst>
      <p:ext uri="{BB962C8B-B14F-4D97-AF65-F5344CB8AC3E}">
        <p14:creationId xmlns:p14="http://schemas.microsoft.com/office/powerpoint/2010/main" val="1214102758"/>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9C21CE-55DF-4A58-916D-4E27F69F9AE8}" type="datetimeFigureOut">
              <a:rPr lang="en-CA" smtClean="0"/>
              <a:t>2017-12-04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DDB0B34-0E09-4898-B6EE-14AF9E9E8BF3}" type="slidenum">
              <a:rPr lang="en-CA" smtClean="0"/>
              <a:t>‹#›</a:t>
            </a:fld>
            <a:endParaRPr lang="en-CA"/>
          </a:p>
        </p:txBody>
      </p:sp>
    </p:spTree>
    <p:extLst>
      <p:ext uri="{BB962C8B-B14F-4D97-AF65-F5344CB8AC3E}">
        <p14:creationId xmlns:p14="http://schemas.microsoft.com/office/powerpoint/2010/main" val="24347813"/>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9C21CE-55DF-4A58-916D-4E27F69F9AE8}" type="datetimeFigureOut">
              <a:rPr lang="en-CA" smtClean="0"/>
              <a:t>2017-12-04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DDB0B34-0E09-4898-B6EE-14AF9E9E8BF3}" type="slidenum">
              <a:rPr lang="en-CA" smtClean="0"/>
              <a:t>‹#›</a:t>
            </a:fld>
            <a:endParaRPr lang="en-CA"/>
          </a:p>
        </p:txBody>
      </p:sp>
    </p:spTree>
    <p:extLst>
      <p:ext uri="{BB962C8B-B14F-4D97-AF65-F5344CB8AC3E}">
        <p14:creationId xmlns:p14="http://schemas.microsoft.com/office/powerpoint/2010/main" val="3037834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9C21CE-55DF-4A58-916D-4E27F69F9AE8}" type="datetimeFigureOut">
              <a:rPr lang="en-CA" smtClean="0"/>
              <a:t>2017-12-04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DDB0B34-0E09-4898-B6EE-14AF9E9E8BF3}" type="slidenum">
              <a:rPr lang="en-CA" smtClean="0"/>
              <a:t>‹#›</a:t>
            </a:fld>
            <a:endParaRPr lang="en-CA"/>
          </a:p>
        </p:txBody>
      </p:sp>
    </p:spTree>
    <p:extLst>
      <p:ext uri="{BB962C8B-B14F-4D97-AF65-F5344CB8AC3E}">
        <p14:creationId xmlns:p14="http://schemas.microsoft.com/office/powerpoint/2010/main" val="4056756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3789" y="6375679"/>
            <a:ext cx="925016" cy="348462"/>
          </a:xfrm>
        </p:spPr>
        <p:txBody>
          <a:bodyPr/>
          <a:lstStyle/>
          <a:p>
            <a:fld id="{9C9C21CE-55DF-4A58-916D-4E27F69F9AE8}" type="datetimeFigureOut">
              <a:rPr lang="en-CA" smtClean="0"/>
              <a:t>2017-12-04</a:t>
            </a:fld>
            <a:endParaRPr lang="en-CA"/>
          </a:p>
        </p:txBody>
      </p:sp>
      <p:sp>
        <p:nvSpPr>
          <p:cNvPr id="6" name="Footer Placeholder 5"/>
          <p:cNvSpPr>
            <a:spLocks noGrp="1"/>
          </p:cNvSpPr>
          <p:nvPr>
            <p:ph type="ftr" sz="quarter" idx="11"/>
          </p:nvPr>
        </p:nvSpPr>
        <p:spPr>
          <a:xfrm>
            <a:off x="1577716" y="6375679"/>
            <a:ext cx="2611634" cy="345796"/>
          </a:xfrm>
        </p:spPr>
        <p:txBody>
          <a:bodyPr/>
          <a:lstStyle/>
          <a:p>
            <a:endParaRPr lang="en-CA"/>
          </a:p>
        </p:txBody>
      </p:sp>
      <p:sp>
        <p:nvSpPr>
          <p:cNvPr id="7" name="Slide Number Placeholder 6"/>
          <p:cNvSpPr>
            <a:spLocks noGrp="1"/>
          </p:cNvSpPr>
          <p:nvPr>
            <p:ph type="sldNum" sz="quarter" idx="12"/>
          </p:nvPr>
        </p:nvSpPr>
        <p:spPr>
          <a:xfrm>
            <a:off x="4268261" y="6375679"/>
            <a:ext cx="924342" cy="345796"/>
          </a:xfrm>
        </p:spPr>
        <p:txBody>
          <a:bodyPr/>
          <a:lstStyle/>
          <a:p>
            <a:fld id="{8DDB0B34-0E09-4898-B6EE-14AF9E9E8BF3}" type="slidenum">
              <a:rPr lang="en-CA" smtClean="0"/>
              <a:t>‹#›</a:t>
            </a:fld>
            <a:endParaRPr lang="en-CA"/>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44131864"/>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4463" y="6375679"/>
            <a:ext cx="924342" cy="348462"/>
          </a:xfrm>
        </p:spPr>
        <p:txBody>
          <a:bodyPr/>
          <a:lstStyle/>
          <a:p>
            <a:fld id="{9C9C21CE-55DF-4A58-916D-4E27F69F9AE8}" type="datetimeFigureOut">
              <a:rPr lang="en-CA" smtClean="0"/>
              <a:t>2017-12-04</a:t>
            </a:fld>
            <a:endParaRPr lang="en-CA"/>
          </a:p>
        </p:txBody>
      </p:sp>
      <p:sp>
        <p:nvSpPr>
          <p:cNvPr id="6" name="Footer Placeholder 5"/>
          <p:cNvSpPr>
            <a:spLocks noGrp="1"/>
          </p:cNvSpPr>
          <p:nvPr>
            <p:ph type="ftr" sz="quarter" idx="11"/>
          </p:nvPr>
        </p:nvSpPr>
        <p:spPr>
          <a:xfrm>
            <a:off x="1577716" y="6375679"/>
            <a:ext cx="2611634" cy="345796"/>
          </a:xfrm>
        </p:spPr>
        <p:txBody>
          <a:bodyPr/>
          <a:lstStyle/>
          <a:p>
            <a:endParaRPr lang="en-CA"/>
          </a:p>
        </p:txBody>
      </p:sp>
      <p:sp>
        <p:nvSpPr>
          <p:cNvPr id="7" name="Slide Number Placeholder 6"/>
          <p:cNvSpPr>
            <a:spLocks noGrp="1"/>
          </p:cNvSpPr>
          <p:nvPr>
            <p:ph type="sldNum" sz="quarter" idx="12"/>
          </p:nvPr>
        </p:nvSpPr>
        <p:spPr>
          <a:xfrm>
            <a:off x="4256153" y="6375679"/>
            <a:ext cx="947460" cy="345796"/>
          </a:xfrm>
        </p:spPr>
        <p:txBody>
          <a:bodyPr/>
          <a:lstStyle/>
          <a:p>
            <a:fld id="{8DDB0B34-0E09-4898-B6EE-14AF9E9E8BF3}" type="slidenum">
              <a:rPr lang="en-CA" smtClean="0"/>
              <a:t>‹#›</a:t>
            </a:fld>
            <a:endParaRPr lang="en-CA"/>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14585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9C9C21CE-55DF-4A58-916D-4E27F69F9AE8}" type="datetimeFigureOut">
              <a:rPr lang="en-CA" smtClean="0"/>
              <a:t>2017-12-04</a:t>
            </a:fld>
            <a:endParaRPr lang="en-CA"/>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CA"/>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8DDB0B34-0E09-4898-B6EE-14AF9E9E8BF3}" type="slidenum">
              <a:rPr lang="en-CA" smtClean="0"/>
              <a:t>‹#›</a:t>
            </a:fld>
            <a:endParaRPr lang="en-CA"/>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1">
              <a:lumMod val="85000"/>
              <a:lumOff val="15000"/>
            </a:schemeClr>
          </a:solidFill>
          <a:ln>
            <a:noFill/>
          </a:ln>
        </p:spPr>
      </p:sp>
    </p:spTree>
    <p:extLst>
      <p:ext uri="{BB962C8B-B14F-4D97-AF65-F5344CB8AC3E}">
        <p14:creationId xmlns:p14="http://schemas.microsoft.com/office/powerpoint/2010/main" val="230296659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5100" kern="1200" cap="all" spc="150" baseline="0">
          <a:solidFill>
            <a:schemeClr val="tx1">
              <a:lumMod val="85000"/>
              <a:lumOff val="15000"/>
            </a:schemeClr>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CA" sz="9600" dirty="0"/>
              <a:t>World War II</a:t>
            </a:r>
          </a:p>
        </p:txBody>
      </p:sp>
    </p:spTree>
    <p:extLst>
      <p:ext uri="{BB962C8B-B14F-4D97-AF65-F5344CB8AC3E}">
        <p14:creationId xmlns:p14="http://schemas.microsoft.com/office/powerpoint/2010/main" val="1552979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en-CA" dirty="0"/>
              <a:t>How Hitler Came to Power</a:t>
            </a:r>
            <a:br>
              <a:rPr lang="en-CA" dirty="0"/>
            </a:br>
            <a:endParaRPr lang="en-CA" dirty="0"/>
          </a:p>
        </p:txBody>
      </p:sp>
      <p:sp>
        <p:nvSpPr>
          <p:cNvPr id="3" name="Content Placeholder 2"/>
          <p:cNvSpPr>
            <a:spLocks noGrp="1"/>
          </p:cNvSpPr>
          <p:nvPr>
            <p:ph idx="1"/>
          </p:nvPr>
        </p:nvSpPr>
        <p:spPr>
          <a:xfrm>
            <a:off x="683568" y="1052737"/>
            <a:ext cx="8229600" cy="3960439"/>
          </a:xfrm>
        </p:spPr>
        <p:txBody>
          <a:bodyPr>
            <a:normAutofit/>
          </a:bodyPr>
          <a:lstStyle/>
          <a:p>
            <a:r>
              <a:rPr lang="en-CA" dirty="0"/>
              <a:t>In 1932 NAZIs won the most seats in the German Parliament. </a:t>
            </a:r>
          </a:p>
          <a:p>
            <a:r>
              <a:rPr lang="en-CA" dirty="0"/>
              <a:t>Hitler became the German Chancellor.</a:t>
            </a:r>
          </a:p>
          <a:p>
            <a:r>
              <a:rPr lang="en-CA" dirty="0"/>
              <a:t>Without a majority Hitler could not pass anything to German parliament.  He called another election in 1933.  During the election campaign a Dutch communist burned down the Reichstag (German Parliament Building).  Hitler used this event to convince the German people that there was about to be a communist revolution.  </a:t>
            </a:r>
          </a:p>
          <a:p>
            <a:endParaRPr lang="en-CA" dirty="0"/>
          </a:p>
        </p:txBody>
      </p:sp>
      <p:pic>
        <p:nvPicPr>
          <p:cNvPr id="6146" name="Picture 2" descr="http://gulagbound.com/wp-content/uploads/2011/01/reichstag-fi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3992448"/>
            <a:ext cx="3181350" cy="2041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3862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How Hitler Came to Power</a:t>
            </a:r>
          </a:p>
        </p:txBody>
      </p:sp>
      <p:sp>
        <p:nvSpPr>
          <p:cNvPr id="3" name="Content Placeholder 2"/>
          <p:cNvSpPr>
            <a:spLocks noGrp="1"/>
          </p:cNvSpPr>
          <p:nvPr>
            <p:ph idx="1"/>
          </p:nvPr>
        </p:nvSpPr>
        <p:spPr>
          <a:xfrm>
            <a:off x="755576" y="1874517"/>
            <a:ext cx="8229600" cy="4925144"/>
          </a:xfrm>
        </p:spPr>
        <p:txBody>
          <a:bodyPr>
            <a:normAutofit/>
          </a:bodyPr>
          <a:lstStyle/>
          <a:p>
            <a:r>
              <a:rPr lang="en-CA" dirty="0"/>
              <a:t>When 1933 election votes were counted NAZIs were just short of a majority.  </a:t>
            </a:r>
          </a:p>
          <a:p>
            <a:r>
              <a:rPr lang="en-CA" dirty="0"/>
              <a:t>He banned communists from parliament and had a majority.  </a:t>
            </a:r>
          </a:p>
          <a:p>
            <a:r>
              <a:rPr lang="en-CA" dirty="0"/>
              <a:t>He bullied parliament into passing the ‘Enabling Act’ which basically made him all powerful.  He brought an end to democracy and began his own totalitarian government (dictatorship).  </a:t>
            </a:r>
          </a:p>
          <a:p>
            <a:endParaRPr lang="en-CA" dirty="0"/>
          </a:p>
        </p:txBody>
      </p:sp>
    </p:spTree>
    <p:extLst>
      <p:ext uri="{BB962C8B-B14F-4D97-AF65-F5344CB8AC3E}">
        <p14:creationId xmlns:p14="http://schemas.microsoft.com/office/powerpoint/2010/main" val="2456431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Soviet Union under Stalin</a:t>
            </a:r>
          </a:p>
        </p:txBody>
      </p:sp>
      <p:sp>
        <p:nvSpPr>
          <p:cNvPr id="3" name="Content Placeholder 2"/>
          <p:cNvSpPr>
            <a:spLocks noGrp="1"/>
          </p:cNvSpPr>
          <p:nvPr>
            <p:ph idx="1"/>
          </p:nvPr>
        </p:nvSpPr>
        <p:spPr>
          <a:xfrm>
            <a:off x="553963" y="1988840"/>
            <a:ext cx="4834880" cy="5257799"/>
          </a:xfrm>
        </p:spPr>
        <p:txBody>
          <a:bodyPr>
            <a:normAutofit/>
          </a:bodyPr>
          <a:lstStyle/>
          <a:p>
            <a:r>
              <a:rPr lang="en-CA" dirty="0"/>
              <a:t>Joseph Stalin gained complete control of Soviet Union (Russia) in 1928.  </a:t>
            </a:r>
          </a:p>
          <a:p>
            <a:r>
              <a:rPr lang="en-CA" dirty="0"/>
              <a:t>Stalin wanted to modernize Soviet economy (Russia was industrially behind ‘modern’ countries) and protect Russia from foreign invasion.  </a:t>
            </a:r>
          </a:p>
          <a:p>
            <a:r>
              <a:rPr lang="en-CA" dirty="0"/>
              <a:t>Stalin introduced ‘Five Year’ plans to modernize economy.  </a:t>
            </a:r>
          </a:p>
          <a:p>
            <a:endParaRPr lang="en-CA" dirty="0"/>
          </a:p>
        </p:txBody>
      </p:sp>
      <p:pic>
        <p:nvPicPr>
          <p:cNvPr id="7170" name="Picture 2" descr="http://cache.boston.com/resize/bonzai-fba/Globe_Photo/2008/08/08/1218234612_7999/539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1849784"/>
            <a:ext cx="3960440" cy="3703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571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Soviet Union under Stalin</a:t>
            </a:r>
          </a:p>
        </p:txBody>
      </p:sp>
      <p:sp>
        <p:nvSpPr>
          <p:cNvPr id="3" name="Content Placeholder 2"/>
          <p:cNvSpPr>
            <a:spLocks noGrp="1"/>
          </p:cNvSpPr>
          <p:nvPr>
            <p:ph idx="1"/>
          </p:nvPr>
        </p:nvSpPr>
        <p:spPr>
          <a:xfrm>
            <a:off x="640829" y="1687734"/>
            <a:ext cx="8229600" cy="5141168"/>
          </a:xfrm>
        </p:spPr>
        <p:txBody>
          <a:bodyPr>
            <a:normAutofit/>
          </a:bodyPr>
          <a:lstStyle/>
          <a:p>
            <a:r>
              <a:rPr lang="en-CA" dirty="0"/>
              <a:t>Under ‘Five Year Plans’ the state took over all farms and ended private land ownership.  Government made profit and everyone became an ‘equal’ employee.  </a:t>
            </a:r>
          </a:p>
          <a:p>
            <a:r>
              <a:rPr lang="en-CA" dirty="0"/>
              <a:t>Stalin invested in heavy industry.  Built </a:t>
            </a:r>
            <a:r>
              <a:rPr lang="en-CA" dirty="0" smtClean="0"/>
              <a:t>roads, </a:t>
            </a:r>
            <a:r>
              <a:rPr lang="en-CA" dirty="0"/>
              <a:t>airports, sea ports, mines, and factories.  Most of this was to help the military.  Virtually nothing was done for the common people (no one could make consumer goods because the government controlled all of the factories).  </a:t>
            </a:r>
          </a:p>
          <a:p>
            <a:r>
              <a:rPr lang="en-CA" dirty="0"/>
              <a:t>Anyone who stood in that way of Stalin’s goals was executed.  Millions of Russian people were killed by their own government.  This was known as the Great Terror.  </a:t>
            </a:r>
          </a:p>
          <a:p>
            <a:r>
              <a:rPr lang="en-CA" dirty="0"/>
              <a:t>Stalin’s main goal was to protect the Soviet Union.  Joined the League of Nations in 1934.  A fear of German invasion caused Stalin to sign a pact with the NAZIs in 1939.  </a:t>
            </a:r>
          </a:p>
          <a:p>
            <a:endParaRPr lang="en-CA" dirty="0"/>
          </a:p>
        </p:txBody>
      </p:sp>
    </p:spTree>
    <p:extLst>
      <p:ext uri="{BB962C8B-B14F-4D97-AF65-F5344CB8AC3E}">
        <p14:creationId xmlns:p14="http://schemas.microsoft.com/office/powerpoint/2010/main" val="2383750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Fundamental (long-term) Causes of WWII</a:t>
            </a:r>
          </a:p>
        </p:txBody>
      </p:sp>
      <p:sp>
        <p:nvSpPr>
          <p:cNvPr id="3" name="Content Placeholder 2"/>
          <p:cNvSpPr>
            <a:spLocks noGrp="1"/>
          </p:cNvSpPr>
          <p:nvPr>
            <p:ph idx="1"/>
          </p:nvPr>
        </p:nvSpPr>
        <p:spPr>
          <a:xfrm>
            <a:off x="611560" y="2276872"/>
            <a:ext cx="4324253" cy="5427743"/>
          </a:xfrm>
        </p:spPr>
        <p:txBody>
          <a:bodyPr>
            <a:normAutofit/>
          </a:bodyPr>
          <a:lstStyle/>
          <a:p>
            <a:r>
              <a:rPr lang="en-CA" dirty="0"/>
              <a:t>Treaty of Versailles</a:t>
            </a:r>
          </a:p>
          <a:p>
            <a:r>
              <a:rPr lang="en-CA" dirty="0"/>
              <a:t>Great Depression </a:t>
            </a:r>
          </a:p>
          <a:p>
            <a:r>
              <a:rPr lang="en-CA" dirty="0"/>
              <a:t>rise of Hitler and NAZI Party</a:t>
            </a:r>
          </a:p>
          <a:p>
            <a:r>
              <a:rPr lang="en-CA" dirty="0"/>
              <a:t>failure of League of Nations</a:t>
            </a:r>
          </a:p>
          <a:p>
            <a:r>
              <a:rPr lang="en-CA" dirty="0"/>
              <a:t>extreme nationalism</a:t>
            </a:r>
          </a:p>
          <a:p>
            <a:r>
              <a:rPr lang="en-CA" dirty="0"/>
              <a:t>unwillingness of democratic governments to intervene in places like Germany </a:t>
            </a:r>
          </a:p>
        </p:txBody>
      </p:sp>
      <p:pic>
        <p:nvPicPr>
          <p:cNvPr id="8194" name="Picture 2" descr="http://www.wideawakeinwonderland.com/wp-content/uploads/2010/08/triumph_of_the_will_stadium_sho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901841"/>
            <a:ext cx="4349257" cy="3447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1221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Immediate (short-term) Causes of WWII</a:t>
            </a:r>
          </a:p>
        </p:txBody>
      </p:sp>
      <p:sp>
        <p:nvSpPr>
          <p:cNvPr id="3" name="Content Placeholder 2"/>
          <p:cNvSpPr>
            <a:spLocks noGrp="1"/>
          </p:cNvSpPr>
          <p:nvPr>
            <p:ph idx="1"/>
          </p:nvPr>
        </p:nvSpPr>
        <p:spPr>
          <a:xfrm>
            <a:off x="575048" y="1268760"/>
            <a:ext cx="8568952" cy="5373216"/>
          </a:xfrm>
        </p:spPr>
        <p:txBody>
          <a:bodyPr>
            <a:normAutofit fontScale="92500" lnSpcReduction="10000"/>
          </a:bodyPr>
          <a:lstStyle/>
          <a:p>
            <a:endParaRPr lang="en-CA" dirty="0"/>
          </a:p>
          <a:p>
            <a:endParaRPr lang="en-CA" dirty="0"/>
          </a:p>
          <a:p>
            <a:r>
              <a:rPr lang="en-CA" b="1" dirty="0"/>
              <a:t>Re-militarization of the Rhineland </a:t>
            </a:r>
            <a:r>
              <a:rPr lang="en-CA" dirty="0"/>
              <a:t>– Treaty of Versailles said that Germany could have no military presence in this region.  When Hitler brought military into Rhineland France and Britain did nothing.  </a:t>
            </a:r>
          </a:p>
          <a:p>
            <a:r>
              <a:rPr lang="en-CA" b="1" dirty="0"/>
              <a:t>Annexation of Austria </a:t>
            </a:r>
            <a:r>
              <a:rPr lang="en-CA" dirty="0"/>
              <a:t>– to annex something means to make it part of something bigger.  In 1938 German troops moved into Austria to make it part of Germany. </a:t>
            </a:r>
            <a:r>
              <a:rPr lang="en-CA" dirty="0"/>
              <a:t> </a:t>
            </a:r>
            <a:r>
              <a:rPr lang="en-CA" dirty="0" smtClean="0"/>
              <a:t>Went against the Treaty of Versailles.</a:t>
            </a:r>
            <a:endParaRPr lang="en-CA" dirty="0"/>
          </a:p>
          <a:p>
            <a:r>
              <a:rPr lang="en-CA" b="1" dirty="0"/>
              <a:t>Appeasement in Czechoslovakia </a:t>
            </a:r>
            <a:r>
              <a:rPr lang="en-CA" dirty="0"/>
              <a:t>– Treaty of Versailles had created country of Czechoslovakia.  Three million Germans lived near the Czech/German border in an area known as Sudetenland.  In 1938 Hitler threatened to invade Czechoslovakia.  France and Britain panicked.  France and Britain met with Hitler (Czechoslovakian PM </a:t>
            </a:r>
            <a:r>
              <a:rPr lang="en-CA" dirty="0" err="1"/>
              <a:t>Edvard</a:t>
            </a:r>
            <a:r>
              <a:rPr lang="en-CA" dirty="0"/>
              <a:t> Benes was not even allowed to sit in on the meeting) and gave Germany Sudetenland in exchange for a promise that Germany would not invade Czechoslovakia.  Just six months later Hitler broke his promise and his troops invaded and took over Czechoslovakia.  </a:t>
            </a:r>
          </a:p>
        </p:txBody>
      </p:sp>
    </p:spTree>
    <p:extLst>
      <p:ext uri="{BB962C8B-B14F-4D97-AF65-F5344CB8AC3E}">
        <p14:creationId xmlns:p14="http://schemas.microsoft.com/office/powerpoint/2010/main" val="3785672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The NAZI-Soviet Pact and the Coming of WWII</a:t>
            </a:r>
            <a:br>
              <a:rPr lang="en-CA" dirty="0"/>
            </a:br>
            <a:endParaRPr lang="en-CA" dirty="0"/>
          </a:p>
        </p:txBody>
      </p:sp>
      <p:sp>
        <p:nvSpPr>
          <p:cNvPr id="3" name="Content Placeholder 2"/>
          <p:cNvSpPr>
            <a:spLocks noGrp="1"/>
          </p:cNvSpPr>
          <p:nvPr>
            <p:ph idx="1"/>
          </p:nvPr>
        </p:nvSpPr>
        <p:spPr>
          <a:xfrm>
            <a:off x="573636" y="1653059"/>
            <a:ext cx="4860032" cy="5445224"/>
          </a:xfrm>
        </p:spPr>
        <p:txBody>
          <a:bodyPr>
            <a:normAutofit/>
          </a:bodyPr>
          <a:lstStyle/>
          <a:p>
            <a:r>
              <a:rPr lang="en-CA" dirty="0"/>
              <a:t>Stalin had approached Britain and France to form another alliance to control Germany (Hitler), but was immediately turned down because Russia was a communist nation.  Out of fear of Germany, Stalin signed an agreement that the two countries would not attack each other in August 1939.  The two countries remained enemies, but Hitler wanted to avoid a two front war and Stalin wanted time to prepare if he ever had to go to war with Germany.  </a:t>
            </a:r>
          </a:p>
          <a:p>
            <a:endParaRPr lang="en-CA" dirty="0"/>
          </a:p>
        </p:txBody>
      </p:sp>
      <p:pic>
        <p:nvPicPr>
          <p:cNvPr id="9218" name="Picture 2" descr="http://www.johndclare.net/images/Roadto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3668" y="1874517"/>
            <a:ext cx="3530819" cy="4978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3611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WWII in Europe</a:t>
            </a:r>
          </a:p>
        </p:txBody>
      </p:sp>
      <p:sp>
        <p:nvSpPr>
          <p:cNvPr id="3" name="Content Placeholder 2"/>
          <p:cNvSpPr>
            <a:spLocks noGrp="1"/>
          </p:cNvSpPr>
          <p:nvPr>
            <p:ph idx="1"/>
          </p:nvPr>
        </p:nvSpPr>
        <p:spPr>
          <a:xfrm>
            <a:off x="686504" y="1484784"/>
            <a:ext cx="4176464" cy="5589240"/>
          </a:xfrm>
        </p:spPr>
        <p:txBody>
          <a:bodyPr>
            <a:normAutofit/>
          </a:bodyPr>
          <a:lstStyle/>
          <a:p>
            <a:r>
              <a:rPr lang="en-CA" dirty="0"/>
              <a:t>On September 1, 1939 Germany invaded Poland. </a:t>
            </a:r>
          </a:p>
          <a:p>
            <a:r>
              <a:rPr lang="en-CA" dirty="0"/>
              <a:t>NAZI’s used blitzkrieg tactic.  Airplanes led the attack and dropped bombs.  Tanks and soldiers followed.  Attacks would go right past enemy line, and then turn around and trap them.  </a:t>
            </a:r>
          </a:p>
          <a:p>
            <a:endParaRPr lang="en-CA" dirty="0"/>
          </a:p>
          <a:p>
            <a:endParaRPr lang="en-CA" dirty="0"/>
          </a:p>
        </p:txBody>
      </p:sp>
      <p:pic>
        <p:nvPicPr>
          <p:cNvPr id="1026" name="Picture 2" descr="http://businesslitigationatty.files.wordpress.com/2011/02/polen_193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8613" y="2474925"/>
            <a:ext cx="3810000" cy="2952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7315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Phoney War</a:t>
            </a:r>
          </a:p>
        </p:txBody>
      </p:sp>
      <p:sp>
        <p:nvSpPr>
          <p:cNvPr id="3" name="Content Placeholder 2"/>
          <p:cNvSpPr>
            <a:spLocks noGrp="1"/>
          </p:cNvSpPr>
          <p:nvPr>
            <p:ph idx="1"/>
          </p:nvPr>
        </p:nvSpPr>
        <p:spPr>
          <a:xfrm>
            <a:off x="640829" y="1340768"/>
            <a:ext cx="8229600" cy="5328592"/>
          </a:xfrm>
        </p:spPr>
        <p:txBody>
          <a:bodyPr>
            <a:normAutofit/>
          </a:bodyPr>
          <a:lstStyle/>
          <a:p>
            <a:r>
              <a:rPr lang="en-CA" dirty="0"/>
              <a:t>Britain and France immediately declared war on Germany.  </a:t>
            </a:r>
          </a:p>
          <a:p>
            <a:r>
              <a:rPr lang="en-CA" dirty="0"/>
              <a:t>Canada did not enter the war immediately as it had with the British Empire in WWI.  A week later Canada also declared war on Germany.  Most Canadians thought that they had to stop Germany.  PM Mackenzie King promised Quebec that conscription (forced military service) would never be an issue.  </a:t>
            </a:r>
          </a:p>
          <a:p>
            <a:r>
              <a:rPr lang="en-CA" dirty="0"/>
              <a:t>Allied troops were waiting for Germany to attack Western Europe.  This did not happen from October 1939 to April 1940.  </a:t>
            </a:r>
          </a:p>
          <a:p>
            <a:r>
              <a:rPr lang="en-CA" dirty="0"/>
              <a:t>War was a reality in Czechoslovakia, Poland, and Finland.  </a:t>
            </a:r>
          </a:p>
          <a:p>
            <a:endParaRPr lang="en-CA" dirty="0"/>
          </a:p>
        </p:txBody>
      </p:sp>
    </p:spTree>
    <p:extLst>
      <p:ext uri="{BB962C8B-B14F-4D97-AF65-F5344CB8AC3E}">
        <p14:creationId xmlns:p14="http://schemas.microsoft.com/office/powerpoint/2010/main" val="3089507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720" y="116632"/>
            <a:ext cx="8229600" cy="1143000"/>
          </a:xfrm>
        </p:spPr>
        <p:txBody>
          <a:bodyPr/>
          <a:lstStyle/>
          <a:p>
            <a:r>
              <a:rPr lang="en-CA" dirty="0"/>
              <a:t>Propaganda</a:t>
            </a:r>
          </a:p>
        </p:txBody>
      </p:sp>
      <p:sp>
        <p:nvSpPr>
          <p:cNvPr id="3" name="Content Placeholder 2"/>
          <p:cNvSpPr>
            <a:spLocks noGrp="1"/>
          </p:cNvSpPr>
          <p:nvPr>
            <p:ph idx="1"/>
          </p:nvPr>
        </p:nvSpPr>
        <p:spPr>
          <a:xfrm>
            <a:off x="467544" y="1259632"/>
            <a:ext cx="4355976" cy="5544616"/>
          </a:xfrm>
        </p:spPr>
        <p:txBody>
          <a:bodyPr>
            <a:normAutofit/>
          </a:bodyPr>
          <a:lstStyle/>
          <a:p>
            <a:r>
              <a:rPr lang="en-CA" dirty="0"/>
              <a:t>Canadian government continued to use many forms of propaganda including films and posters to encourage Canadians to support the war effort, create an evil image of the enemy, and discourage Canadians from talking carelessly about war related matters.</a:t>
            </a:r>
          </a:p>
        </p:txBody>
      </p:sp>
      <p:pic>
        <p:nvPicPr>
          <p:cNvPr id="4" name="Picture 3" descr="http://data2.archives.ca/ap/c/c087431k.jpg"/>
          <p:cNvPicPr/>
          <p:nvPr/>
        </p:nvPicPr>
        <p:blipFill>
          <a:blip r:embed="rId2">
            <a:extLst>
              <a:ext uri="{28A0092B-C50C-407E-A947-70E740481C1C}">
                <a14:useLocalDpi xmlns:a14="http://schemas.microsoft.com/office/drawing/2010/main" val="0"/>
              </a:ext>
            </a:extLst>
          </a:blip>
          <a:srcRect/>
          <a:stretch>
            <a:fillRect/>
          </a:stretch>
        </p:blipFill>
        <p:spPr bwMode="auto">
          <a:xfrm>
            <a:off x="4644008" y="908720"/>
            <a:ext cx="4499992" cy="5949280"/>
          </a:xfrm>
          <a:prstGeom prst="rect">
            <a:avLst/>
          </a:prstGeom>
          <a:noFill/>
          <a:ln>
            <a:noFill/>
          </a:ln>
        </p:spPr>
      </p:pic>
    </p:spTree>
    <p:extLst>
      <p:ext uri="{BB962C8B-B14F-4D97-AF65-F5344CB8AC3E}">
        <p14:creationId xmlns:p14="http://schemas.microsoft.com/office/powerpoint/2010/main" val="3481194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Background to WWII</a:t>
            </a:r>
            <a:br>
              <a:rPr lang="en-CA" dirty="0"/>
            </a:br>
            <a:endParaRPr lang="en-CA" dirty="0"/>
          </a:p>
        </p:txBody>
      </p:sp>
      <p:sp>
        <p:nvSpPr>
          <p:cNvPr id="3" name="Content Placeholder 2"/>
          <p:cNvSpPr>
            <a:spLocks noGrp="1"/>
          </p:cNvSpPr>
          <p:nvPr>
            <p:ph idx="1"/>
          </p:nvPr>
        </p:nvSpPr>
        <p:spPr/>
        <p:txBody>
          <a:bodyPr>
            <a:normAutofit/>
          </a:bodyPr>
          <a:lstStyle/>
          <a:p>
            <a:r>
              <a:rPr lang="en-CA" dirty="0"/>
              <a:t>No one was satisfied with Treaty of Versailles.  France was still obsessed with security from neighbour Germany.  Germany and Italy became obsessed with revenge.  </a:t>
            </a:r>
          </a:p>
          <a:p>
            <a:r>
              <a:rPr lang="en-CA" dirty="0"/>
              <a:t>While North America had boomed through the 1920’s and suffered depression in the 1930’s, much of Europe had struggled through both decades.</a:t>
            </a:r>
          </a:p>
          <a:p>
            <a:r>
              <a:rPr lang="en-CA" dirty="0"/>
              <a:t>Japan was ruled by warlords who wanted to use conquest to create an empire.</a:t>
            </a:r>
          </a:p>
          <a:p>
            <a:endParaRPr lang="en-CA" dirty="0"/>
          </a:p>
        </p:txBody>
      </p:sp>
    </p:spTree>
    <p:extLst>
      <p:ext uri="{BB962C8B-B14F-4D97-AF65-F5344CB8AC3E}">
        <p14:creationId xmlns:p14="http://schemas.microsoft.com/office/powerpoint/2010/main" val="2103072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app.ufv.ca/fvhistory/studentsites/wwII/japanesecanadianswwII/Images/bab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48000"/>
            <a:ext cx="2886075" cy="38100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www.billcasselman.com/bwwii02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5399" y="0"/>
            <a:ext cx="2472292" cy="3878104"/>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http://3.bp.blogspot.com/_QFBV7bl6Zeg/S-RsVDMsouI/AAAAAAAAAkA/s1t8G6Tsfmg/s320/anti-japanese-propaganda-wwii.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0639" y="1556792"/>
            <a:ext cx="3764760" cy="4005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162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Mussolini and Italian Fascism</a:t>
            </a:r>
            <a:br>
              <a:rPr lang="en-CA" dirty="0"/>
            </a:br>
            <a:endParaRPr lang="en-CA" dirty="0"/>
          </a:p>
        </p:txBody>
      </p:sp>
      <p:sp>
        <p:nvSpPr>
          <p:cNvPr id="3" name="Content Placeholder 2"/>
          <p:cNvSpPr>
            <a:spLocks noGrp="1"/>
          </p:cNvSpPr>
          <p:nvPr>
            <p:ph idx="1"/>
          </p:nvPr>
        </p:nvSpPr>
        <p:spPr>
          <a:xfrm>
            <a:off x="640829" y="1628800"/>
            <a:ext cx="8229600" cy="5616624"/>
          </a:xfrm>
        </p:spPr>
        <p:txBody>
          <a:bodyPr>
            <a:normAutofit/>
          </a:bodyPr>
          <a:lstStyle/>
          <a:p>
            <a:r>
              <a:rPr lang="en-CA" dirty="0"/>
              <a:t>Italian people were angry with results of Paris Peace Conference.  </a:t>
            </a:r>
          </a:p>
          <a:p>
            <a:r>
              <a:rPr lang="en-CA" dirty="0"/>
              <a:t>Italian economy was weak and unstable following WWI.  </a:t>
            </a:r>
          </a:p>
          <a:p>
            <a:r>
              <a:rPr lang="en-CA" dirty="0"/>
              <a:t>People were willing to sacrifice democracy if they though that it would bring a more stable economy.  </a:t>
            </a:r>
          </a:p>
          <a:p>
            <a:r>
              <a:rPr lang="en-CA" dirty="0"/>
              <a:t>Benito Mussolini formed the Fascist Party.  When he was unable to gain political power through elections he organized a ‘March on Rome’ (October 1922).  He formed an army of 26,000 men on the outskirts of Rome.  King Emmanuel did not want to risk civil war and handed the government over to Mussolini.  </a:t>
            </a:r>
          </a:p>
          <a:p>
            <a:endParaRPr lang="en-CA" dirty="0"/>
          </a:p>
        </p:txBody>
      </p:sp>
    </p:spTree>
    <p:extLst>
      <p:ext uri="{BB962C8B-B14F-4D97-AF65-F5344CB8AC3E}">
        <p14:creationId xmlns:p14="http://schemas.microsoft.com/office/powerpoint/2010/main" val="1599765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Mussolini and Italian Fascism</a:t>
            </a:r>
          </a:p>
        </p:txBody>
      </p:sp>
      <p:sp>
        <p:nvSpPr>
          <p:cNvPr id="3" name="Content Placeholder 2"/>
          <p:cNvSpPr>
            <a:spLocks noGrp="1"/>
          </p:cNvSpPr>
          <p:nvPr>
            <p:ph idx="1"/>
          </p:nvPr>
        </p:nvSpPr>
        <p:spPr>
          <a:xfrm>
            <a:off x="671204" y="1772816"/>
            <a:ext cx="4546848" cy="5472607"/>
          </a:xfrm>
        </p:spPr>
        <p:txBody>
          <a:bodyPr>
            <a:normAutofit/>
          </a:bodyPr>
          <a:lstStyle/>
          <a:p>
            <a:r>
              <a:rPr lang="en-CA" dirty="0"/>
              <a:t>Mussolini said that the ultimate goal of a Fascist government was to lead the country into a war of imperial conquest (Italy invaded Ethiopia in 1935).  </a:t>
            </a:r>
          </a:p>
          <a:p>
            <a:r>
              <a:rPr lang="en-CA" dirty="0"/>
              <a:t>Italy was not strong enough to be a major player in Europe, so Mussolini eventually formed an alliance with Hitler.  </a:t>
            </a:r>
          </a:p>
          <a:p>
            <a:endParaRPr lang="en-CA" dirty="0"/>
          </a:p>
        </p:txBody>
      </p:sp>
      <p:pic>
        <p:nvPicPr>
          <p:cNvPr id="1026" name="Picture 2" descr="http://images1.wikia.nocookie.net/__cb20110925122505/godfather/images/7/7c/Benito_Mussolin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1484784"/>
            <a:ext cx="32385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1804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Failure of Democracy in Germany</a:t>
            </a:r>
          </a:p>
        </p:txBody>
      </p:sp>
      <p:sp>
        <p:nvSpPr>
          <p:cNvPr id="3" name="Content Placeholder 2"/>
          <p:cNvSpPr>
            <a:spLocks noGrp="1"/>
          </p:cNvSpPr>
          <p:nvPr>
            <p:ph idx="1"/>
          </p:nvPr>
        </p:nvSpPr>
        <p:spPr>
          <a:xfrm>
            <a:off x="640829" y="1700808"/>
            <a:ext cx="8229600" cy="4637111"/>
          </a:xfrm>
        </p:spPr>
        <p:txBody>
          <a:bodyPr>
            <a:normAutofit/>
          </a:bodyPr>
          <a:lstStyle/>
          <a:p>
            <a:r>
              <a:rPr lang="en-CA" dirty="0"/>
              <a:t>When the German government fell at the end of WWI democracy was forced upon them.  </a:t>
            </a:r>
          </a:p>
          <a:p>
            <a:r>
              <a:rPr lang="en-CA" dirty="0"/>
              <a:t>Democratic government known as the Weimar Republic was formed in 1919.  </a:t>
            </a:r>
          </a:p>
          <a:p>
            <a:r>
              <a:rPr lang="en-CA" dirty="0"/>
              <a:t>Most Germans hated Treaty of Versailles and blamed Weimer Republic for signing the treaty.  </a:t>
            </a:r>
          </a:p>
          <a:p>
            <a:r>
              <a:rPr lang="en-CA" dirty="0"/>
              <a:t>Many Germans did not think that democracy was a strong enough form of government.  </a:t>
            </a:r>
          </a:p>
          <a:p>
            <a:endParaRPr lang="en-CA" dirty="0"/>
          </a:p>
        </p:txBody>
      </p:sp>
    </p:spTree>
    <p:extLst>
      <p:ext uri="{BB962C8B-B14F-4D97-AF65-F5344CB8AC3E}">
        <p14:creationId xmlns:p14="http://schemas.microsoft.com/office/powerpoint/2010/main" val="1371741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531440"/>
            <a:ext cx="7633742" cy="2405957"/>
          </a:xfrm>
        </p:spPr>
        <p:txBody>
          <a:bodyPr>
            <a:normAutofit fontScale="90000"/>
          </a:bodyPr>
          <a:lstStyle/>
          <a:p>
            <a:r>
              <a:rPr lang="en-CA" dirty="0"/>
              <a:t/>
            </a:r>
            <a:br>
              <a:rPr lang="en-CA" dirty="0"/>
            </a:br>
            <a:r>
              <a:rPr lang="en-CA" dirty="0"/>
              <a:t>Economic Issues that Undermined Weimar Republic</a:t>
            </a:r>
            <a:br>
              <a:rPr lang="en-CA" dirty="0"/>
            </a:br>
            <a:endParaRPr lang="en-CA" dirty="0"/>
          </a:p>
        </p:txBody>
      </p:sp>
      <p:sp>
        <p:nvSpPr>
          <p:cNvPr id="3" name="Content Placeholder 2"/>
          <p:cNvSpPr>
            <a:spLocks noGrp="1"/>
          </p:cNvSpPr>
          <p:nvPr>
            <p:ph idx="1"/>
          </p:nvPr>
        </p:nvSpPr>
        <p:spPr>
          <a:xfrm>
            <a:off x="539552" y="2132856"/>
            <a:ext cx="4474840" cy="5141167"/>
          </a:xfrm>
        </p:spPr>
        <p:txBody>
          <a:bodyPr>
            <a:normAutofit/>
          </a:bodyPr>
          <a:lstStyle/>
          <a:p>
            <a:r>
              <a:rPr lang="en-CA" dirty="0"/>
              <a:t>Inflation – money becomes less and less valuable and goods cost more and more.</a:t>
            </a:r>
          </a:p>
          <a:p>
            <a:r>
              <a:rPr lang="en-CA" dirty="0"/>
              <a:t>Suddenly hyper-inflation became a problem in Germany (1923-1924).  </a:t>
            </a:r>
          </a:p>
          <a:p>
            <a:r>
              <a:rPr lang="en-CA" dirty="0"/>
              <a:t>Money became worthless (at one point 12 billion German Marks = 1 Canadian Dollar).  </a:t>
            </a:r>
          </a:p>
          <a:p>
            <a:endParaRPr lang="en-CA" dirty="0"/>
          </a:p>
        </p:txBody>
      </p:sp>
      <p:pic>
        <p:nvPicPr>
          <p:cNvPr id="2050" name="Picture 2" descr="http://www.usagold.com/weimarpla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5804" y="1874516"/>
            <a:ext cx="3946676" cy="4679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7273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Economic Issues that Undermined Weimar Republic</a:t>
            </a:r>
            <a:br>
              <a:rPr lang="en-CA" dirty="0"/>
            </a:br>
            <a:endParaRPr lang="en-CA" dirty="0"/>
          </a:p>
        </p:txBody>
      </p:sp>
      <p:sp>
        <p:nvSpPr>
          <p:cNvPr id="3" name="Content Placeholder 2"/>
          <p:cNvSpPr>
            <a:spLocks noGrp="1"/>
          </p:cNvSpPr>
          <p:nvPr>
            <p:ph idx="1"/>
          </p:nvPr>
        </p:nvSpPr>
        <p:spPr>
          <a:xfrm>
            <a:off x="625184" y="2276872"/>
            <a:ext cx="4114800" cy="4997152"/>
          </a:xfrm>
        </p:spPr>
        <p:txBody>
          <a:bodyPr>
            <a:normAutofit/>
          </a:bodyPr>
          <a:lstStyle/>
          <a:p>
            <a:r>
              <a:rPr lang="en-CA" dirty="0"/>
              <a:t>The price of food rose so quickly that people stopped work at lunch time, got paid wheelbarrows full of cash and ran out to buy food while the money that they had earned in the morning still had value.  </a:t>
            </a:r>
          </a:p>
          <a:p>
            <a:r>
              <a:rPr lang="en-CA" dirty="0"/>
              <a:t>Everyone’s savings became valueless.  </a:t>
            </a:r>
          </a:p>
          <a:p>
            <a:endParaRPr lang="en-CA" dirty="0"/>
          </a:p>
        </p:txBody>
      </p:sp>
      <p:pic>
        <p:nvPicPr>
          <p:cNvPr id="3074" name="Picture 2" descr="http://surfingthenewnormal.files.wordpress.com/2011/03/hyperinflat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5442" y="2492895"/>
            <a:ext cx="4354013" cy="3432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2568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Hitler’s Rise</a:t>
            </a:r>
          </a:p>
        </p:txBody>
      </p:sp>
      <p:sp>
        <p:nvSpPr>
          <p:cNvPr id="3" name="Content Placeholder 2"/>
          <p:cNvSpPr>
            <a:spLocks noGrp="1"/>
          </p:cNvSpPr>
          <p:nvPr>
            <p:ph idx="1"/>
          </p:nvPr>
        </p:nvSpPr>
        <p:spPr>
          <a:xfrm>
            <a:off x="636464" y="1268760"/>
            <a:ext cx="4114800" cy="5589240"/>
          </a:xfrm>
        </p:spPr>
        <p:txBody>
          <a:bodyPr>
            <a:normAutofit/>
          </a:bodyPr>
          <a:lstStyle/>
          <a:p>
            <a:r>
              <a:rPr lang="en-CA" dirty="0"/>
              <a:t>People blamed the democratic German government for allowing this economic crisis and for allowing French and Belgian troops onto German land.  </a:t>
            </a:r>
          </a:p>
          <a:p>
            <a:r>
              <a:rPr lang="en-CA" dirty="0"/>
              <a:t>All of these events caused some people to begin following Adolf Hitler and his new NAZI party. </a:t>
            </a:r>
          </a:p>
        </p:txBody>
      </p:sp>
      <p:pic>
        <p:nvPicPr>
          <p:cNvPr id="4098" name="Picture 2" descr="http://www2.dsu.nodak.edu/users/dmeier/Holocaust/Hitler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2060848"/>
            <a:ext cx="340995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8830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4400" dirty="0"/>
              <a:t>Adolf Hitler and the NAZI Party</a:t>
            </a:r>
            <a:r>
              <a:rPr lang="en-CA" dirty="0"/>
              <a:t/>
            </a:r>
            <a:br>
              <a:rPr lang="en-CA" dirty="0"/>
            </a:br>
            <a:endParaRPr lang="en-CA" dirty="0"/>
          </a:p>
        </p:txBody>
      </p:sp>
      <p:sp>
        <p:nvSpPr>
          <p:cNvPr id="3" name="Content Placeholder 2"/>
          <p:cNvSpPr>
            <a:spLocks noGrp="1"/>
          </p:cNvSpPr>
          <p:nvPr>
            <p:ph idx="1"/>
          </p:nvPr>
        </p:nvSpPr>
        <p:spPr>
          <a:xfrm>
            <a:off x="640829" y="1097360"/>
            <a:ext cx="8323659" cy="5760640"/>
          </a:xfrm>
        </p:spPr>
        <p:txBody>
          <a:bodyPr>
            <a:normAutofit/>
          </a:bodyPr>
          <a:lstStyle/>
          <a:p>
            <a:r>
              <a:rPr lang="en-CA" sz="2400" dirty="0" smtClean="0"/>
              <a:t>Hitler rose to power </a:t>
            </a:r>
            <a:r>
              <a:rPr lang="en-CA" sz="2400" dirty="0"/>
              <a:t>because of losing WWI, because of the Treaty of Versailles, and because of democracy in Germany.  Hitler took over German Socialist Workers’ Party (in German GSWP is NAZI).</a:t>
            </a:r>
          </a:p>
          <a:p>
            <a:endParaRPr lang="en-CA" sz="1100" dirty="0"/>
          </a:p>
          <a:p>
            <a:r>
              <a:rPr lang="en-CA" sz="2400" dirty="0"/>
              <a:t>The NAZIs had the following beliefs:</a:t>
            </a:r>
          </a:p>
          <a:p>
            <a:pPr marL="0" lvl="0" indent="0">
              <a:buNone/>
            </a:pPr>
            <a:r>
              <a:rPr lang="en-CA" dirty="0"/>
              <a:t>1.  Extreme Nationalism – sole purpose of a citizens life was to serve the state.</a:t>
            </a:r>
          </a:p>
          <a:p>
            <a:pPr marL="0" lvl="0" indent="0">
              <a:buNone/>
            </a:pPr>
            <a:r>
              <a:rPr lang="en-CA" dirty="0"/>
              <a:t>2.  Anti-Democratic – Hitler promised that he would get rid of democracy in Germany. </a:t>
            </a:r>
          </a:p>
          <a:p>
            <a:pPr marL="0" lvl="0" indent="0">
              <a:buNone/>
            </a:pPr>
            <a:r>
              <a:rPr lang="en-CA" dirty="0"/>
              <a:t>3.  Anti-Semitism – the hatred of Jewish people.  Hitler used the Jewish people as a scapegoat for Germany’s problems.</a:t>
            </a:r>
          </a:p>
          <a:p>
            <a:pPr marL="0" lvl="0" indent="0">
              <a:buNone/>
            </a:pPr>
            <a:r>
              <a:rPr lang="en-CA" dirty="0"/>
              <a:t>4.  Restore Germany’s Military Might – </a:t>
            </a:r>
            <a:r>
              <a:rPr lang="en-CA" dirty="0" smtClean="0"/>
              <a:t>Germany </a:t>
            </a:r>
            <a:r>
              <a:rPr lang="en-CA" dirty="0"/>
              <a:t>historically had a strong military.  While Treaty of Versailles limited their military power, Hitler’s promise to restore the German Military was popular with the people.  </a:t>
            </a:r>
          </a:p>
          <a:p>
            <a:endParaRPr lang="en-CA" dirty="0"/>
          </a:p>
        </p:txBody>
      </p:sp>
      <p:pic>
        <p:nvPicPr>
          <p:cNvPr id="5124" name="Picture 4" descr="http://3.bp.blogspot.com/_QZrT5DSMSAs/TTNgDyiuzRI/AAAAAAAAAAM/24aWVWmUxXY/s1600/swastik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336" y="2276872"/>
            <a:ext cx="1076776"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478107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B2F36"/>
      </a:dk2>
      <a:lt2>
        <a:srgbClr val="F3F3F2"/>
      </a:lt2>
      <a:accent1>
        <a:srgbClr val="A38D51"/>
      </a:accent1>
      <a:accent2>
        <a:srgbClr val="5A3D40"/>
      </a:accent2>
      <a:accent3>
        <a:srgbClr val="5D988C"/>
      </a:accent3>
      <a:accent4>
        <a:srgbClr val="A85752"/>
      </a:accent4>
      <a:accent5>
        <a:srgbClr val="809A67"/>
      </a:accent5>
      <a:accent6>
        <a:srgbClr val="67645A"/>
      </a:accent6>
      <a:hlink>
        <a:srgbClr val="5D988C"/>
      </a:hlink>
      <a:folHlink>
        <a:srgbClr val="8467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9E77EDF1-0821-4215-BD6E-A2D49F0255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3344</TotalTime>
  <Words>1395</Words>
  <Application>Microsoft Office PowerPoint</Application>
  <PresentationFormat>On-screen Show (4:3)</PresentationFormat>
  <Paragraphs>78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Gill Sans MT</vt:lpstr>
      <vt:lpstr>Impact</vt:lpstr>
      <vt:lpstr>Badge</vt:lpstr>
      <vt:lpstr>World War II</vt:lpstr>
      <vt:lpstr>Background to WWII </vt:lpstr>
      <vt:lpstr>Mussolini and Italian Fascism </vt:lpstr>
      <vt:lpstr>Mussolini and Italian Fascism</vt:lpstr>
      <vt:lpstr>Failure of Democracy in Germany</vt:lpstr>
      <vt:lpstr> Economic Issues that Undermined Weimar Republic </vt:lpstr>
      <vt:lpstr>Economic Issues that Undermined Weimar Republic </vt:lpstr>
      <vt:lpstr>Hitler’s Rise</vt:lpstr>
      <vt:lpstr>Adolf Hitler and the NAZI Party </vt:lpstr>
      <vt:lpstr>How Hitler Came to Power </vt:lpstr>
      <vt:lpstr>How Hitler Came to Power</vt:lpstr>
      <vt:lpstr>Soviet Union under Stalin</vt:lpstr>
      <vt:lpstr>Soviet Union under Stalin</vt:lpstr>
      <vt:lpstr>Fundamental (long-term) Causes of WWII</vt:lpstr>
      <vt:lpstr>Immediate (short-term) Causes of WWII</vt:lpstr>
      <vt:lpstr>The NAZI-Soviet Pact and the Coming of WWII </vt:lpstr>
      <vt:lpstr>WWII in Europe</vt:lpstr>
      <vt:lpstr>Phoney War</vt:lpstr>
      <vt:lpstr>Propaganda</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Bertoia</dc:creator>
  <cp:lastModifiedBy>Adam Salter</cp:lastModifiedBy>
  <cp:revision>64</cp:revision>
  <cp:lastPrinted>2017-03-29T15:40:25Z</cp:lastPrinted>
  <dcterms:created xsi:type="dcterms:W3CDTF">2012-07-23T23:49:12Z</dcterms:created>
  <dcterms:modified xsi:type="dcterms:W3CDTF">2017-12-06T00:02:12Z</dcterms:modified>
</cp:coreProperties>
</file>