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25"/>
  </p:notesMasterIdLst>
  <p:sldIdLst>
    <p:sldId id="330" r:id="rId2"/>
    <p:sldId id="331" r:id="rId3"/>
    <p:sldId id="305" r:id="rId4"/>
    <p:sldId id="349" r:id="rId5"/>
    <p:sldId id="319" r:id="rId6"/>
    <p:sldId id="308" r:id="rId7"/>
    <p:sldId id="334" r:id="rId8"/>
    <p:sldId id="335" r:id="rId9"/>
    <p:sldId id="336" r:id="rId10"/>
    <p:sldId id="337" r:id="rId11"/>
    <p:sldId id="338" r:id="rId12"/>
    <p:sldId id="315" r:id="rId13"/>
    <p:sldId id="339" r:id="rId14"/>
    <p:sldId id="340" r:id="rId15"/>
    <p:sldId id="341" r:id="rId16"/>
    <p:sldId id="342" r:id="rId17"/>
    <p:sldId id="343" r:id="rId18"/>
    <p:sldId id="344" r:id="rId19"/>
    <p:sldId id="345" r:id="rId20"/>
    <p:sldId id="346" r:id="rId21"/>
    <p:sldId id="347" r:id="rId22"/>
    <p:sldId id="348" r:id="rId23"/>
    <p:sldId id="352"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Impact" panose="020B0806030902050204" pitchFamily="34" charset="0"/>
      <p:regular r:id="rId30"/>
    </p:embeddedFont>
    <p:embeddedFont>
      <p:font typeface="Wrangler" panose="020B0604020202020204" pitchFamily="2" charset="0"/>
      <p:regular r:id="rId31"/>
    </p:embeddedFont>
    <p:embeddedFont>
      <p:font typeface="Arial Narrow" panose="020B0606020202030204" pitchFamily="34" charset="0"/>
      <p:regular r:id="rId32"/>
      <p:bold r:id="rId33"/>
      <p:italic r:id="rId34"/>
      <p:boldItalic r:id="rId35"/>
    </p:embeddedFont>
  </p:embeddedFont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B37"/>
    <a:srgbClr val="663300"/>
    <a:srgbClr val="800000"/>
    <a:srgbClr val="996600"/>
    <a:srgbClr val="FF3300"/>
    <a:srgbClr val="FF7C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747" autoAdjust="0"/>
  </p:normalViewPr>
  <p:slideViewPr>
    <p:cSldViewPr>
      <p:cViewPr varScale="1">
        <p:scale>
          <a:sx n="41" d="100"/>
          <a:sy n="41" d="100"/>
        </p:scale>
        <p:origin x="12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Narrow" pitchFamily="34" charset="0"/>
              </a:defRPr>
            </a:lvl1pPr>
          </a:lstStyle>
          <a:p>
            <a:pPr>
              <a:defRPr/>
            </a:pPr>
            <a:endParaRPr lang="en-US"/>
          </a:p>
        </p:txBody>
      </p:sp>
      <p:sp>
        <p:nvSpPr>
          <p:cNvPr id="179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Narrow" pitchFamily="34" charset="0"/>
              </a:defRPr>
            </a:lvl1pPr>
          </a:lstStyle>
          <a:p>
            <a:pPr>
              <a:defRPr/>
            </a:pPr>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9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Narrow" pitchFamily="34" charset="0"/>
              </a:defRPr>
            </a:lvl1pPr>
          </a:lstStyle>
          <a:p>
            <a:pPr>
              <a:defRPr/>
            </a:pPr>
            <a:endParaRPr lang="en-US"/>
          </a:p>
        </p:txBody>
      </p:sp>
      <p:sp>
        <p:nvSpPr>
          <p:cNvPr id="179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Narrow" panose="020B0606020202030204" pitchFamily="34" charset="0"/>
              </a:defRPr>
            </a:lvl1pPr>
          </a:lstStyle>
          <a:p>
            <a:fld id="{3CE78740-007F-429E-9E14-65FD9747575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4E1AAF-6780-4E30-8B50-81A2D36510CA}" type="slidenum">
              <a:rPr lang="en-US" altLang="en-US" sz="1200"/>
              <a:pPr eaLnBrk="1" hangingPunct="1"/>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365DEA-96C4-4ABD-A299-99262E171FC0}" type="slidenum">
              <a:rPr lang="en-US" altLang="en-US" sz="1200"/>
              <a:pPr eaLnBrk="1" hangingPunct="1"/>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9FAB6A7-B1B5-404D-A816-336EB107A409}" type="slidenum">
              <a:rPr lang="en-US" altLang="en-US" sz="1200">
                <a:latin typeface="Arial Narrow" panose="020B0606020202030204" pitchFamily="34" charset="0"/>
              </a:rPr>
              <a:pPr eaLnBrk="1" hangingPunct="1"/>
              <a:t>12</a:t>
            </a:fld>
            <a:endParaRPr lang="en-US" altLang="en-US" sz="1200">
              <a:latin typeface="Arial Narrow" panose="020B0606020202030204" pitchFamily="34"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41400DD-F6A5-4571-8E0C-81E455F61785}" type="slidenum">
              <a:rPr lang="en-US" altLang="en-US" sz="1200">
                <a:latin typeface="Arial" panose="020B0604020202020204" pitchFamily="34" charset="0"/>
              </a:rPr>
              <a:pPr eaLnBrk="1" hangingPunct="1"/>
              <a:t>23</a:t>
            </a:fld>
            <a:endParaRPr lang="en-US" altLang="en-US" sz="1200">
              <a:latin typeface="Arial" panose="020B0604020202020204" pitchFamily="34"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8439A8B-7309-4A59-8DD6-903CB41182CC}" type="slidenum">
              <a:rPr lang="en-US" altLang="en-US" sz="1200">
                <a:latin typeface="Arial Narrow" panose="020B0606020202030204" pitchFamily="34" charset="0"/>
              </a:rPr>
              <a:pPr eaLnBrk="1" hangingPunct="1"/>
              <a:t>3</a:t>
            </a:fld>
            <a:endParaRPr lang="en-US" altLang="en-US" sz="1200">
              <a:latin typeface="Arial Narrow" panose="020B0606020202030204" pitchFamily="34"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1AB231A-2F3B-4685-8671-A408DADECED5}"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5B0D66F-5D61-4554-9B6B-C90FB3280A9D}" type="slidenum">
              <a:rPr lang="en-US" altLang="en-US" sz="1200">
                <a:latin typeface="Arial Narrow" panose="020B0606020202030204" pitchFamily="34" charset="0"/>
              </a:rPr>
              <a:pPr eaLnBrk="1" hangingPunct="1"/>
              <a:t>5</a:t>
            </a:fld>
            <a:endParaRPr lang="en-US" altLang="en-US" sz="1200">
              <a:latin typeface="Arial Narrow" panose="020B0606020202030204" pitchFamily="34"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1EF62A3-5899-4520-B8A8-DF7F3B5BE55F}" type="slidenum">
              <a:rPr lang="en-US" altLang="en-US" sz="1200">
                <a:latin typeface="Arial Narrow" panose="020B0606020202030204" pitchFamily="34" charset="0"/>
              </a:rPr>
              <a:pPr eaLnBrk="1" hangingPunct="1"/>
              <a:t>6</a:t>
            </a:fld>
            <a:endParaRPr lang="en-US" altLang="en-US" sz="1200">
              <a:latin typeface="Arial Narrow" panose="020B0606020202030204" pitchFamily="34"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75E2D8-D008-4919-9650-2F8DA9281141}" type="slidenum">
              <a:rPr lang="en-US" altLang="en-US" sz="1200"/>
              <a:pPr eaLnBrk="1" hangingPunct="1"/>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9E1A374-3496-4FE7-809D-1DC204B3EF6E}" type="slidenum">
              <a:rPr lang="en-US" altLang="en-US" sz="1200"/>
              <a:pPr eaLnBrk="1" hangingPunct="1"/>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89D3A35-A6B8-4029-9158-D719A7FDA472}" type="slidenum">
              <a:rPr lang="en-US" altLang="en-US" sz="1200"/>
              <a:pPr eaLnBrk="1" hangingPunct="1"/>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AA377F0-81CC-49F8-AB6E-6E117F4AFABC}" type="slidenum">
              <a:rPr lang="en-US" altLang="en-US" sz="1200"/>
              <a:pPr eaLnBrk="1" hangingPunct="1"/>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0"/>
            <a:ext cx="9144000" cy="6858000"/>
            <a:chOff x="0" y="0"/>
            <a:chExt cx="5760" cy="4320"/>
          </a:xfrm>
        </p:grpSpPr>
        <p:sp>
          <p:nvSpPr>
            <p:cNvPr id="3" name="Rectangle 5"/>
            <p:cNvSpPr>
              <a:spLocks noChangeArrowheads="1"/>
            </p:cNvSpPr>
            <p:nvPr userDrawn="1"/>
          </p:nvSpPr>
          <p:spPr bwMode="white">
            <a:xfrm>
              <a:off x="0" y="720"/>
              <a:ext cx="5760" cy="864"/>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 name="Rectangle 6"/>
            <p:cNvSpPr>
              <a:spLocks noChangeArrowheads="1"/>
            </p:cNvSpPr>
            <p:nvPr userDrawn="1"/>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5" name="Picture 11" descr="URBBANND"/>
            <p:cNvPicPr>
              <a:picLocks noChangeAspect="1" noChangeArrowheads="1"/>
            </p:cNvPicPr>
            <p:nvPr userDrawn="1"/>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662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19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721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30132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81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CA"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CA"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C65BC23-ED96-43A8-8DC9-3BAB10AB2FB9}" type="slidenum">
              <a:rPr lang="en-CA" altLang="en-US"/>
              <a:pPr/>
              <a:t>‹#›</a:t>
            </a:fld>
            <a:endParaRPr lang="en-CA" altLang="en-US"/>
          </a:p>
        </p:txBody>
      </p:sp>
    </p:spTree>
    <p:extLst>
      <p:ext uri="{BB962C8B-B14F-4D97-AF65-F5344CB8AC3E}">
        <p14:creationId xmlns:p14="http://schemas.microsoft.com/office/powerpoint/2010/main" val="275876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41763"/>
            <a:ext cx="8229600" cy="2189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CA" altLang="en-US"/>
          </a:p>
        </p:txBody>
      </p:sp>
      <p:sp>
        <p:nvSpPr>
          <p:cNvPr id="7" name="Footer Placeholder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CA" altLang="en-US"/>
          </a:p>
        </p:txBody>
      </p:sp>
      <p:sp>
        <p:nvSpPr>
          <p:cNvPr id="8" name="Slide Number Placeholder 7"/>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07A5D58-9580-4966-8C2D-51E3549BEC2A}" type="slidenum">
              <a:rPr lang="en-CA" altLang="en-US"/>
              <a:pPr/>
              <a:t>‹#›</a:t>
            </a:fld>
            <a:endParaRPr lang="en-CA" altLang="en-US"/>
          </a:p>
        </p:txBody>
      </p:sp>
    </p:spTree>
    <p:extLst>
      <p:ext uri="{BB962C8B-B14F-4D97-AF65-F5344CB8AC3E}">
        <p14:creationId xmlns:p14="http://schemas.microsoft.com/office/powerpoint/2010/main" val="2340927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CA"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CA"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9C32C66-59F3-4881-9318-5B015D256B62}" type="slidenum">
              <a:rPr lang="en-CA" altLang="en-US"/>
              <a:pPr/>
              <a:t>‹#›</a:t>
            </a:fld>
            <a:endParaRPr lang="en-CA" altLang="en-US"/>
          </a:p>
        </p:txBody>
      </p:sp>
    </p:spTree>
    <p:extLst>
      <p:ext uri="{BB962C8B-B14F-4D97-AF65-F5344CB8AC3E}">
        <p14:creationId xmlns:p14="http://schemas.microsoft.com/office/powerpoint/2010/main" val="89704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CA" altLang="en-US"/>
          </a:p>
        </p:txBody>
      </p:sp>
      <p:sp>
        <p:nvSpPr>
          <p:cNvPr id="7" name="Footer Placeholder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CA" altLang="en-US"/>
          </a:p>
        </p:txBody>
      </p:sp>
      <p:sp>
        <p:nvSpPr>
          <p:cNvPr id="8" name="Slide Number Placeholder 7"/>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227FD8B-166F-41FD-B6FD-2A3DB247A0D4}" type="slidenum">
              <a:rPr lang="en-CA" altLang="en-US"/>
              <a:pPr/>
              <a:t>‹#›</a:t>
            </a:fld>
            <a:endParaRPr lang="en-CA" altLang="en-US"/>
          </a:p>
        </p:txBody>
      </p:sp>
    </p:spTree>
    <p:extLst>
      <p:ext uri="{BB962C8B-B14F-4D97-AF65-F5344CB8AC3E}">
        <p14:creationId xmlns:p14="http://schemas.microsoft.com/office/powerpoint/2010/main" val="322374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542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350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14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34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2645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05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824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336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white">
          <a:xfrm>
            <a:off x="0" y="990600"/>
            <a:ext cx="9144000" cy="1371600"/>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7" name="Rectangle 21"/>
          <p:cNvSpPr>
            <a:spLocks noChangeArrowheads="1"/>
          </p:cNvSpPr>
          <p:nvPr userDrawn="1"/>
        </p:nvSpPr>
        <p:spPr bwMode="white">
          <a:xfrm>
            <a:off x="0" y="6477000"/>
            <a:ext cx="9144000" cy="38100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028" name="Picture 22" descr="URBBANND"/>
          <p:cNvPicPr>
            <a:picLocks noChangeAspect="1" noChangeArrowheads="1"/>
          </p:cNvPicPr>
          <p:nvPr userDrawn="1"/>
        </p:nvPicPr>
        <p:blipFill>
          <a:blip r:embed="rId19">
            <a:extLst>
              <a:ext uri="{28A0092B-C50C-407E-A947-70E740481C1C}">
                <a14:useLocalDpi xmlns:a14="http://schemas.microsoft.com/office/drawing/2010/main" val="0"/>
              </a:ext>
            </a:extLst>
          </a:blip>
          <a:srcRect l="5824" t="8493" r="35922"/>
          <a:stretch>
            <a:fillRect/>
          </a:stretch>
        </p:blipFill>
        <p:spPr bwMode="ltGray">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37"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8" r:id="rId14"/>
    <p:sldLayoutId id="2147483839" r:id="rId15"/>
    <p:sldLayoutId id="2147483840" r:id="rId16"/>
    <p:sldLayoutId id="2147483841" r:id="rId17"/>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Impact" pitchFamily="34" charset="0"/>
        </a:defRPr>
      </a:lvl2pPr>
      <a:lvl3pPr algn="l" rtl="0" eaLnBrk="0" fontAlgn="base" hangingPunct="0">
        <a:spcBef>
          <a:spcPct val="0"/>
        </a:spcBef>
        <a:spcAft>
          <a:spcPct val="0"/>
        </a:spcAft>
        <a:defRPr sz="4400">
          <a:solidFill>
            <a:schemeClr val="tx2"/>
          </a:solidFill>
          <a:latin typeface="Impact" pitchFamily="34" charset="0"/>
        </a:defRPr>
      </a:lvl3pPr>
      <a:lvl4pPr algn="l" rtl="0" eaLnBrk="0" fontAlgn="base" hangingPunct="0">
        <a:spcBef>
          <a:spcPct val="0"/>
        </a:spcBef>
        <a:spcAft>
          <a:spcPct val="0"/>
        </a:spcAft>
        <a:defRPr sz="4400">
          <a:solidFill>
            <a:schemeClr val="tx2"/>
          </a:solidFill>
          <a:latin typeface="Impact" pitchFamily="34" charset="0"/>
        </a:defRPr>
      </a:lvl4pPr>
      <a:lvl5pPr algn="l" rtl="0" eaLnBrk="0" fontAlgn="base" hangingPunct="0">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30000"/>
        <a:buBlip>
          <a:blip r:embed="rId20"/>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w"/>
        <a:defRPr sz="2000">
          <a:solidFill>
            <a:schemeClr val="tx1"/>
          </a:solidFill>
          <a:latin typeface="+mn-lt"/>
        </a:defRPr>
      </a:lvl4pPr>
      <a:lvl5pPr marL="2057400" indent="-228600" algn="l" rtl="0" eaLnBrk="0" fontAlgn="base" hangingPunct="0">
        <a:spcBef>
          <a:spcPct val="20000"/>
        </a:spcBef>
        <a:spcAft>
          <a:spcPct val="0"/>
        </a:spcAft>
        <a:buSzPct val="115000"/>
        <a:buBlip>
          <a:blip r:embed="rId20"/>
        </a:buBlip>
        <a:defRPr sz="2000">
          <a:solidFill>
            <a:schemeClr val="tx1"/>
          </a:solidFill>
          <a:latin typeface="+mn-lt"/>
        </a:defRPr>
      </a:lvl5pPr>
      <a:lvl6pPr marL="2514600" indent="-228600" algn="l" rtl="0" fontAlgn="base">
        <a:spcBef>
          <a:spcPct val="20000"/>
        </a:spcBef>
        <a:spcAft>
          <a:spcPct val="0"/>
        </a:spcAft>
        <a:buSzPct val="115000"/>
        <a:buBlip>
          <a:blip r:embed="rId20"/>
        </a:buBlip>
        <a:defRPr sz="2000">
          <a:solidFill>
            <a:schemeClr val="tx1"/>
          </a:solidFill>
          <a:latin typeface="+mn-lt"/>
        </a:defRPr>
      </a:lvl6pPr>
      <a:lvl7pPr marL="2971800" indent="-228600" algn="l" rtl="0" fontAlgn="base">
        <a:spcBef>
          <a:spcPct val="20000"/>
        </a:spcBef>
        <a:spcAft>
          <a:spcPct val="0"/>
        </a:spcAft>
        <a:buSzPct val="115000"/>
        <a:buBlip>
          <a:blip r:embed="rId20"/>
        </a:buBlip>
        <a:defRPr sz="2000">
          <a:solidFill>
            <a:schemeClr val="tx1"/>
          </a:solidFill>
          <a:latin typeface="+mn-lt"/>
        </a:defRPr>
      </a:lvl7pPr>
      <a:lvl8pPr marL="3429000" indent="-228600" algn="l" rtl="0" fontAlgn="base">
        <a:spcBef>
          <a:spcPct val="20000"/>
        </a:spcBef>
        <a:spcAft>
          <a:spcPct val="0"/>
        </a:spcAft>
        <a:buSzPct val="115000"/>
        <a:buBlip>
          <a:blip r:embed="rId20"/>
        </a:buBlip>
        <a:defRPr sz="2000">
          <a:solidFill>
            <a:schemeClr val="tx1"/>
          </a:solidFill>
          <a:latin typeface="+mn-lt"/>
        </a:defRPr>
      </a:lvl8pPr>
      <a:lvl9pPr marL="3886200" indent="-228600" algn="l" rtl="0" fontAlgn="base">
        <a:spcBef>
          <a:spcPct val="20000"/>
        </a:spcBef>
        <a:spcAft>
          <a:spcPct val="0"/>
        </a:spcAft>
        <a:buSzPct val="115000"/>
        <a:buBlip>
          <a:blip r:embed="rId20"/>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Documents and Settings\Bill\Desktop\carnes\Carnes_JPG\IMAGES-FINAL_M11\AAANODU0.jpg"/>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6"/>
          <p:cNvGrpSpPr>
            <a:grpSpLocks/>
          </p:cNvGrpSpPr>
          <p:nvPr/>
        </p:nvGrpSpPr>
        <p:grpSpPr bwMode="auto">
          <a:xfrm>
            <a:off x="1824038" y="2141538"/>
            <a:ext cx="5497512" cy="2574925"/>
            <a:chOff x="0" y="12276"/>
            <a:chExt cx="3463" cy="1622"/>
          </a:xfrm>
        </p:grpSpPr>
        <p:sp>
          <p:nvSpPr>
            <p:cNvPr id="7174" name="Rectangle 3"/>
            <p:cNvSpPr>
              <a:spLocks noChangeArrowheads="1"/>
            </p:cNvSpPr>
            <p:nvPr/>
          </p:nvSpPr>
          <p:spPr bwMode="auto">
            <a:xfrm>
              <a:off x="0" y="12276"/>
              <a:ext cx="34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75" name="Rectangle 4"/>
            <p:cNvSpPr>
              <a:spLocks noChangeArrowheads="1"/>
            </p:cNvSpPr>
            <p:nvPr/>
          </p:nvSpPr>
          <p:spPr bwMode="auto">
            <a:xfrm>
              <a:off x="0" y="12276"/>
              <a:ext cx="3463" cy="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13900"/>
                <a:t> </a:t>
              </a:r>
              <a:r>
                <a:rPr lang="en-US" altLang="en-US"/>
                <a:t>                                                            </a:t>
              </a:r>
            </a:p>
            <a:p>
              <a:endParaRPr lang="en-US" altLang="en-US"/>
            </a:p>
          </p:txBody>
        </p:sp>
      </p:grpSp>
      <p:sp>
        <p:nvSpPr>
          <p:cNvPr id="7172" name="WordArt 2064"/>
          <p:cNvSpPr>
            <a:spLocks noChangeArrowheads="1" noChangeShapeType="1" noTextEdit="1"/>
          </p:cNvSpPr>
          <p:nvPr/>
        </p:nvSpPr>
        <p:spPr bwMode="auto">
          <a:xfrm>
            <a:off x="0" y="222250"/>
            <a:ext cx="4267200" cy="19812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The Oregon Trail</a:t>
            </a:r>
          </a:p>
        </p:txBody>
      </p:sp>
      <p:sp>
        <p:nvSpPr>
          <p:cNvPr id="7173" name="TextBox 2"/>
          <p:cNvSpPr txBox="1">
            <a:spLocks noChangeArrowheads="1"/>
          </p:cNvSpPr>
          <p:nvPr/>
        </p:nvSpPr>
        <p:spPr bwMode="auto">
          <a:xfrm>
            <a:off x="6096000" y="0"/>
            <a:ext cx="304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CA" altLang="en-US" sz="1600" b="1">
                <a:solidFill>
                  <a:schemeClr val="bg2"/>
                </a:solidFill>
                <a:latin typeface="Calibri" panose="020F0502020204030204" pitchFamily="34" charset="0"/>
                <a:cs typeface="Calibri" panose="020F0502020204030204" pitchFamily="34" charset="0"/>
              </a:rPr>
              <a:t>The wilderness flees before the advance of civilization – note the group of tradition Native Americans who are depicted as just another wilderness obstacle – a typical 19</a:t>
            </a:r>
            <a:r>
              <a:rPr lang="en-CA" altLang="en-US" sz="1600" b="1" baseline="30000">
                <a:solidFill>
                  <a:schemeClr val="bg2"/>
                </a:solidFill>
                <a:latin typeface="Calibri" panose="020F0502020204030204" pitchFamily="34" charset="0"/>
                <a:cs typeface="Calibri" panose="020F0502020204030204" pitchFamily="34" charset="0"/>
              </a:rPr>
              <a:t>th</a:t>
            </a:r>
            <a:r>
              <a:rPr lang="en-CA" altLang="en-US" sz="1600" b="1">
                <a:solidFill>
                  <a:schemeClr val="bg2"/>
                </a:solidFill>
                <a:latin typeface="Calibri" panose="020F0502020204030204" pitchFamily="34" charset="0"/>
                <a:cs typeface="Calibri" panose="020F0502020204030204" pitchFamily="34" charset="0"/>
              </a:rPr>
              <a:t> century Euro-American attitude.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84163" y="1595438"/>
            <a:ext cx="86312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rgbClr val="FF9B37"/>
              </a:buClr>
              <a:buFont typeface="+mj-lt"/>
              <a:buAutoNum type="arabicPeriod"/>
              <a:defRPr/>
            </a:pPr>
            <a:r>
              <a:rPr lang="en-US" dirty="0">
                <a:solidFill>
                  <a:srgbClr val="FFFFCC"/>
                </a:solidFill>
                <a:effectLst>
                  <a:outerShdw blurRad="38100" dist="38100" dir="2700000" algn="tl">
                    <a:srgbClr val="000000">
                      <a:alpha val="43137"/>
                    </a:srgbClr>
                  </a:outerShdw>
                </a:effectLst>
                <a:latin typeface="Wrangler" pitchFamily="2" charset="0"/>
              </a:rPr>
              <a:t>For many the first year in the Oregon Territory proved nearly as difficult as life on the trail.</a:t>
            </a:r>
          </a:p>
          <a:p>
            <a:pPr eaLnBrk="1" hangingPunct="1">
              <a:buClr>
                <a:srgbClr val="FF9B37"/>
              </a:buClr>
              <a:buFont typeface="+mj-lt"/>
              <a:buAutoNum type="arabicPeriod"/>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mj-lt"/>
              <a:buAutoNum type="arabicPeriod"/>
              <a:defRPr/>
            </a:pPr>
            <a:r>
              <a:rPr lang="en-US" dirty="0">
                <a:solidFill>
                  <a:srgbClr val="FFFFCC"/>
                </a:solidFill>
                <a:effectLst>
                  <a:outerShdw blurRad="38100" dist="38100" dir="2700000" algn="tl">
                    <a:srgbClr val="000000">
                      <a:alpha val="43137"/>
                    </a:srgbClr>
                  </a:outerShdw>
                </a:effectLst>
                <a:latin typeface="Wrangler" pitchFamily="2" charset="0"/>
              </a:rPr>
              <a:t>The HBC allowed the immigrants to purchase goods on credit.</a:t>
            </a:r>
          </a:p>
          <a:p>
            <a:pPr eaLnBrk="1" hangingPunct="1">
              <a:buClr>
                <a:srgbClr val="FF9B37"/>
              </a:buClr>
              <a:buFont typeface="+mj-lt"/>
              <a:buAutoNum type="arabicPeriod"/>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mj-lt"/>
              <a:buAutoNum type="arabicPeriod"/>
              <a:defRPr/>
            </a:pPr>
            <a:r>
              <a:rPr lang="en-US" dirty="0">
                <a:solidFill>
                  <a:srgbClr val="FFFFCC"/>
                </a:solidFill>
                <a:effectLst>
                  <a:outerShdw blurRad="38100" dist="38100" dir="2700000" algn="tl">
                    <a:srgbClr val="000000">
                      <a:alpha val="43137"/>
                    </a:srgbClr>
                  </a:outerShdw>
                </a:effectLst>
                <a:latin typeface="Wrangler" pitchFamily="2" charset="0"/>
              </a:rPr>
              <a:t>For some settlers only cold, damp campsites were available.</a:t>
            </a:r>
          </a:p>
          <a:p>
            <a:pPr eaLnBrk="1" hangingPunct="1">
              <a:buClr>
                <a:srgbClr val="FF9B37"/>
              </a:buClr>
              <a:buFont typeface="+mj-lt"/>
              <a:buAutoNum type="arabicPeriod"/>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mj-lt"/>
              <a:buAutoNum type="arabicPeriod"/>
              <a:defRPr/>
            </a:pPr>
            <a:r>
              <a:rPr lang="en-US" dirty="0">
                <a:solidFill>
                  <a:srgbClr val="FFFFCC"/>
                </a:solidFill>
                <a:effectLst>
                  <a:outerShdw blurRad="38100" dist="38100" dir="2700000" algn="tl">
                    <a:srgbClr val="000000">
                      <a:alpha val="43137"/>
                    </a:srgbClr>
                  </a:outerShdw>
                </a:effectLst>
                <a:latin typeface="Wrangler" pitchFamily="2" charset="0"/>
              </a:rPr>
              <a:t>The first order of business was to build a cabin and then clear the land for farming.</a:t>
            </a:r>
          </a:p>
          <a:p>
            <a:pPr eaLnBrk="1" hangingPunct="1">
              <a:buClr>
                <a:srgbClr val="FF9B37"/>
              </a:buClr>
              <a:buFont typeface="+mj-lt"/>
              <a:buAutoNum type="arabicPeriod"/>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marL="0" indent="0" algn="ctr" eaLnBrk="1" hangingPunct="1">
              <a:buClr>
                <a:srgbClr val="FF9B37"/>
              </a:buClr>
              <a:defRPr/>
            </a:pPr>
            <a:r>
              <a:rPr lang="en-US" i="1" dirty="0">
                <a:solidFill>
                  <a:srgbClr val="FFFF00"/>
                </a:solidFill>
                <a:effectLst>
                  <a:outerShdw blurRad="38100" dist="38100" dir="2700000" algn="tl">
                    <a:srgbClr val="000000">
                      <a:alpha val="43137"/>
                    </a:srgbClr>
                  </a:outerShdw>
                </a:effectLst>
                <a:latin typeface="Wrangler" pitchFamily="2" charset="0"/>
              </a:rPr>
              <a:t>REMEMBER THE SIZE OF THE TREES IN THIS AREA</a:t>
            </a:r>
          </a:p>
          <a:p>
            <a:pPr eaLnBrk="1" hangingPunct="1">
              <a:buClr>
                <a:srgbClr val="FF9B37"/>
              </a:buClr>
              <a:buFont typeface="+mj-lt"/>
              <a:buAutoNum type="arabicPeriod"/>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marL="441325" indent="-441325" eaLnBrk="1" hangingPunct="1">
              <a:buClr>
                <a:srgbClr val="FF9B37"/>
              </a:buClr>
              <a:defRPr/>
            </a:pPr>
            <a:r>
              <a:rPr lang="en-US" dirty="0">
                <a:solidFill>
                  <a:srgbClr val="FF9B37"/>
                </a:solidFill>
                <a:effectLst>
                  <a:outerShdw blurRad="38100" dist="38100" dir="2700000" algn="tl">
                    <a:srgbClr val="000000">
                      <a:alpha val="43137"/>
                    </a:srgbClr>
                  </a:outerShdw>
                </a:effectLst>
                <a:latin typeface="Wrangler" pitchFamily="2" charset="0"/>
              </a:rPr>
              <a:t>5. </a:t>
            </a:r>
            <a:r>
              <a:rPr lang="en-US" dirty="0">
                <a:solidFill>
                  <a:srgbClr val="FFFFCC"/>
                </a:solidFill>
                <a:effectLst>
                  <a:outerShdw blurRad="38100" dist="38100" dir="2700000" algn="tl">
                    <a:srgbClr val="000000">
                      <a:alpha val="43137"/>
                    </a:srgbClr>
                  </a:outerShdw>
                </a:effectLst>
                <a:latin typeface="Wrangler" pitchFamily="2" charset="0"/>
              </a:rPr>
              <a:t>A good poor mans crop was wheat especially when demand and prices increased because of the California gold rush.</a:t>
            </a:r>
          </a:p>
        </p:txBody>
      </p:sp>
      <p:sp>
        <p:nvSpPr>
          <p:cNvPr id="2" name="Rectangle 1"/>
          <p:cNvSpPr/>
          <p:nvPr/>
        </p:nvSpPr>
        <p:spPr>
          <a:xfrm>
            <a:off x="0" y="-1588"/>
            <a:ext cx="9144000" cy="830263"/>
          </a:xfrm>
          <a:prstGeom prst="rect">
            <a:avLst/>
          </a:prstGeom>
        </p:spPr>
        <p:txBody>
          <a:bodyPr>
            <a:spAutoFit/>
          </a:bodyPr>
          <a:lstStyle/>
          <a:p>
            <a:pPr algn="ctr">
              <a:defRPr/>
            </a:pPr>
            <a:r>
              <a:rPr lang="en-US" sz="4800" b="1" dirty="0">
                <a:solidFill>
                  <a:srgbClr val="663300"/>
                </a:solidFill>
                <a:effectLst>
                  <a:outerShdw blurRad="38100" dist="38100" dir="2700000" algn="tl">
                    <a:srgbClr val="000000"/>
                  </a:outerShdw>
                </a:effectLst>
                <a:latin typeface="Wrangler" pitchFamily="2" charset="0"/>
              </a:rPr>
              <a:t>The First Year</a:t>
            </a:r>
            <a:endParaRPr lang="en-CA" sz="4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7" dur="500"/>
                                        <p:tgtEl>
                                          <p:spTgt spid="410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4" end="4"/>
                                            </p:txEl>
                                          </p:spTgt>
                                        </p:tgtEl>
                                        <p:attrNameLst>
                                          <p:attrName>style.visibility</p:attrName>
                                        </p:attrNameLst>
                                      </p:cBhvr>
                                      <p:to>
                                        <p:strVal val="visible"/>
                                      </p:to>
                                    </p:set>
                                    <p:animEffect transition="in" filter="blinds(horizontal)">
                                      <p:cBhvr>
                                        <p:cTn id="12" dur="500"/>
                                        <p:tgtEl>
                                          <p:spTgt spid="410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6" end="6"/>
                                            </p:txEl>
                                          </p:spTgt>
                                        </p:tgtEl>
                                        <p:attrNameLst>
                                          <p:attrName>style.visibility</p:attrName>
                                        </p:attrNameLst>
                                      </p:cBhvr>
                                      <p:to>
                                        <p:strVal val="visible"/>
                                      </p:to>
                                    </p:set>
                                    <p:animEffect transition="in" filter="blinds(horizontal)">
                                      <p:cBhvr>
                                        <p:cTn id="17" dur="500"/>
                                        <p:tgtEl>
                                          <p:spTgt spid="4100">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10" end="10"/>
                                            </p:txEl>
                                          </p:spTgt>
                                        </p:tgtEl>
                                        <p:attrNameLst>
                                          <p:attrName>style.visibility</p:attrName>
                                        </p:attrNameLst>
                                      </p:cBhvr>
                                      <p:to>
                                        <p:strVal val="visible"/>
                                      </p:to>
                                    </p:set>
                                    <p:animEffect transition="in" filter="blinds(horizontal)">
                                      <p:cBhvr>
                                        <p:cTn id="22" dur="500"/>
                                        <p:tgtEl>
                                          <p:spTgt spid="4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Timmons%20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29200" cy="30607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7" descr="civil2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76575"/>
            <a:ext cx="5334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228600" y="76200"/>
            <a:ext cx="8686800" cy="1143000"/>
          </a:xfrm>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The Oregon Dispute:  </a:t>
            </a:r>
            <a:r>
              <a:rPr lang="en-US" sz="4800" b="1" i="1" dirty="0">
                <a:solidFill>
                  <a:srgbClr val="663300"/>
                </a:solidFill>
                <a:effectLst>
                  <a:outerShdw blurRad="38100" dist="38100" dir="2700000" algn="tl">
                    <a:srgbClr val="000000"/>
                  </a:outerShdw>
                </a:effectLst>
                <a:latin typeface="Wrangler" pitchFamily="2" charset="0"/>
              </a:rPr>
              <a:t>54’ 40º or Fight!</a:t>
            </a:r>
          </a:p>
        </p:txBody>
      </p:sp>
      <p:pic>
        <p:nvPicPr>
          <p:cNvPr id="18435" name="Picture 3" descr="map-Oregon Terr Dispute"/>
          <p:cNvPicPr>
            <a:picLocks noGrp="1" noChangeAspect="1" noChangeArrowheads="1"/>
          </p:cNvPicPr>
          <p:nvPr>
            <p:ph idx="1"/>
          </p:nvPr>
        </p:nvPicPr>
        <p:blipFill>
          <a:blip r:embed="rId3">
            <a:lum contrast="12000"/>
            <a:extLst>
              <a:ext uri="{28A0092B-C50C-407E-A947-70E740481C1C}">
                <a14:useLocalDpi xmlns:a14="http://schemas.microsoft.com/office/drawing/2010/main" val="0"/>
              </a:ext>
            </a:extLst>
          </a:blip>
          <a:srcRect/>
          <a:stretch>
            <a:fillRect/>
          </a:stretch>
        </p:blipFill>
        <p:spPr bwMode="auto">
          <a:xfrm>
            <a:off x="3605213" y="1295400"/>
            <a:ext cx="5157787" cy="5334000"/>
          </a:xfrm>
          <a:noFill/>
          <a:ln>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 Box 4"/>
          <p:cNvSpPr txBox="1">
            <a:spLocks noChangeArrowheads="1"/>
          </p:cNvSpPr>
          <p:nvPr/>
        </p:nvSpPr>
        <p:spPr bwMode="auto">
          <a:xfrm>
            <a:off x="304800" y="1981200"/>
            <a:ext cx="2971800" cy="16795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FF9B37"/>
              </a:buClr>
              <a:buFont typeface="Wingdings" panose="05000000000000000000" pitchFamily="2" charset="2"/>
              <a:buChar char="§"/>
            </a:pPr>
            <a:r>
              <a:rPr lang="en-US" altLang="en-US" sz="2600" b="1">
                <a:solidFill>
                  <a:schemeClr val="hlink"/>
                </a:solidFill>
                <a:latin typeface="Wrangler" pitchFamily="2" charset="0"/>
              </a:rPr>
              <a:t>By the mid-1840s,</a:t>
            </a:r>
            <a:br>
              <a:rPr lang="en-US" altLang="en-US" sz="2600" b="1">
                <a:solidFill>
                  <a:schemeClr val="hlink"/>
                </a:solidFill>
                <a:latin typeface="Wrangler" pitchFamily="2" charset="0"/>
              </a:rPr>
            </a:br>
            <a:r>
              <a:rPr lang="en-US" altLang="en-US" sz="2600" b="1">
                <a:solidFill>
                  <a:schemeClr val="hlink"/>
                </a:solidFill>
                <a:latin typeface="Wrangler" pitchFamily="2" charset="0"/>
              </a:rPr>
              <a:t>“Oregon Fever” was</a:t>
            </a:r>
            <a:br>
              <a:rPr lang="en-US" altLang="en-US" sz="2600" b="1">
                <a:solidFill>
                  <a:schemeClr val="hlink"/>
                </a:solidFill>
                <a:latin typeface="Wrangler" pitchFamily="2" charset="0"/>
              </a:rPr>
            </a:br>
            <a:r>
              <a:rPr lang="en-US" altLang="en-US" sz="2600" b="1">
                <a:solidFill>
                  <a:schemeClr val="hlink"/>
                </a:solidFill>
                <a:latin typeface="Wrangler" pitchFamily="2" charset="0"/>
              </a:rPr>
              <a:t>spurred on by the</a:t>
            </a:r>
            <a:br>
              <a:rPr lang="en-US" altLang="en-US" sz="2600" b="1">
                <a:solidFill>
                  <a:schemeClr val="hlink"/>
                </a:solidFill>
                <a:latin typeface="Wrangler" pitchFamily="2" charset="0"/>
              </a:rPr>
            </a:br>
            <a:r>
              <a:rPr lang="en-US" altLang="en-US" sz="2600" b="1">
                <a:solidFill>
                  <a:schemeClr val="hlink"/>
                </a:solidFill>
                <a:latin typeface="Wrangler" pitchFamily="2" charset="0"/>
              </a:rPr>
              <a:t>promise of free land.</a:t>
            </a:r>
          </a:p>
        </p:txBody>
      </p:sp>
      <p:sp>
        <p:nvSpPr>
          <p:cNvPr id="18437" name="Text Box 5"/>
          <p:cNvSpPr txBox="1">
            <a:spLocks noChangeArrowheads="1"/>
          </p:cNvSpPr>
          <p:nvPr/>
        </p:nvSpPr>
        <p:spPr bwMode="auto">
          <a:xfrm>
            <a:off x="304800" y="4375150"/>
            <a:ext cx="3124200" cy="1282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FF9B37"/>
              </a:buClr>
              <a:buFont typeface="Wingdings" panose="05000000000000000000" pitchFamily="2" charset="2"/>
              <a:buChar char="§"/>
            </a:pPr>
            <a:r>
              <a:rPr lang="en-US" altLang="en-US" sz="2600" b="1">
                <a:solidFill>
                  <a:schemeClr val="hlink"/>
                </a:solidFill>
                <a:latin typeface="Wrangler" pitchFamily="2" charset="0"/>
              </a:rPr>
              <a:t>The joint British-U. S.</a:t>
            </a:r>
            <a:br>
              <a:rPr lang="en-US" altLang="en-US" sz="2600" b="1">
                <a:solidFill>
                  <a:schemeClr val="hlink"/>
                </a:solidFill>
                <a:latin typeface="Wrangler" pitchFamily="2" charset="0"/>
              </a:rPr>
            </a:br>
            <a:r>
              <a:rPr lang="en-US" altLang="en-US" sz="2600" b="1">
                <a:solidFill>
                  <a:schemeClr val="hlink"/>
                </a:solidFill>
                <a:latin typeface="Wrangler" pitchFamily="2" charset="0"/>
              </a:rPr>
              <a:t>occupation ended in</a:t>
            </a:r>
            <a:br>
              <a:rPr lang="en-US" altLang="en-US" sz="2600" b="1">
                <a:solidFill>
                  <a:schemeClr val="hlink"/>
                </a:solidFill>
                <a:latin typeface="Wrangler" pitchFamily="2" charset="0"/>
              </a:rPr>
            </a:br>
            <a:r>
              <a:rPr lang="en-US" altLang="en-US" sz="2600" b="1">
                <a:solidFill>
                  <a:schemeClr val="hlink"/>
                </a:solidFill>
                <a:latin typeface="Wrangler" pitchFamily="2" charset="0"/>
              </a:rPr>
              <a:t>1846.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15875"/>
            <a:ext cx="9144000" cy="777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The Oregon Territory</a:t>
            </a:r>
            <a:endParaRPr lang="en-CA" sz="4800" b="1" i="1" u="sng" dirty="0">
              <a:solidFill>
                <a:srgbClr val="FFFF00"/>
              </a:solidFill>
            </a:endParaRPr>
          </a:p>
        </p:txBody>
      </p:sp>
      <p:sp>
        <p:nvSpPr>
          <p:cNvPr id="16387" name="Rectangle 3"/>
          <p:cNvSpPr>
            <a:spLocks noGrp="1" noChangeArrowheads="1"/>
          </p:cNvSpPr>
          <p:nvPr>
            <p:ph type="body" sz="half" idx="1"/>
          </p:nvPr>
        </p:nvSpPr>
        <p:spPr bwMode="auto">
          <a:xfrm>
            <a:off x="0" y="1628775"/>
            <a:ext cx="4643438"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CA" sz="2400" b="1" u="sng" dirty="0">
                <a:solidFill>
                  <a:srgbClr val="FFFF00"/>
                </a:solidFill>
                <a:effectLst>
                  <a:outerShdw blurRad="38100" dist="38100" dir="2700000" algn="tl">
                    <a:srgbClr val="000000">
                      <a:alpha val="43137"/>
                    </a:srgbClr>
                  </a:outerShdw>
                </a:effectLst>
                <a:latin typeface="Wrangler" pitchFamily="2" charset="0"/>
              </a:rPr>
              <a:t>The fight for land</a:t>
            </a:r>
          </a:p>
          <a:p>
            <a:pPr lvl="1" eaLnBrk="1" hangingPunct="1">
              <a:defRPr/>
            </a:pPr>
            <a:r>
              <a:rPr lang="en-CA" sz="2400" b="1" i="1" dirty="0">
                <a:solidFill>
                  <a:srgbClr val="FFFF00"/>
                </a:solidFill>
                <a:effectLst>
                  <a:outerShdw blurRad="38100" dist="38100" dir="2700000" algn="tl">
                    <a:srgbClr val="000000">
                      <a:alpha val="43137"/>
                    </a:srgbClr>
                  </a:outerShdw>
                </a:effectLst>
                <a:latin typeface="Wrangler" pitchFamily="2" charset="0"/>
              </a:rPr>
              <a:t>Russia</a:t>
            </a:r>
            <a:r>
              <a:rPr lang="en-CA" sz="2400" dirty="0">
                <a:solidFill>
                  <a:srgbClr val="FFFF00"/>
                </a:solidFill>
                <a:effectLst>
                  <a:outerShdw blurRad="38100" dist="38100" dir="2700000" algn="tl">
                    <a:srgbClr val="000000">
                      <a:alpha val="43137"/>
                    </a:srgbClr>
                  </a:outerShdw>
                </a:effectLst>
                <a:latin typeface="Wrangler" pitchFamily="2" charset="0"/>
              </a:rPr>
              <a:t> </a:t>
            </a:r>
            <a:r>
              <a:rPr lang="en-CA" sz="2400" dirty="0">
                <a:solidFill>
                  <a:srgbClr val="FFFFCC"/>
                </a:solidFill>
                <a:effectLst>
                  <a:outerShdw blurRad="38100" dist="38100" dir="2700000" algn="tl">
                    <a:srgbClr val="000000">
                      <a:alpha val="43137"/>
                    </a:srgbClr>
                  </a:outerShdw>
                </a:effectLst>
                <a:latin typeface="Wrangler" pitchFamily="2" charset="0"/>
              </a:rPr>
              <a:t>claimed the coast as far south as northern Vancouver Island</a:t>
            </a:r>
          </a:p>
          <a:p>
            <a:pPr marL="457200" lvl="1" indent="0" eaLnBrk="1" hangingPunct="1">
              <a:buFontTx/>
              <a:buNone/>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lvl="1" eaLnBrk="1" hangingPunct="1">
              <a:defRPr/>
            </a:pPr>
            <a:r>
              <a:rPr lang="en-CA" sz="2400" b="1" i="1" dirty="0">
                <a:solidFill>
                  <a:srgbClr val="FFFF00"/>
                </a:solidFill>
                <a:effectLst>
                  <a:outerShdw blurRad="38100" dist="38100" dir="2700000" algn="tl">
                    <a:srgbClr val="000000">
                      <a:alpha val="43137"/>
                    </a:srgbClr>
                  </a:outerShdw>
                </a:effectLst>
                <a:latin typeface="Wrangler" pitchFamily="2" charset="0"/>
              </a:rPr>
              <a:t>Americans</a:t>
            </a:r>
            <a:r>
              <a:rPr lang="en-CA" sz="2400" dirty="0">
                <a:solidFill>
                  <a:srgbClr val="FFFF00"/>
                </a:solidFill>
                <a:effectLst>
                  <a:outerShdw blurRad="38100" dist="38100" dir="2700000" algn="tl">
                    <a:srgbClr val="000000">
                      <a:alpha val="43137"/>
                    </a:srgbClr>
                  </a:outerShdw>
                </a:effectLst>
                <a:latin typeface="Wrangler" pitchFamily="2" charset="0"/>
              </a:rPr>
              <a:t> </a:t>
            </a:r>
            <a:r>
              <a:rPr lang="en-CA" sz="2400" dirty="0">
                <a:solidFill>
                  <a:srgbClr val="FFFFCC"/>
                </a:solidFill>
                <a:effectLst>
                  <a:outerShdw blurRad="38100" dist="38100" dir="2700000" algn="tl">
                    <a:srgbClr val="000000">
                      <a:alpha val="43137"/>
                    </a:srgbClr>
                  </a:outerShdw>
                </a:effectLst>
                <a:latin typeface="Wrangler" pitchFamily="2" charset="0"/>
              </a:rPr>
              <a:t>claimed the Oregon territory</a:t>
            </a:r>
          </a:p>
          <a:p>
            <a:pPr marL="457200" lvl="1" indent="0" eaLnBrk="1" hangingPunct="1">
              <a:buFontTx/>
              <a:buNone/>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lvl="1" eaLnBrk="1" hangingPunct="1">
              <a:defRPr/>
            </a:pPr>
            <a:r>
              <a:rPr lang="en-CA" sz="2400" b="1" i="1" dirty="0">
                <a:solidFill>
                  <a:srgbClr val="FFFF00"/>
                </a:solidFill>
                <a:effectLst>
                  <a:outerShdw blurRad="38100" dist="38100" dir="2700000" algn="tl">
                    <a:srgbClr val="000000">
                      <a:alpha val="43137"/>
                    </a:srgbClr>
                  </a:outerShdw>
                </a:effectLst>
                <a:latin typeface="Wrangler" pitchFamily="2" charset="0"/>
              </a:rPr>
              <a:t>HBC</a:t>
            </a:r>
            <a:r>
              <a:rPr lang="en-CA" sz="2400" dirty="0">
                <a:solidFill>
                  <a:srgbClr val="FFFF00"/>
                </a:solidFill>
                <a:effectLst>
                  <a:outerShdw blurRad="38100" dist="38100" dir="2700000" algn="tl">
                    <a:srgbClr val="000000">
                      <a:alpha val="43137"/>
                    </a:srgbClr>
                  </a:outerShdw>
                </a:effectLst>
                <a:latin typeface="Wrangler" pitchFamily="2" charset="0"/>
              </a:rPr>
              <a:t> </a:t>
            </a:r>
            <a:r>
              <a:rPr lang="en-CA" sz="2400" dirty="0">
                <a:solidFill>
                  <a:srgbClr val="FFFFCC"/>
                </a:solidFill>
                <a:effectLst>
                  <a:outerShdw blurRad="38100" dist="38100" dir="2700000" algn="tl">
                    <a:srgbClr val="000000">
                      <a:alpha val="43137"/>
                    </a:srgbClr>
                  </a:outerShdw>
                </a:effectLst>
                <a:latin typeface="Wrangler" pitchFamily="2" charset="0"/>
              </a:rPr>
              <a:t>saw the area as n extension of </a:t>
            </a:r>
            <a:r>
              <a:rPr lang="en-CA" sz="2400" b="1" i="1" dirty="0">
                <a:solidFill>
                  <a:srgbClr val="FFFF00"/>
                </a:solidFill>
                <a:effectLst>
                  <a:outerShdw blurRad="38100" dist="38100" dir="2700000" algn="tl">
                    <a:srgbClr val="000000">
                      <a:alpha val="43137"/>
                    </a:srgbClr>
                  </a:outerShdw>
                </a:effectLst>
                <a:latin typeface="Wrangler" pitchFamily="2" charset="0"/>
              </a:rPr>
              <a:t>Rupert’s Land</a:t>
            </a:r>
            <a:r>
              <a:rPr lang="en-CA" sz="2400" dirty="0">
                <a:solidFill>
                  <a:srgbClr val="FFFF00"/>
                </a:solidFill>
                <a:effectLst>
                  <a:outerShdw blurRad="38100" dist="38100" dir="2700000" algn="tl">
                    <a:srgbClr val="000000">
                      <a:alpha val="43137"/>
                    </a:srgbClr>
                  </a:outerShdw>
                </a:effectLst>
                <a:latin typeface="Wrangler" pitchFamily="2" charset="0"/>
              </a:rPr>
              <a:t> </a:t>
            </a:r>
            <a:r>
              <a:rPr lang="en-CA" sz="2400" dirty="0">
                <a:solidFill>
                  <a:srgbClr val="FFFFCC"/>
                </a:solidFill>
                <a:effectLst>
                  <a:outerShdw blurRad="38100" dist="38100" dir="2700000" algn="tl">
                    <a:srgbClr val="000000">
                      <a:alpha val="43137"/>
                    </a:srgbClr>
                  </a:outerShdw>
                </a:effectLst>
                <a:latin typeface="Wrangler" pitchFamily="2" charset="0"/>
              </a:rPr>
              <a:t>(which had been granted to them by King Charles II in 1670)</a:t>
            </a:r>
          </a:p>
        </p:txBody>
      </p:sp>
      <p:pic>
        <p:nvPicPr>
          <p:cNvPr id="19460" name="Picture 5" descr="Oregon_boundary_dispute_ma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3438" y="2060575"/>
            <a:ext cx="4500562" cy="444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0" y="0"/>
            <a:ext cx="91440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sz="4800" b="1" dirty="0">
                <a:solidFill>
                  <a:srgbClr val="663300"/>
                </a:solidFill>
                <a:effectLst>
                  <a:outerShdw blurRad="38100" dist="38100" dir="2700000" algn="tl">
                    <a:srgbClr val="000000"/>
                  </a:outerShdw>
                </a:effectLst>
                <a:latin typeface="Wrangler" pitchFamily="2" charset="0"/>
              </a:rPr>
              <a:t>America’s Plan for the Land</a:t>
            </a:r>
            <a:endParaRPr lang="en-CA" sz="4800" dirty="0">
              <a:solidFill>
                <a:schemeClr val="tx2">
                  <a:lumMod val="75000"/>
                </a:schemeClr>
              </a:solidFill>
            </a:endParaRPr>
          </a:p>
        </p:txBody>
      </p:sp>
      <p:sp>
        <p:nvSpPr>
          <p:cNvPr id="17411" name="Rectangle 3"/>
          <p:cNvSpPr>
            <a:spLocks noGrp="1" noChangeArrowheads="1"/>
          </p:cNvSpPr>
          <p:nvPr>
            <p:ph type="body" idx="1"/>
          </p:nvPr>
        </p:nvSpPr>
        <p:spPr bwMode="auto">
          <a:xfrm>
            <a:off x="228600" y="1676400"/>
            <a:ext cx="86868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FF9B37"/>
              </a:buClr>
              <a:buFont typeface="Wingdings" panose="05000000000000000000" pitchFamily="2" charset="2"/>
              <a:buChar char="q"/>
              <a:defRPr/>
            </a:pPr>
            <a:r>
              <a:rPr lang="en-CA" sz="2400" dirty="0">
                <a:solidFill>
                  <a:srgbClr val="FFFFCC"/>
                </a:solidFill>
                <a:latin typeface="Wrangler" pitchFamily="2" charset="0"/>
              </a:rPr>
              <a:t>Rapidly growing population</a:t>
            </a:r>
          </a:p>
          <a:p>
            <a:pPr eaLnBrk="1" hangingPunct="1">
              <a:buClr>
                <a:srgbClr val="FF9B37"/>
              </a:buClr>
              <a:buFont typeface="Wingdings" panose="05000000000000000000" pitchFamily="2" charset="2"/>
              <a:buChar char="q"/>
              <a:defRPr/>
            </a:pPr>
            <a:r>
              <a:rPr lang="en-CA" sz="2400" dirty="0">
                <a:solidFill>
                  <a:srgbClr val="FFFFCC"/>
                </a:solidFill>
                <a:latin typeface="Wrangler" pitchFamily="2" charset="0"/>
              </a:rPr>
              <a:t>Americans pursued an aggressive policy towards Oregon Territory – encouraged settlers to move into the area</a:t>
            </a:r>
          </a:p>
          <a:p>
            <a:pPr eaLnBrk="1" hangingPunct="1">
              <a:buClr>
                <a:srgbClr val="FF9B37"/>
              </a:buClr>
              <a:buFont typeface="Wingdings" panose="05000000000000000000" pitchFamily="2" charset="2"/>
              <a:buChar char="q"/>
              <a:defRPr/>
            </a:pPr>
            <a:r>
              <a:rPr lang="en-CA" sz="2400" dirty="0">
                <a:solidFill>
                  <a:srgbClr val="FFFFCC"/>
                </a:solidFill>
                <a:latin typeface="Wrangler" pitchFamily="2" charset="0"/>
              </a:rPr>
              <a:t>“Manifest Destiny”</a:t>
            </a:r>
          </a:p>
          <a:p>
            <a:pPr marL="800100" lvl="2" indent="0" eaLnBrk="1" hangingPunct="1">
              <a:buClr>
                <a:srgbClr val="FF9B37"/>
              </a:buClr>
              <a:buFontTx/>
              <a:buNone/>
              <a:defRPr/>
            </a:pPr>
            <a:r>
              <a:rPr lang="en-CA" dirty="0">
                <a:solidFill>
                  <a:srgbClr val="FFFFCC"/>
                </a:solidFill>
                <a:latin typeface="Wrangler" pitchFamily="2" charset="0"/>
              </a:rPr>
              <a:t>- Believed it was America’s destiny to control all of North America</a:t>
            </a:r>
          </a:p>
          <a:p>
            <a:pPr eaLnBrk="1" hangingPunct="1">
              <a:buClr>
                <a:srgbClr val="FF9B37"/>
              </a:buClr>
              <a:buFont typeface="Wingdings" panose="05000000000000000000" pitchFamily="2" charset="2"/>
              <a:buChar char="q"/>
              <a:defRPr/>
            </a:pPr>
            <a:endParaRPr lang="en-CA" sz="1600" i="1" dirty="0">
              <a:solidFill>
                <a:srgbClr val="FFFFCC"/>
              </a:solidFill>
              <a:latin typeface="Wrangler" pitchFamily="2" charset="0"/>
            </a:endParaRPr>
          </a:p>
          <a:p>
            <a:pPr marL="0" indent="0" algn="ctr" eaLnBrk="1" hangingPunct="1">
              <a:buClr>
                <a:srgbClr val="FF9B37"/>
              </a:buClr>
              <a:buFont typeface="Wingdings" panose="05000000000000000000" pitchFamily="2" charset="2"/>
              <a:buNone/>
              <a:defRPr/>
            </a:pPr>
            <a:r>
              <a:rPr lang="en-US" sz="2400" i="1" dirty="0">
                <a:solidFill>
                  <a:srgbClr val="FFFF00"/>
                </a:solidFill>
                <a:latin typeface="Wrangler" pitchFamily="2" charset="0"/>
              </a:rPr>
              <a:t>".... the right of our manifest destiny to over spread and to possess the whole of the continent which Providence has given us for the development of the great experiment of liberty and </a:t>
            </a:r>
            <a:r>
              <a:rPr lang="en-US" sz="2400" i="1" dirty="0" err="1">
                <a:solidFill>
                  <a:srgbClr val="FFFF00"/>
                </a:solidFill>
                <a:latin typeface="Wrangler" pitchFamily="2" charset="0"/>
              </a:rPr>
              <a:t>federaltive</a:t>
            </a:r>
            <a:r>
              <a:rPr lang="en-US" sz="2400" i="1" dirty="0">
                <a:solidFill>
                  <a:srgbClr val="FFFF00"/>
                </a:solidFill>
                <a:latin typeface="Wrangler" pitchFamily="2" charset="0"/>
              </a:rPr>
              <a:t> development of self-government</a:t>
            </a:r>
            <a:br>
              <a:rPr lang="en-US" sz="2400" i="1" dirty="0">
                <a:solidFill>
                  <a:srgbClr val="FFFF00"/>
                </a:solidFill>
                <a:latin typeface="Wrangler" pitchFamily="2" charset="0"/>
              </a:rPr>
            </a:br>
            <a:r>
              <a:rPr lang="en-US" sz="2400" i="1" dirty="0">
                <a:solidFill>
                  <a:srgbClr val="FFFF00"/>
                </a:solidFill>
                <a:latin typeface="Wrangler" pitchFamily="2" charset="0"/>
              </a:rPr>
              <a:t>   entrusted to us. It is right such as that of the tree to the space of air and the earth suitable for the full expansion of its principle and destiny of growth."</a:t>
            </a:r>
            <a:r>
              <a:rPr lang="en-US" sz="2400" dirty="0">
                <a:solidFill>
                  <a:srgbClr val="FFFF00"/>
                </a:solidFill>
                <a:latin typeface="Wrangler" pitchFamily="2" charset="0"/>
              </a:rPr>
              <a:t>  </a:t>
            </a:r>
          </a:p>
          <a:p>
            <a:pPr marL="0" indent="0" algn="ctr" eaLnBrk="1" hangingPunct="1">
              <a:buClr>
                <a:srgbClr val="FF9B37"/>
              </a:buClr>
              <a:buFont typeface="Wingdings" panose="05000000000000000000" pitchFamily="2" charset="2"/>
              <a:buNone/>
              <a:defRPr/>
            </a:pPr>
            <a:r>
              <a:rPr lang="en-US" sz="1800" dirty="0">
                <a:solidFill>
                  <a:srgbClr val="FFFF00"/>
                </a:solidFill>
                <a:latin typeface="Wrangler" pitchFamily="2" charset="0"/>
              </a:rPr>
              <a:t>(First coined by newspaper editor, John O’Sullivan in 1845)</a:t>
            </a:r>
          </a:p>
          <a:p>
            <a:pPr eaLnBrk="1" hangingPunct="1">
              <a:buFont typeface="Wingdings" panose="05000000000000000000" pitchFamily="2" charset="2"/>
              <a:buNone/>
              <a:defRPr/>
            </a:pPr>
            <a:endParaRPr lang="en-CA"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763" y="-26988"/>
            <a:ext cx="9148763" cy="865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HBC Plan for the Land</a:t>
            </a:r>
            <a:endParaRPr lang="en-CA" sz="4800" dirty="0">
              <a:solidFill>
                <a:srgbClr val="FFFF00"/>
              </a:solidFill>
            </a:endParaRPr>
          </a:p>
        </p:txBody>
      </p:sp>
      <p:sp>
        <p:nvSpPr>
          <p:cNvPr id="18435" name="Rectangle 3"/>
          <p:cNvSpPr>
            <a:spLocks noGrp="1" noChangeArrowheads="1"/>
          </p:cNvSpPr>
          <p:nvPr>
            <p:ph type="body" idx="1"/>
          </p:nvPr>
        </p:nvSpPr>
        <p:spPr bwMode="auto">
          <a:xfrm>
            <a:off x="304800" y="1905000"/>
            <a:ext cx="8610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No interest in encouraging settlement</a:t>
            </a:r>
          </a:p>
          <a:p>
            <a:pPr marL="800100" lvl="2" indent="0" eaLnBrk="1" hangingPunct="1">
              <a:buClr>
                <a:srgbClr val="FF9B37"/>
              </a:buClr>
              <a:buFontTx/>
              <a:buNone/>
              <a:defRPr/>
            </a:pPr>
            <a:r>
              <a:rPr lang="en-CA" dirty="0">
                <a:solidFill>
                  <a:srgbClr val="FFFFCC"/>
                </a:solidFill>
                <a:effectLst>
                  <a:outerShdw blurRad="38100" dist="38100" dir="2700000" algn="tl">
                    <a:srgbClr val="000000">
                      <a:alpha val="43137"/>
                    </a:srgbClr>
                  </a:outerShdw>
                </a:effectLst>
                <a:latin typeface="Wrangler" pitchFamily="2" charset="0"/>
              </a:rPr>
              <a:t>- Afraid settlement might undermine their </a:t>
            </a:r>
            <a:r>
              <a:rPr lang="en-CA" b="1" i="1" dirty="0">
                <a:solidFill>
                  <a:srgbClr val="FFFFCC"/>
                </a:solidFill>
                <a:effectLst>
                  <a:outerShdw blurRad="38100" dist="38100" dir="2700000" algn="tl">
                    <a:srgbClr val="000000">
                      <a:alpha val="43137"/>
                    </a:srgbClr>
                  </a:outerShdw>
                </a:effectLst>
                <a:latin typeface="Wrangler" pitchFamily="2" charset="0"/>
              </a:rPr>
              <a:t>trade monopoly</a:t>
            </a:r>
          </a:p>
          <a:p>
            <a:pPr eaLnBrk="1" hangingPunct="1">
              <a:buClr>
                <a:srgbClr val="FF9B37"/>
              </a:buClr>
              <a:buFont typeface="Wingdings" panose="05000000000000000000" pitchFamily="2" charset="2"/>
              <a:buChar char="q"/>
              <a:defRPr/>
            </a:pPr>
            <a:endParaRPr lang="en-CA" sz="2400" b="1" i="1"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HBC Governor </a:t>
            </a:r>
            <a:r>
              <a:rPr lang="en-CA" sz="2400" b="1" i="1" dirty="0">
                <a:solidFill>
                  <a:srgbClr val="FFFFCC"/>
                </a:solidFill>
                <a:effectLst>
                  <a:outerShdw blurRad="38100" dist="38100" dir="2700000" algn="tl">
                    <a:srgbClr val="000000">
                      <a:alpha val="43137"/>
                    </a:srgbClr>
                  </a:outerShdw>
                </a:effectLst>
                <a:latin typeface="Wrangler" pitchFamily="2" charset="0"/>
              </a:rPr>
              <a:t>Simpson</a:t>
            </a:r>
            <a:r>
              <a:rPr lang="en-CA" sz="2400" dirty="0">
                <a:solidFill>
                  <a:srgbClr val="FFFFCC"/>
                </a:solidFill>
                <a:effectLst>
                  <a:outerShdw blurRad="38100" dist="38100" dir="2700000" algn="tl">
                    <a:srgbClr val="000000">
                      <a:alpha val="43137"/>
                    </a:srgbClr>
                  </a:outerShdw>
                </a:effectLst>
                <a:latin typeface="Wrangler" pitchFamily="2" charset="0"/>
              </a:rPr>
              <a:t> – toured the area in 1828 &amp; decided that the HBC was not making the best use of area resources</a:t>
            </a:r>
          </a:p>
          <a:p>
            <a:pPr eaLnBrk="1" hangingPunct="1">
              <a:buClr>
                <a:srgbClr val="FF9B37"/>
              </a:buClr>
              <a:buFont typeface="Wingdings" panose="05000000000000000000" pitchFamily="2" charset="2"/>
              <a:buChar char="q"/>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Simpson created a new post and put it under the direction of </a:t>
            </a:r>
            <a:r>
              <a:rPr lang="en-CA" sz="2400" b="1" i="1" dirty="0">
                <a:solidFill>
                  <a:srgbClr val="FFFFCC"/>
                </a:solidFill>
                <a:effectLst>
                  <a:outerShdw blurRad="38100" dist="38100" dir="2700000" algn="tl">
                    <a:srgbClr val="000000">
                      <a:alpha val="43137"/>
                    </a:srgbClr>
                  </a:outerShdw>
                </a:effectLst>
                <a:latin typeface="Wrangler" pitchFamily="2" charset="0"/>
              </a:rPr>
              <a:t>John </a:t>
            </a:r>
            <a:r>
              <a:rPr lang="en-CA" sz="2400" b="1" i="1" dirty="0" err="1">
                <a:solidFill>
                  <a:srgbClr val="FFFFCC"/>
                </a:solidFill>
                <a:effectLst>
                  <a:outerShdw blurRad="38100" dist="38100" dir="2700000" algn="tl">
                    <a:srgbClr val="000000">
                      <a:alpha val="43137"/>
                    </a:srgbClr>
                  </a:outerShdw>
                </a:effectLst>
                <a:latin typeface="Wrangler" pitchFamily="2" charset="0"/>
              </a:rPr>
              <a:t>McLoughlin</a:t>
            </a:r>
            <a:endParaRPr lang="en-CA" sz="2400" b="1" i="1" dirty="0">
              <a:solidFill>
                <a:srgbClr val="FFFFCC"/>
              </a:solidFill>
              <a:effectLst>
                <a:outerShdw blurRad="38100" dist="38100" dir="2700000" algn="tl">
                  <a:srgbClr val="000000">
                    <a:alpha val="43137"/>
                  </a:srgbClr>
                </a:outerShdw>
              </a:effectLst>
              <a:latin typeface="Wrangler"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5875" y="0"/>
            <a:ext cx="9148763"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John </a:t>
            </a:r>
            <a:r>
              <a:rPr lang="en-US" sz="4800" b="1" dirty="0" err="1">
                <a:solidFill>
                  <a:srgbClr val="663300"/>
                </a:solidFill>
                <a:effectLst>
                  <a:outerShdw blurRad="38100" dist="38100" dir="2700000" algn="tl">
                    <a:srgbClr val="000000"/>
                  </a:outerShdw>
                </a:effectLst>
                <a:latin typeface="Wrangler" pitchFamily="2" charset="0"/>
              </a:rPr>
              <a:t>McLoughlin</a:t>
            </a:r>
            <a:endParaRPr lang="en-CA" sz="4800" dirty="0">
              <a:solidFill>
                <a:srgbClr val="FFFF00"/>
              </a:solidFill>
            </a:endParaRPr>
          </a:p>
        </p:txBody>
      </p:sp>
      <p:sp>
        <p:nvSpPr>
          <p:cNvPr id="19459" name="Rectangle 3"/>
          <p:cNvSpPr>
            <a:spLocks noGrp="1" noChangeArrowheads="1"/>
          </p:cNvSpPr>
          <p:nvPr>
            <p:ph type="body" idx="1"/>
          </p:nvPr>
        </p:nvSpPr>
        <p:spPr bwMode="auto">
          <a:xfrm>
            <a:off x="228600" y="1752600"/>
            <a:ext cx="8686800" cy="4191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Hired by HBC to run “</a:t>
            </a:r>
            <a:r>
              <a:rPr lang="en-CA" sz="2400" b="1" i="1" dirty="0">
                <a:solidFill>
                  <a:srgbClr val="FFFFCC"/>
                </a:solidFill>
                <a:effectLst>
                  <a:outerShdw blurRad="38100" dist="38100" dir="2700000" algn="tl">
                    <a:srgbClr val="000000">
                      <a:alpha val="43137"/>
                    </a:srgbClr>
                  </a:outerShdw>
                </a:effectLst>
                <a:latin typeface="Wrangler" pitchFamily="2" charset="0"/>
              </a:rPr>
              <a:t>Fort Vancouver</a:t>
            </a:r>
            <a:r>
              <a:rPr lang="en-CA" sz="2400" dirty="0">
                <a:solidFill>
                  <a:srgbClr val="FFFFCC"/>
                </a:solidFill>
                <a:effectLst>
                  <a:outerShdw blurRad="38100" dist="38100" dir="2700000" algn="tl">
                    <a:srgbClr val="000000">
                      <a:alpha val="43137"/>
                    </a:srgbClr>
                  </a:outerShdw>
                </a:effectLst>
                <a:latin typeface="Wrangler" pitchFamily="2" charset="0"/>
              </a:rPr>
              <a:t>”</a:t>
            </a:r>
          </a:p>
          <a:p>
            <a:pPr eaLnBrk="1" hangingPunct="1">
              <a:lnSpc>
                <a:spcPct val="90000"/>
              </a:lnSpc>
              <a:buClr>
                <a:srgbClr val="FF9B37"/>
              </a:buClr>
              <a:buFont typeface="Wingdings" panose="05000000000000000000" pitchFamily="2" charset="2"/>
              <a:buChar char="q"/>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eaLnBrk="1" hangingPunct="1">
              <a:lnSpc>
                <a:spcPct val="90000"/>
              </a:lnSpc>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Known for his fairness &amp; rewarding his employees</a:t>
            </a:r>
          </a:p>
          <a:p>
            <a:pPr eaLnBrk="1" hangingPunct="1">
              <a:lnSpc>
                <a:spcPct val="90000"/>
              </a:lnSpc>
              <a:buClr>
                <a:srgbClr val="FF9B37"/>
              </a:buClr>
              <a:buFont typeface="Wingdings" panose="05000000000000000000" pitchFamily="2" charset="2"/>
              <a:buChar char="q"/>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eaLnBrk="1" hangingPunct="1">
              <a:lnSpc>
                <a:spcPct val="90000"/>
              </a:lnSpc>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Recognized that the </a:t>
            </a:r>
            <a:r>
              <a:rPr lang="en-CA" sz="2400" b="1" i="1" dirty="0">
                <a:solidFill>
                  <a:srgbClr val="FFFFCC"/>
                </a:solidFill>
                <a:effectLst>
                  <a:outerShdw blurRad="38100" dist="38100" dir="2700000" algn="tl">
                    <a:srgbClr val="000000">
                      <a:alpha val="43137"/>
                    </a:srgbClr>
                  </a:outerShdw>
                </a:effectLst>
                <a:latin typeface="Wrangler" pitchFamily="2" charset="0"/>
              </a:rPr>
              <a:t>Americans</a:t>
            </a:r>
            <a:r>
              <a:rPr lang="en-CA" sz="2400" dirty="0">
                <a:solidFill>
                  <a:srgbClr val="FFFFCC"/>
                </a:solidFill>
                <a:effectLst>
                  <a:outerShdw blurRad="38100" dist="38100" dir="2700000" algn="tl">
                    <a:srgbClr val="000000">
                      <a:alpha val="43137"/>
                    </a:srgbClr>
                  </a:outerShdw>
                </a:effectLst>
                <a:latin typeface="Wrangler" pitchFamily="2" charset="0"/>
              </a:rPr>
              <a:t> were going to settle in the southern Oregon Territory</a:t>
            </a:r>
          </a:p>
          <a:p>
            <a:pPr eaLnBrk="1" hangingPunct="1">
              <a:lnSpc>
                <a:spcPct val="90000"/>
              </a:lnSpc>
              <a:buClr>
                <a:srgbClr val="FF9B37"/>
              </a:buClr>
              <a:buFont typeface="Wingdings" panose="05000000000000000000" pitchFamily="2" charset="2"/>
              <a:buChar char="q"/>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eaLnBrk="1" hangingPunct="1">
              <a:lnSpc>
                <a:spcPct val="90000"/>
              </a:lnSpc>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Encouraged Americans to go there and stay out of HBC territory</a:t>
            </a:r>
          </a:p>
          <a:p>
            <a:pPr eaLnBrk="1" hangingPunct="1">
              <a:lnSpc>
                <a:spcPct val="90000"/>
              </a:lnSpc>
              <a:buClr>
                <a:srgbClr val="FF9B37"/>
              </a:buClr>
              <a:buFont typeface="Wingdings" panose="05000000000000000000" pitchFamily="2" charset="2"/>
              <a:buChar char="q"/>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eaLnBrk="1" hangingPunct="1">
              <a:lnSpc>
                <a:spcPct val="90000"/>
              </a:lnSpc>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Offered </a:t>
            </a:r>
            <a:r>
              <a:rPr lang="en-CA" sz="2400" b="1" i="1" dirty="0">
                <a:solidFill>
                  <a:srgbClr val="FFFFCC"/>
                </a:solidFill>
                <a:effectLst>
                  <a:outerShdw blurRad="38100" dist="38100" dir="2700000" algn="tl">
                    <a:srgbClr val="000000">
                      <a:alpha val="43137"/>
                    </a:srgbClr>
                  </a:outerShdw>
                </a:effectLst>
                <a:latin typeface="Wrangler" pitchFamily="2" charset="0"/>
              </a:rPr>
              <a:t>money and supplies</a:t>
            </a:r>
            <a:r>
              <a:rPr lang="en-CA" sz="2400" dirty="0">
                <a:solidFill>
                  <a:srgbClr val="FFFFCC"/>
                </a:solidFill>
                <a:effectLst>
                  <a:outerShdw blurRad="38100" dist="38100" dir="2700000" algn="tl">
                    <a:srgbClr val="000000">
                      <a:alpha val="43137"/>
                    </a:srgbClr>
                  </a:outerShdw>
                </a:effectLst>
                <a:latin typeface="Wrangler" pitchFamily="2" charset="0"/>
              </a:rPr>
              <a:t> to Americans arriving overland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0"/>
            <a:ext cx="91440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Result</a:t>
            </a:r>
            <a:endParaRPr lang="en-CA" sz="4800" dirty="0">
              <a:solidFill>
                <a:srgbClr val="FFFF00"/>
              </a:solidFill>
            </a:endParaRPr>
          </a:p>
        </p:txBody>
      </p:sp>
      <p:sp>
        <p:nvSpPr>
          <p:cNvPr id="20484" name="Rectangle 3"/>
          <p:cNvSpPr>
            <a:spLocks noGrp="1" noChangeArrowheads="1"/>
          </p:cNvSpPr>
          <p:nvPr>
            <p:ph type="body" sz="half" idx="3"/>
          </p:nvPr>
        </p:nvSpPr>
        <p:spPr bwMode="auto">
          <a:xfrm>
            <a:off x="246063" y="4191000"/>
            <a:ext cx="8588375" cy="2187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FF9B37"/>
              </a:buClr>
              <a:buFont typeface="Wingdings" panose="05000000000000000000" pitchFamily="2" charset="2"/>
              <a:buChar char="q"/>
              <a:defRPr/>
            </a:pPr>
            <a:r>
              <a:rPr lang="en-CA" sz="2400" dirty="0" err="1">
                <a:solidFill>
                  <a:srgbClr val="FFFFCC"/>
                </a:solidFill>
                <a:effectLst>
                  <a:outerShdw blurRad="38100" dist="38100" dir="2700000" algn="tl">
                    <a:srgbClr val="000000">
                      <a:alpha val="43137"/>
                    </a:srgbClr>
                  </a:outerShdw>
                </a:effectLst>
                <a:latin typeface="Wrangler" pitchFamily="2" charset="0"/>
              </a:rPr>
              <a:t>McLoughlin’s</a:t>
            </a:r>
            <a:r>
              <a:rPr lang="en-CA" sz="2400" dirty="0">
                <a:solidFill>
                  <a:srgbClr val="FFFFCC"/>
                </a:solidFill>
                <a:effectLst>
                  <a:outerShdw blurRad="38100" dist="38100" dir="2700000" algn="tl">
                    <a:srgbClr val="000000">
                      <a:alpha val="43137"/>
                    </a:srgbClr>
                  </a:outerShdw>
                </a:effectLst>
                <a:latin typeface="Wrangler" pitchFamily="2" charset="0"/>
              </a:rPr>
              <a:t> actions resulted in </a:t>
            </a:r>
            <a:r>
              <a:rPr lang="en-CA" sz="2400" b="1" i="1" dirty="0">
                <a:solidFill>
                  <a:srgbClr val="FFFFCC"/>
                </a:solidFill>
                <a:effectLst>
                  <a:outerShdw blurRad="38100" dist="38100" dir="2700000" algn="tl">
                    <a:srgbClr val="000000">
                      <a:alpha val="43137"/>
                    </a:srgbClr>
                  </a:outerShdw>
                </a:effectLst>
                <a:latin typeface="Wrangler" pitchFamily="2" charset="0"/>
              </a:rPr>
              <a:t>a strong American presence</a:t>
            </a:r>
            <a:r>
              <a:rPr lang="en-CA" sz="2400" dirty="0">
                <a:solidFill>
                  <a:srgbClr val="FFFFCC"/>
                </a:solidFill>
                <a:effectLst>
                  <a:outerShdw blurRad="38100" dist="38100" dir="2700000" algn="tl">
                    <a:srgbClr val="000000">
                      <a:alpha val="43137"/>
                    </a:srgbClr>
                  </a:outerShdw>
                </a:effectLst>
                <a:latin typeface="Wrangler" pitchFamily="2" charset="0"/>
              </a:rPr>
              <a:t> after a few years</a:t>
            </a:r>
          </a:p>
          <a:p>
            <a:pPr eaLnBrk="1" hangingPunct="1">
              <a:buClr>
                <a:srgbClr val="FF9B37"/>
              </a:buClr>
              <a:buFont typeface="Wingdings" panose="05000000000000000000" pitchFamily="2" charset="2"/>
              <a:buChar char="q"/>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Went unnoticed as </a:t>
            </a:r>
            <a:r>
              <a:rPr lang="en-CA" sz="2400" dirty="0" err="1">
                <a:solidFill>
                  <a:srgbClr val="FFFFCC"/>
                </a:solidFill>
                <a:effectLst>
                  <a:outerShdw blurRad="38100" dist="38100" dir="2700000" algn="tl">
                    <a:srgbClr val="000000">
                      <a:alpha val="43137"/>
                    </a:srgbClr>
                  </a:outerShdw>
                </a:effectLst>
                <a:latin typeface="Wrangler" pitchFamily="2" charset="0"/>
              </a:rPr>
              <a:t>McLoughlin</a:t>
            </a:r>
            <a:r>
              <a:rPr lang="en-CA" sz="2400" dirty="0">
                <a:solidFill>
                  <a:srgbClr val="FFFFCC"/>
                </a:solidFill>
                <a:effectLst>
                  <a:outerShdw blurRad="38100" dist="38100" dir="2700000" algn="tl">
                    <a:srgbClr val="000000">
                      <a:alpha val="43137"/>
                    </a:srgbClr>
                  </a:outerShdw>
                </a:effectLst>
                <a:latin typeface="Wrangler" pitchFamily="2" charset="0"/>
              </a:rPr>
              <a:t> managed the trade effectively</a:t>
            </a:r>
          </a:p>
        </p:txBody>
      </p:sp>
      <p:pic>
        <p:nvPicPr>
          <p:cNvPr id="23556" name="Picture 7" descr="McLoughlin"/>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638800" y="990600"/>
            <a:ext cx="2616200" cy="261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Fort_Vancouver_18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73213"/>
            <a:ext cx="4897438"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225" y="0"/>
            <a:ext cx="912177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sz="5400" b="1" dirty="0">
                <a:solidFill>
                  <a:srgbClr val="663300"/>
                </a:solidFill>
                <a:effectLst>
                  <a:outerShdw blurRad="38100" dist="38100" dir="2700000" algn="tl">
                    <a:srgbClr val="000000"/>
                  </a:outerShdw>
                </a:effectLst>
                <a:latin typeface="Wrangler" pitchFamily="2" charset="0"/>
              </a:rPr>
              <a:t>Russian Trading Posts</a:t>
            </a:r>
            <a:endParaRPr lang="en-CA" sz="5400" dirty="0">
              <a:solidFill>
                <a:srgbClr val="FFFF00"/>
              </a:solidFill>
            </a:endParaRPr>
          </a:p>
        </p:txBody>
      </p:sp>
      <p:sp>
        <p:nvSpPr>
          <p:cNvPr id="21507" name="Rectangle 3"/>
          <p:cNvSpPr>
            <a:spLocks noGrp="1" noChangeArrowheads="1"/>
          </p:cNvSpPr>
          <p:nvPr>
            <p:ph type="body" idx="1"/>
          </p:nvPr>
        </p:nvSpPr>
        <p:spPr bwMode="auto">
          <a:xfrm>
            <a:off x="152400" y="2057400"/>
            <a:ext cx="87630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A number of posts in </a:t>
            </a:r>
            <a:r>
              <a:rPr lang="en-CA" sz="2400" b="1" i="1" dirty="0">
                <a:solidFill>
                  <a:srgbClr val="FFFFCC"/>
                </a:solidFill>
                <a:effectLst>
                  <a:outerShdw blurRad="38100" dist="38100" dir="2700000" algn="tl">
                    <a:srgbClr val="000000">
                      <a:alpha val="43137"/>
                    </a:srgbClr>
                  </a:outerShdw>
                </a:effectLst>
                <a:latin typeface="Wrangler" pitchFamily="2" charset="0"/>
              </a:rPr>
              <a:t>Alaska</a:t>
            </a:r>
          </a:p>
          <a:p>
            <a:pPr eaLnBrk="1" hangingPunct="1">
              <a:buClr>
                <a:srgbClr val="FF9B37"/>
              </a:buClr>
              <a:buFont typeface="Wingdings" panose="05000000000000000000" pitchFamily="2" charset="2"/>
              <a:buChar char="q"/>
              <a:defRPr/>
            </a:pPr>
            <a:endParaRPr lang="en-CA" sz="2400" b="1" i="1"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Extending their influence south along the </a:t>
            </a:r>
            <a:r>
              <a:rPr lang="en-CA" sz="2400" b="1" i="1" dirty="0">
                <a:solidFill>
                  <a:srgbClr val="FFFFCC"/>
                </a:solidFill>
                <a:effectLst>
                  <a:outerShdw blurRad="38100" dist="38100" dir="2700000" algn="tl">
                    <a:srgbClr val="000000">
                      <a:alpha val="43137"/>
                    </a:srgbClr>
                  </a:outerShdw>
                </a:effectLst>
                <a:latin typeface="Wrangler" pitchFamily="2" charset="0"/>
              </a:rPr>
              <a:t>Northwest Coast</a:t>
            </a:r>
          </a:p>
          <a:p>
            <a:pPr eaLnBrk="1" hangingPunct="1">
              <a:buClr>
                <a:srgbClr val="FF9B37"/>
              </a:buClr>
              <a:buFont typeface="Wingdings" panose="05000000000000000000" pitchFamily="2" charset="2"/>
              <a:buChar char="q"/>
              <a:defRPr/>
            </a:pPr>
            <a:endParaRPr lang="en-CA" sz="2400" b="1" i="1"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1839 </a:t>
            </a:r>
            <a:r>
              <a:rPr lang="en-CA" sz="2400" dirty="0">
                <a:solidFill>
                  <a:srgbClr val="FFFFCC"/>
                </a:solidFill>
                <a:effectLst>
                  <a:outerShdw blurRad="38100" dist="38100" dir="2700000" algn="tl">
                    <a:srgbClr val="000000">
                      <a:alpha val="43137"/>
                    </a:srgbClr>
                  </a:outerShdw>
                </a:effectLst>
                <a:latin typeface="Wrangler" pitchFamily="2" charset="0"/>
                <a:sym typeface="Wingdings" pitchFamily="2" charset="2"/>
              </a:rPr>
              <a:t> </a:t>
            </a:r>
            <a:r>
              <a:rPr lang="en-CA" sz="2400" dirty="0">
                <a:solidFill>
                  <a:srgbClr val="FFFFCC"/>
                </a:solidFill>
                <a:effectLst>
                  <a:outerShdw blurRad="38100" dist="38100" dir="2700000" algn="tl">
                    <a:srgbClr val="000000">
                      <a:alpha val="43137"/>
                    </a:srgbClr>
                  </a:outerShdw>
                </a:effectLst>
                <a:latin typeface="Wrangler" pitchFamily="2" charset="0"/>
              </a:rPr>
              <a:t>Russia agreed to cease operations south of</a:t>
            </a:r>
            <a:r>
              <a:rPr lang="en-CA" sz="2400" b="1" i="1" dirty="0">
                <a:solidFill>
                  <a:srgbClr val="FFFFCC"/>
                </a:solidFill>
                <a:effectLst>
                  <a:outerShdw blurRad="38100" dist="38100" dir="2700000" algn="tl">
                    <a:srgbClr val="000000">
                      <a:alpha val="43137"/>
                    </a:srgbClr>
                  </a:outerShdw>
                </a:effectLst>
                <a:latin typeface="Wrangler" pitchFamily="2" charset="0"/>
              </a:rPr>
              <a:t> 54*40’N</a:t>
            </a:r>
            <a:r>
              <a:rPr lang="en-CA" sz="2400" dirty="0">
                <a:solidFill>
                  <a:srgbClr val="FFFFCC"/>
                </a:solidFill>
                <a:effectLst>
                  <a:outerShdw blurRad="38100" dist="38100" dir="2700000" algn="tl">
                    <a:srgbClr val="000000">
                      <a:alpha val="43137"/>
                    </a:srgbClr>
                  </a:outerShdw>
                </a:effectLst>
                <a:latin typeface="Wrangler" pitchFamily="2" charset="0"/>
              </a:rPr>
              <a:t> in exchange for </a:t>
            </a:r>
            <a:r>
              <a:rPr lang="en-CA" sz="2400" b="1" i="1" dirty="0">
                <a:solidFill>
                  <a:srgbClr val="FFFFCC"/>
                </a:solidFill>
                <a:effectLst>
                  <a:outerShdw blurRad="38100" dist="38100" dir="2700000" algn="tl">
                    <a:srgbClr val="000000">
                      <a:alpha val="43137"/>
                    </a:srgbClr>
                  </a:outerShdw>
                </a:effectLst>
                <a:latin typeface="Wrangler" pitchFamily="2" charset="0"/>
              </a:rPr>
              <a:t>food supplied by HBC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22531" name="Rectangle 3"/>
          <p:cNvSpPr>
            <a:spLocks noGrp="1" noChangeArrowheads="1"/>
          </p:cNvSpPr>
          <p:nvPr>
            <p:ph type="body" idx="1"/>
          </p:nvPr>
        </p:nvSpPr>
        <p:spPr bwMode="auto">
          <a:xfrm>
            <a:off x="228600" y="2057400"/>
            <a:ext cx="8229600" cy="3352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Rising population of American settlers in the Oregon Territory – </a:t>
            </a:r>
            <a:r>
              <a:rPr lang="en-CA" sz="2400" b="1" i="1" dirty="0">
                <a:solidFill>
                  <a:srgbClr val="FFFFCC"/>
                </a:solidFill>
                <a:effectLst>
                  <a:outerShdw blurRad="38100" dist="38100" dir="2700000" algn="tl">
                    <a:srgbClr val="000000">
                      <a:alpha val="43137"/>
                    </a:srgbClr>
                  </a:outerShdw>
                </a:effectLst>
                <a:latin typeface="Wrangler" pitchFamily="2" charset="0"/>
              </a:rPr>
              <a:t>British feared they would lose control</a:t>
            </a:r>
          </a:p>
          <a:p>
            <a:pPr eaLnBrk="1" hangingPunct="1">
              <a:buClr>
                <a:srgbClr val="FF9B37"/>
              </a:buClr>
              <a:buFont typeface="Wingdings" panose="05000000000000000000" pitchFamily="2" charset="2"/>
              <a:buChar char="q"/>
              <a:defRPr/>
            </a:pPr>
            <a:endParaRPr lang="en-CA" sz="2400" b="1" i="1"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Simpson ordered </a:t>
            </a:r>
            <a:r>
              <a:rPr lang="en-CA" sz="2400" b="1" i="1" dirty="0">
                <a:solidFill>
                  <a:srgbClr val="FFFFCC"/>
                </a:solidFill>
                <a:effectLst>
                  <a:outerShdw blurRad="38100" dist="38100" dir="2700000" algn="tl">
                    <a:srgbClr val="000000">
                      <a:alpha val="43137"/>
                    </a:srgbClr>
                  </a:outerShdw>
                </a:effectLst>
                <a:latin typeface="Wrangler" pitchFamily="2" charset="0"/>
              </a:rPr>
              <a:t>James Douglas</a:t>
            </a:r>
            <a:r>
              <a:rPr lang="en-CA" sz="2400" dirty="0">
                <a:solidFill>
                  <a:srgbClr val="FFFFCC"/>
                </a:solidFill>
                <a:effectLst>
                  <a:outerShdw blurRad="38100" dist="38100" dir="2700000" algn="tl">
                    <a:srgbClr val="000000">
                      <a:alpha val="43137"/>
                    </a:srgbClr>
                  </a:outerShdw>
                </a:effectLst>
                <a:latin typeface="Wrangler" pitchFamily="2" charset="0"/>
              </a:rPr>
              <a:t> to establish a new depot on </a:t>
            </a:r>
            <a:r>
              <a:rPr lang="en-CA" sz="2400" b="1" i="1" dirty="0">
                <a:solidFill>
                  <a:srgbClr val="FFFFCC"/>
                </a:solidFill>
                <a:effectLst>
                  <a:outerShdw blurRad="38100" dist="38100" dir="2700000" algn="tl">
                    <a:srgbClr val="000000">
                      <a:alpha val="43137"/>
                    </a:srgbClr>
                  </a:outerShdw>
                </a:effectLst>
                <a:latin typeface="Wrangler" pitchFamily="2" charset="0"/>
              </a:rPr>
              <a:t>Vancouver Island</a:t>
            </a:r>
          </a:p>
          <a:p>
            <a:pPr eaLnBrk="1" hangingPunct="1">
              <a:buClr>
                <a:srgbClr val="FF9B37"/>
              </a:buClr>
              <a:buFont typeface="Wingdings" panose="05000000000000000000" pitchFamily="2" charset="2"/>
              <a:buChar char="q"/>
              <a:defRPr/>
            </a:pPr>
            <a:endParaRPr lang="en-CA" sz="2400" b="1" i="1"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b="1" i="1" dirty="0">
                <a:solidFill>
                  <a:srgbClr val="FFFFCC"/>
                </a:solidFill>
                <a:effectLst>
                  <a:outerShdw blurRad="38100" dist="38100" dir="2700000" algn="tl">
                    <a:srgbClr val="000000">
                      <a:alpha val="43137"/>
                    </a:srgbClr>
                  </a:outerShdw>
                </a:effectLst>
                <a:latin typeface="Wrangler" pitchFamily="2" charset="0"/>
              </a:rPr>
              <a:t>Fort Victoria</a:t>
            </a:r>
            <a:r>
              <a:rPr lang="en-CA" sz="2400" dirty="0">
                <a:solidFill>
                  <a:srgbClr val="FFFFCC"/>
                </a:solidFill>
                <a:effectLst>
                  <a:outerShdw blurRad="38100" dist="38100" dir="2700000" algn="tl">
                    <a:srgbClr val="000000">
                      <a:alpha val="43137"/>
                    </a:srgbClr>
                  </a:outerShdw>
                </a:effectLst>
                <a:latin typeface="Wrangler" pitchFamily="2" charset="0"/>
              </a:rPr>
              <a:t> established in </a:t>
            </a:r>
            <a:r>
              <a:rPr lang="en-CA" sz="2400" b="1" i="1" dirty="0">
                <a:solidFill>
                  <a:srgbClr val="FFFFCC"/>
                </a:solidFill>
                <a:effectLst>
                  <a:outerShdw blurRad="38100" dist="38100" dir="2700000" algn="tl">
                    <a:srgbClr val="000000">
                      <a:alpha val="43137"/>
                    </a:srgbClr>
                  </a:outerShdw>
                </a:effectLst>
                <a:latin typeface="Wrangler" pitchFamily="2" charset="0"/>
              </a:rPr>
              <a:t>1843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Oregon_Territory_map"/>
          <p:cNvPicPr>
            <a:picLocks noChangeAspect="1" noChangeArrowheads="1"/>
          </p:cNvPicPr>
          <p:nvPr/>
        </p:nvPicPr>
        <p:blipFill>
          <a:blip r:embed="rId3">
            <a:extLst>
              <a:ext uri="{28A0092B-C50C-407E-A947-70E740481C1C}">
                <a14:useLocalDpi xmlns:a14="http://schemas.microsoft.com/office/drawing/2010/main" val="0"/>
              </a:ext>
            </a:extLst>
          </a:blip>
          <a:srcRect t="3336" b="3288"/>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22225" y="26988"/>
            <a:ext cx="9166225" cy="6905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James Polk</a:t>
            </a:r>
            <a:endParaRPr lang="en-CA" sz="4800" dirty="0">
              <a:solidFill>
                <a:srgbClr val="FFFF00"/>
              </a:solidFill>
            </a:endParaRPr>
          </a:p>
        </p:txBody>
      </p:sp>
      <p:sp>
        <p:nvSpPr>
          <p:cNvPr id="23555" name="Rectangle 3"/>
          <p:cNvSpPr>
            <a:spLocks noGrp="1" noChangeArrowheads="1"/>
          </p:cNvSpPr>
          <p:nvPr>
            <p:ph type="body" idx="1"/>
          </p:nvPr>
        </p:nvSpPr>
        <p:spPr bwMode="auto">
          <a:xfrm>
            <a:off x="228600" y="1752600"/>
            <a:ext cx="8610600" cy="4806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11</a:t>
            </a:r>
            <a:r>
              <a:rPr lang="en-CA" sz="2400" baseline="30000" dirty="0">
                <a:solidFill>
                  <a:srgbClr val="FFFFCC"/>
                </a:solidFill>
                <a:effectLst>
                  <a:outerShdw blurRad="38100" dist="38100" dir="2700000" algn="tl">
                    <a:srgbClr val="000000">
                      <a:alpha val="43137"/>
                    </a:srgbClr>
                  </a:outerShdw>
                </a:effectLst>
                <a:latin typeface="Wrangler" pitchFamily="2" charset="0"/>
              </a:rPr>
              <a:t>th</a:t>
            </a:r>
            <a:r>
              <a:rPr lang="en-CA" sz="2400" dirty="0">
                <a:solidFill>
                  <a:srgbClr val="FFFFCC"/>
                </a:solidFill>
                <a:effectLst>
                  <a:outerShdw blurRad="38100" dist="38100" dir="2700000" algn="tl">
                    <a:srgbClr val="000000">
                      <a:alpha val="43137"/>
                    </a:srgbClr>
                  </a:outerShdw>
                </a:effectLst>
                <a:latin typeface="Wrangler" pitchFamily="2" charset="0"/>
              </a:rPr>
              <a:t> American President</a:t>
            </a:r>
          </a:p>
          <a:p>
            <a:pPr eaLnBrk="1" hangingPunct="1">
              <a:buClr>
                <a:srgbClr val="FF9B37"/>
              </a:buClr>
              <a:buFont typeface="Wingdings" panose="05000000000000000000" pitchFamily="2" charset="2"/>
              <a:buChar char="q"/>
              <a:defRPr/>
            </a:pPr>
            <a:endParaRPr lang="en-CA"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Came up with the slogan “</a:t>
            </a:r>
            <a:r>
              <a:rPr lang="en-CA" sz="2400" i="1" dirty="0">
                <a:solidFill>
                  <a:srgbClr val="FFFFCC"/>
                </a:solidFill>
                <a:effectLst>
                  <a:outerShdw blurRad="38100" dist="38100" dir="2700000" algn="tl">
                    <a:srgbClr val="000000">
                      <a:alpha val="43137"/>
                    </a:srgbClr>
                  </a:outerShdw>
                </a:effectLst>
                <a:latin typeface="Wrangler" pitchFamily="2" charset="0"/>
              </a:rPr>
              <a:t>54 40 or fight</a:t>
            </a:r>
            <a:r>
              <a:rPr lang="en-CA" sz="2400" dirty="0">
                <a:solidFill>
                  <a:srgbClr val="FFFFCC"/>
                </a:solidFill>
                <a:effectLst>
                  <a:outerShdw blurRad="38100" dist="38100" dir="2700000" algn="tl">
                    <a:srgbClr val="000000">
                      <a:alpha val="43137"/>
                    </a:srgbClr>
                  </a:outerShdw>
                </a:effectLst>
                <a:latin typeface="Wrangler" pitchFamily="2" charset="0"/>
              </a:rPr>
              <a:t>” </a:t>
            </a:r>
          </a:p>
          <a:p>
            <a:pPr eaLnBrk="1" hangingPunct="1">
              <a:buClr>
                <a:srgbClr val="FF9B37"/>
              </a:buClr>
              <a:buFont typeface="Wingdings" panose="05000000000000000000" pitchFamily="2" charset="2"/>
              <a:buChar char="q"/>
              <a:defRPr/>
            </a:pPr>
            <a:endParaRPr lang="en-CA"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1844 campaign, he made 5 promises:  </a:t>
            </a:r>
          </a:p>
          <a:p>
            <a:pPr lvl="1" eaLnBrk="1" hangingPunct="1">
              <a:buClr>
                <a:srgbClr val="FF9B37"/>
              </a:buClr>
              <a:buSzPct val="80000"/>
              <a:buFont typeface="Wingdings"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to acquire </a:t>
            </a:r>
            <a:r>
              <a:rPr lang="en-CA" sz="2400" i="1" dirty="0">
                <a:solidFill>
                  <a:srgbClr val="FFFFCC"/>
                </a:solidFill>
                <a:effectLst>
                  <a:outerShdw blurRad="38100" dist="38100" dir="2700000" algn="tl">
                    <a:srgbClr val="000000">
                      <a:alpha val="43137"/>
                    </a:srgbClr>
                  </a:outerShdw>
                </a:effectLst>
                <a:latin typeface="Wrangler" pitchFamily="2" charset="0"/>
              </a:rPr>
              <a:t>California</a:t>
            </a:r>
            <a:r>
              <a:rPr lang="en-CA" sz="2400" dirty="0">
                <a:solidFill>
                  <a:srgbClr val="FFFFCC"/>
                </a:solidFill>
                <a:effectLst>
                  <a:outerShdw blurRad="38100" dist="38100" dir="2700000" algn="tl">
                    <a:srgbClr val="000000">
                      <a:alpha val="43137"/>
                    </a:srgbClr>
                  </a:outerShdw>
                </a:effectLst>
                <a:latin typeface="Wrangler" pitchFamily="2" charset="0"/>
              </a:rPr>
              <a:t> from Mexico  </a:t>
            </a:r>
          </a:p>
          <a:p>
            <a:pPr lvl="1" eaLnBrk="1" hangingPunct="1">
              <a:buClr>
                <a:srgbClr val="FF9B37"/>
              </a:buClr>
              <a:buSzPct val="80000"/>
              <a:buFont typeface="Wingdings"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to settle the </a:t>
            </a:r>
            <a:r>
              <a:rPr lang="en-CA" sz="2400" i="1" dirty="0">
                <a:solidFill>
                  <a:srgbClr val="FFFFCC"/>
                </a:solidFill>
                <a:effectLst>
                  <a:outerShdw blurRad="38100" dist="38100" dir="2700000" algn="tl">
                    <a:srgbClr val="000000">
                      <a:alpha val="43137"/>
                    </a:srgbClr>
                  </a:outerShdw>
                </a:effectLst>
                <a:latin typeface="Wrangler" pitchFamily="2" charset="0"/>
              </a:rPr>
              <a:t>Oregon dispute</a:t>
            </a:r>
            <a:r>
              <a:rPr lang="en-CA" sz="2400" dirty="0">
                <a:solidFill>
                  <a:srgbClr val="FFFFCC"/>
                </a:solidFill>
                <a:effectLst>
                  <a:outerShdw blurRad="38100" dist="38100" dir="2700000" algn="tl">
                    <a:srgbClr val="000000">
                      <a:alpha val="43137"/>
                    </a:srgbClr>
                  </a:outerShdw>
                </a:effectLst>
                <a:latin typeface="Wrangler" pitchFamily="2" charset="0"/>
              </a:rPr>
              <a:t> </a:t>
            </a:r>
          </a:p>
          <a:p>
            <a:pPr lvl="1" eaLnBrk="1" hangingPunct="1">
              <a:buClr>
                <a:srgbClr val="FF9B37"/>
              </a:buClr>
              <a:buSzPct val="80000"/>
              <a:buFont typeface="Wingdings"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to lower the tariffs </a:t>
            </a:r>
          </a:p>
          <a:p>
            <a:pPr lvl="1" eaLnBrk="1" hangingPunct="1">
              <a:buClr>
                <a:srgbClr val="FF9B37"/>
              </a:buClr>
              <a:buSzPct val="80000"/>
              <a:buFont typeface="Wingdings"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to establish a sub-treasury</a:t>
            </a:r>
          </a:p>
          <a:p>
            <a:pPr lvl="1" eaLnBrk="1" hangingPunct="1">
              <a:buClr>
                <a:srgbClr val="FF9B37"/>
              </a:buClr>
              <a:buSzPct val="80000"/>
              <a:buFont typeface="Wingdings"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to retire from the office after 4 years.  </a:t>
            </a:r>
          </a:p>
          <a:p>
            <a:pPr lvl="1" eaLnBrk="1" hangingPunct="1">
              <a:buClr>
                <a:srgbClr val="FF9B37"/>
              </a:buClr>
              <a:buSzPct val="80000"/>
              <a:buFont typeface="Wingdings" pitchFamily="2" charset="2"/>
              <a:buChar char="q"/>
              <a:defRPr/>
            </a:pPr>
            <a:endParaRPr lang="en-CA"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He fulfilled all his campaign promises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sz="half" idx="2"/>
          </p:nvPr>
        </p:nvSpPr>
        <p:spPr bwMode="auto">
          <a:xfrm>
            <a:off x="3736975" y="2057400"/>
            <a:ext cx="5256213" cy="2743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FF9B37"/>
              </a:buClr>
              <a:buFont typeface="Wingdings" panose="05000000000000000000" pitchFamily="2" charset="2"/>
              <a:buChar char="q"/>
              <a:defRPr/>
            </a:pPr>
            <a:r>
              <a:rPr lang="en-CA" sz="2400" b="1" i="1" dirty="0">
                <a:solidFill>
                  <a:srgbClr val="FFFFCC"/>
                </a:solidFill>
                <a:effectLst>
                  <a:outerShdw blurRad="38100" dist="38100" dir="2700000" algn="tl">
                    <a:srgbClr val="000000">
                      <a:alpha val="43137"/>
                    </a:srgbClr>
                  </a:outerShdw>
                </a:effectLst>
                <a:latin typeface="Wrangler" pitchFamily="2" charset="0"/>
              </a:rPr>
              <a:t>1845</a:t>
            </a:r>
            <a:r>
              <a:rPr lang="en-CA" sz="2400" dirty="0">
                <a:solidFill>
                  <a:srgbClr val="FFFFCC"/>
                </a:solidFill>
                <a:effectLst>
                  <a:outerShdw blurRad="38100" dist="38100" dir="2700000" algn="tl">
                    <a:srgbClr val="000000">
                      <a:alpha val="43137"/>
                    </a:srgbClr>
                  </a:outerShdw>
                </a:effectLst>
                <a:latin typeface="Wrangler" pitchFamily="2" charset="0"/>
              </a:rPr>
              <a:t> – Polk tried to </a:t>
            </a:r>
            <a:r>
              <a:rPr lang="en-CA" sz="2400" b="1" i="1" dirty="0">
                <a:solidFill>
                  <a:srgbClr val="FFFFCC"/>
                </a:solidFill>
                <a:effectLst>
                  <a:outerShdw blurRad="38100" dist="38100" dir="2700000" algn="tl">
                    <a:srgbClr val="000000">
                      <a:alpha val="43137"/>
                    </a:srgbClr>
                  </a:outerShdw>
                </a:effectLst>
                <a:latin typeface="Wrangler" pitchFamily="2" charset="0"/>
              </a:rPr>
              <a:t>negotiate with the British government</a:t>
            </a:r>
            <a:r>
              <a:rPr lang="en-CA" sz="2400" dirty="0">
                <a:solidFill>
                  <a:srgbClr val="FFFFCC"/>
                </a:solidFill>
                <a:effectLst>
                  <a:outerShdw blurRad="38100" dist="38100" dir="2700000" algn="tl">
                    <a:srgbClr val="000000">
                      <a:alpha val="43137"/>
                    </a:srgbClr>
                  </a:outerShdw>
                </a:effectLst>
                <a:latin typeface="Wrangler" pitchFamily="2" charset="0"/>
              </a:rPr>
              <a:t> for the Oregon Territory</a:t>
            </a:r>
          </a:p>
          <a:p>
            <a:pPr eaLnBrk="1" hangingPunct="1">
              <a:buClr>
                <a:srgbClr val="FF9B37"/>
              </a:buClr>
              <a:buFont typeface="Wingdings" panose="05000000000000000000" pitchFamily="2" charset="2"/>
              <a:buChar char="q"/>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Polk did not want to go to war with the British (despite his aggressive stance in the 1844 election)</a:t>
            </a:r>
          </a:p>
        </p:txBody>
      </p:sp>
      <p:pic>
        <p:nvPicPr>
          <p:cNvPr id="27651" name="Picture 7" descr="James_Polk_gov_21July04_se_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76400"/>
            <a:ext cx="33416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0" y="-7938"/>
            <a:ext cx="9166225" cy="690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Impact" pitchFamily="34" charset="0"/>
              </a:defRPr>
            </a:lvl2pPr>
            <a:lvl3pPr algn="l" rtl="0" eaLnBrk="0" fontAlgn="base" hangingPunct="0">
              <a:spcBef>
                <a:spcPct val="0"/>
              </a:spcBef>
              <a:spcAft>
                <a:spcPct val="0"/>
              </a:spcAft>
              <a:defRPr sz="4400">
                <a:solidFill>
                  <a:schemeClr val="tx2"/>
                </a:solidFill>
                <a:latin typeface="Impact" pitchFamily="34" charset="0"/>
              </a:defRPr>
            </a:lvl3pPr>
            <a:lvl4pPr algn="l" rtl="0" eaLnBrk="0" fontAlgn="base" hangingPunct="0">
              <a:spcBef>
                <a:spcPct val="0"/>
              </a:spcBef>
              <a:spcAft>
                <a:spcPct val="0"/>
              </a:spcAft>
              <a:defRPr sz="4400">
                <a:solidFill>
                  <a:schemeClr val="tx2"/>
                </a:solidFill>
                <a:latin typeface="Impact" pitchFamily="34" charset="0"/>
              </a:defRPr>
            </a:lvl4pPr>
            <a:lvl5pPr algn="l" rtl="0" eaLnBrk="0" fontAlgn="base" hangingPunct="0">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James Polk cont.</a:t>
            </a:r>
            <a:endParaRPr lang="en-CA" sz="4800"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Grp="1" noChangeArrowheads="1"/>
          </p:cNvSpPr>
          <p:nvPr>
            <p:ph type="title"/>
          </p:nvPr>
        </p:nvSpPr>
        <p:spPr bwMode="auto">
          <a:xfrm>
            <a:off x="0" y="11113"/>
            <a:ext cx="9144000" cy="750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Oregon Boundary Treaty 1846</a:t>
            </a:r>
            <a:endParaRPr lang="en-CA" sz="4800" dirty="0">
              <a:solidFill>
                <a:srgbClr val="FFFF00"/>
              </a:solidFill>
            </a:endParaRPr>
          </a:p>
        </p:txBody>
      </p:sp>
      <p:sp>
        <p:nvSpPr>
          <p:cNvPr id="25603" name="Rectangle 3"/>
          <p:cNvSpPr>
            <a:spLocks noGrp="1" noChangeArrowheads="1"/>
          </p:cNvSpPr>
          <p:nvPr>
            <p:ph type="body" sz="half" idx="1"/>
          </p:nvPr>
        </p:nvSpPr>
        <p:spPr bwMode="auto">
          <a:xfrm>
            <a:off x="228600" y="1905000"/>
            <a:ext cx="4038600" cy="4494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FF9B37"/>
              </a:buClr>
              <a:buFont typeface="Wingdings" panose="05000000000000000000" pitchFamily="2" charset="2"/>
              <a:buChar char="q"/>
              <a:defRPr/>
            </a:pPr>
            <a:r>
              <a:rPr lang="en-CA" sz="2400" dirty="0">
                <a:solidFill>
                  <a:srgbClr val="FFFFCC"/>
                </a:solidFill>
                <a:effectLst>
                  <a:outerShdw blurRad="38100" dist="38100" dir="2700000" algn="tl">
                    <a:srgbClr val="000000">
                      <a:alpha val="43137"/>
                    </a:srgbClr>
                  </a:outerShdw>
                </a:effectLst>
                <a:latin typeface="Wrangler" pitchFamily="2" charset="0"/>
              </a:rPr>
              <a:t>Britain refused to give up its claim  - the </a:t>
            </a:r>
            <a:r>
              <a:rPr lang="en-CA" sz="2400" b="1" i="1" dirty="0">
                <a:solidFill>
                  <a:srgbClr val="FFFFCC"/>
                </a:solidFill>
                <a:effectLst>
                  <a:outerShdw blurRad="38100" dist="38100" dir="2700000" algn="tl">
                    <a:srgbClr val="000000">
                      <a:alpha val="43137"/>
                    </a:srgbClr>
                  </a:outerShdw>
                </a:effectLst>
                <a:latin typeface="Wrangler" pitchFamily="2" charset="0"/>
              </a:rPr>
              <a:t>old boundary of 1818</a:t>
            </a:r>
            <a:r>
              <a:rPr lang="en-CA" sz="2400" dirty="0">
                <a:solidFill>
                  <a:srgbClr val="FFFFCC"/>
                </a:solidFill>
                <a:effectLst>
                  <a:outerShdw blurRad="38100" dist="38100" dir="2700000" algn="tl">
                    <a:srgbClr val="000000">
                      <a:alpha val="43137"/>
                    </a:srgbClr>
                  </a:outerShdw>
                </a:effectLst>
                <a:latin typeface="Wrangler" pitchFamily="2" charset="0"/>
              </a:rPr>
              <a:t> was finally extended along the </a:t>
            </a:r>
            <a:r>
              <a:rPr lang="en-CA" sz="2400" b="1" i="1" dirty="0">
                <a:solidFill>
                  <a:srgbClr val="FFFFCC"/>
                </a:solidFill>
                <a:effectLst>
                  <a:outerShdw blurRad="38100" dist="38100" dir="2700000" algn="tl">
                    <a:srgbClr val="000000">
                      <a:alpha val="43137"/>
                    </a:srgbClr>
                  </a:outerShdw>
                </a:effectLst>
                <a:latin typeface="Wrangler" pitchFamily="2" charset="0"/>
              </a:rPr>
              <a:t>49</a:t>
            </a:r>
            <a:r>
              <a:rPr lang="en-CA" sz="2400" b="1" i="1" baseline="30000" dirty="0">
                <a:solidFill>
                  <a:srgbClr val="FFFFCC"/>
                </a:solidFill>
                <a:effectLst>
                  <a:outerShdw blurRad="38100" dist="38100" dir="2700000" algn="tl">
                    <a:srgbClr val="000000">
                      <a:alpha val="43137"/>
                    </a:srgbClr>
                  </a:outerShdw>
                </a:effectLst>
                <a:latin typeface="Wrangler" pitchFamily="2" charset="0"/>
              </a:rPr>
              <a:t>th</a:t>
            </a:r>
            <a:r>
              <a:rPr lang="en-CA" sz="2400" b="1" i="1" dirty="0">
                <a:solidFill>
                  <a:srgbClr val="FFFFCC"/>
                </a:solidFill>
                <a:effectLst>
                  <a:outerShdw blurRad="38100" dist="38100" dir="2700000" algn="tl">
                    <a:srgbClr val="000000">
                      <a:alpha val="43137"/>
                    </a:srgbClr>
                  </a:outerShdw>
                </a:effectLst>
                <a:latin typeface="Wrangler" pitchFamily="2" charset="0"/>
              </a:rPr>
              <a:t> parallel to the Pacific Ocean</a:t>
            </a:r>
          </a:p>
          <a:p>
            <a:pPr eaLnBrk="1" hangingPunct="1">
              <a:buClr>
                <a:srgbClr val="FF9B37"/>
              </a:buClr>
              <a:buFont typeface="Wingdings" panose="05000000000000000000" pitchFamily="2" charset="2"/>
              <a:buChar char="q"/>
              <a:defRPr/>
            </a:pPr>
            <a:endParaRPr lang="en-CA" sz="2400" b="1" i="1"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b="1" i="1" dirty="0">
                <a:solidFill>
                  <a:srgbClr val="FFFFCC"/>
                </a:solidFill>
                <a:effectLst>
                  <a:outerShdw blurRad="38100" dist="38100" dir="2700000" algn="tl">
                    <a:srgbClr val="000000">
                      <a:alpha val="43137"/>
                    </a:srgbClr>
                  </a:outerShdw>
                </a:effectLst>
                <a:latin typeface="Wrangler" pitchFamily="2" charset="0"/>
              </a:rPr>
              <a:t>Vancouver Island</a:t>
            </a:r>
            <a:r>
              <a:rPr lang="en-CA" sz="2400" dirty="0">
                <a:solidFill>
                  <a:srgbClr val="FFFFCC"/>
                </a:solidFill>
                <a:effectLst>
                  <a:outerShdw blurRad="38100" dist="38100" dir="2700000" algn="tl">
                    <a:srgbClr val="000000">
                      <a:alpha val="43137"/>
                    </a:srgbClr>
                  </a:outerShdw>
                </a:effectLst>
                <a:latin typeface="Wrangler" pitchFamily="2" charset="0"/>
              </a:rPr>
              <a:t> remained in British hands</a:t>
            </a:r>
          </a:p>
          <a:p>
            <a:pPr eaLnBrk="1" hangingPunct="1">
              <a:buClr>
                <a:srgbClr val="FF9B37"/>
              </a:buClr>
              <a:buFont typeface="Wingdings" panose="05000000000000000000" pitchFamily="2" charset="2"/>
              <a:buChar char="q"/>
              <a:defRPr/>
            </a:pPr>
            <a:endParaRPr lang="en-CA" sz="2400" dirty="0">
              <a:solidFill>
                <a:srgbClr val="FFFFCC"/>
              </a:solidFill>
              <a:effectLst>
                <a:outerShdw blurRad="38100" dist="38100" dir="2700000" algn="tl">
                  <a:srgbClr val="000000">
                    <a:alpha val="43137"/>
                  </a:srgbClr>
                </a:outerShdw>
              </a:effectLst>
              <a:latin typeface="Wrangler" pitchFamily="2" charset="0"/>
            </a:endParaRPr>
          </a:p>
          <a:p>
            <a:pPr eaLnBrk="1" hangingPunct="1">
              <a:buClr>
                <a:srgbClr val="FF9B37"/>
              </a:buClr>
              <a:buFont typeface="Wingdings" panose="05000000000000000000" pitchFamily="2" charset="2"/>
              <a:buChar char="q"/>
              <a:defRPr/>
            </a:pPr>
            <a:r>
              <a:rPr lang="en-CA" sz="2400" b="1" i="1" dirty="0">
                <a:solidFill>
                  <a:srgbClr val="FFFFCC"/>
                </a:solidFill>
                <a:effectLst>
                  <a:outerShdw blurRad="38100" dist="38100" dir="2700000" algn="tl">
                    <a:srgbClr val="000000">
                      <a:alpha val="43137"/>
                    </a:srgbClr>
                  </a:outerShdw>
                </a:effectLst>
                <a:latin typeface="Wrangler" pitchFamily="2" charset="0"/>
              </a:rPr>
              <a:t>Fort Vancouver</a:t>
            </a:r>
            <a:r>
              <a:rPr lang="en-CA" sz="2400" dirty="0">
                <a:solidFill>
                  <a:srgbClr val="FFFFCC"/>
                </a:solidFill>
                <a:effectLst>
                  <a:outerShdw blurRad="38100" dist="38100" dir="2700000" algn="tl">
                    <a:srgbClr val="000000">
                      <a:alpha val="43137"/>
                    </a:srgbClr>
                  </a:outerShdw>
                </a:effectLst>
                <a:latin typeface="Wrangler" pitchFamily="2" charset="0"/>
              </a:rPr>
              <a:t> became US territory</a:t>
            </a:r>
          </a:p>
        </p:txBody>
      </p:sp>
      <p:pic>
        <p:nvPicPr>
          <p:cNvPr id="28676" name="Picture 9" descr="q3edtJNun8ArQ1t1U2oPGa"/>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994150" cy="417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11113"/>
            <a:ext cx="9144000" cy="750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b="1" dirty="0">
                <a:solidFill>
                  <a:srgbClr val="663300"/>
                </a:solidFill>
                <a:effectLst>
                  <a:outerShdw blurRad="38100" dist="38100" dir="2700000" algn="tl">
                    <a:srgbClr val="000000"/>
                  </a:outerShdw>
                </a:effectLst>
                <a:latin typeface="Wrangler" pitchFamily="2" charset="0"/>
              </a:rPr>
              <a:t>So, Why go West?</a:t>
            </a:r>
            <a:endParaRPr lang="en-US" b="1" dirty="0">
              <a:solidFill>
                <a:schemeClr val="accent1"/>
              </a:solidFill>
            </a:endParaRPr>
          </a:p>
        </p:txBody>
      </p:sp>
      <p:sp>
        <p:nvSpPr>
          <p:cNvPr id="37891" name="Rectangle 3"/>
          <p:cNvSpPr>
            <a:spLocks noGrp="1" noChangeArrowheads="1"/>
          </p:cNvSpPr>
          <p:nvPr>
            <p:ph type="body" idx="1"/>
          </p:nvPr>
        </p:nvSpPr>
        <p:spPr bwMode="auto">
          <a:xfrm>
            <a:off x="228600" y="1905000"/>
            <a:ext cx="8610600" cy="3505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Clr>
                <a:srgbClr val="FF9B37"/>
              </a:buClr>
              <a:buFont typeface="Wingdings" panose="05000000000000000000" pitchFamily="2" charset="2"/>
              <a:buChar char="q"/>
              <a:defRPr/>
            </a:pPr>
            <a:r>
              <a:rPr lang="en-US" sz="2400" dirty="0">
                <a:solidFill>
                  <a:srgbClr val="FFFFCC"/>
                </a:solidFill>
                <a:effectLst>
                  <a:outerShdw blurRad="38100" dist="38100" dir="2700000" algn="tl">
                    <a:srgbClr val="000000">
                      <a:alpha val="43137"/>
                    </a:srgbClr>
                  </a:outerShdw>
                </a:effectLst>
                <a:latin typeface="Wrangler" pitchFamily="2" charset="0"/>
              </a:rPr>
              <a:t>Colonists hit the trails to:</a:t>
            </a:r>
          </a:p>
          <a:p>
            <a:pPr lvl="1" eaLnBrk="1" hangingPunct="1">
              <a:lnSpc>
                <a:spcPct val="90000"/>
              </a:lnSpc>
              <a:buClr>
                <a:srgbClr val="FF9B37"/>
              </a:buClr>
              <a:buSzPct val="80000"/>
              <a:buFont typeface="Wingdings" pitchFamily="2" charset="2"/>
              <a:buChar char="q"/>
              <a:defRPr/>
            </a:pPr>
            <a:r>
              <a:rPr lang="en-US" sz="2400" dirty="0">
                <a:solidFill>
                  <a:srgbClr val="FFFFCC"/>
                </a:solidFill>
                <a:effectLst>
                  <a:outerShdw blurRad="38100" dist="38100" dir="2700000" algn="tl">
                    <a:srgbClr val="000000">
                      <a:alpha val="43137"/>
                    </a:srgbClr>
                  </a:outerShdw>
                </a:effectLst>
                <a:latin typeface="Wrangler" pitchFamily="2" charset="0"/>
              </a:rPr>
              <a:t>Escape religious persecution</a:t>
            </a:r>
          </a:p>
          <a:p>
            <a:pPr lvl="1" eaLnBrk="1" hangingPunct="1">
              <a:lnSpc>
                <a:spcPct val="90000"/>
              </a:lnSpc>
              <a:buClr>
                <a:srgbClr val="FF9B37"/>
              </a:buClr>
              <a:buSzPct val="80000"/>
              <a:buFont typeface="Wingdings" pitchFamily="2" charset="2"/>
              <a:buChar char="q"/>
              <a:defRPr/>
            </a:pPr>
            <a:r>
              <a:rPr lang="en-US" sz="2400" dirty="0">
                <a:solidFill>
                  <a:srgbClr val="FFFFCC"/>
                </a:solidFill>
                <a:effectLst>
                  <a:outerShdw blurRad="38100" dist="38100" dir="2700000" algn="tl">
                    <a:srgbClr val="000000">
                      <a:alpha val="43137"/>
                    </a:srgbClr>
                  </a:outerShdw>
                </a:effectLst>
                <a:latin typeface="Wrangler" pitchFamily="2" charset="0"/>
              </a:rPr>
              <a:t>Find new markets for commerce</a:t>
            </a:r>
          </a:p>
          <a:p>
            <a:pPr lvl="1" eaLnBrk="1" hangingPunct="1">
              <a:lnSpc>
                <a:spcPct val="90000"/>
              </a:lnSpc>
              <a:buClr>
                <a:srgbClr val="FF9B37"/>
              </a:buClr>
              <a:buSzPct val="80000"/>
              <a:buFont typeface="Wingdings" pitchFamily="2" charset="2"/>
              <a:buChar char="q"/>
              <a:defRPr/>
            </a:pPr>
            <a:r>
              <a:rPr lang="en-US" sz="2400" dirty="0">
                <a:solidFill>
                  <a:srgbClr val="FFFFCC"/>
                </a:solidFill>
                <a:effectLst>
                  <a:outerShdw blurRad="38100" dist="38100" dir="2700000" algn="tl">
                    <a:srgbClr val="000000">
                      <a:alpha val="43137"/>
                    </a:srgbClr>
                  </a:outerShdw>
                </a:effectLst>
                <a:latin typeface="Wrangler" pitchFamily="2" charset="0"/>
              </a:rPr>
              <a:t>Claim land for farming, ranching, and mining</a:t>
            </a:r>
          </a:p>
          <a:p>
            <a:pPr lvl="1" eaLnBrk="1" hangingPunct="1">
              <a:lnSpc>
                <a:spcPct val="90000"/>
              </a:lnSpc>
              <a:buClr>
                <a:srgbClr val="FF9B37"/>
              </a:buClr>
              <a:buSzPct val="80000"/>
              <a:buFont typeface="Wingdings" pitchFamily="2" charset="2"/>
              <a:buChar char="q"/>
              <a:defRPr/>
            </a:pPr>
            <a:r>
              <a:rPr lang="en-US" sz="2400" dirty="0">
                <a:solidFill>
                  <a:srgbClr val="FFFFCC"/>
                </a:solidFill>
                <a:effectLst>
                  <a:outerShdw blurRad="38100" dist="38100" dir="2700000" algn="tl">
                    <a:srgbClr val="000000">
                      <a:alpha val="43137"/>
                    </a:srgbClr>
                  </a:outerShdw>
                </a:effectLst>
                <a:latin typeface="Wrangler" pitchFamily="2" charset="0"/>
              </a:rPr>
              <a:t>Locate new </a:t>
            </a:r>
            <a:r>
              <a:rPr lang="en-US" sz="2400" dirty="0" err="1">
                <a:solidFill>
                  <a:srgbClr val="FFFFCC"/>
                </a:solidFill>
                <a:effectLst>
                  <a:outerShdw blurRad="38100" dist="38100" dir="2700000" algn="tl">
                    <a:srgbClr val="000000">
                      <a:alpha val="43137"/>
                    </a:srgbClr>
                  </a:outerShdw>
                </a:effectLst>
                <a:latin typeface="Wrangler" pitchFamily="2" charset="0"/>
              </a:rPr>
              <a:t>harbours</a:t>
            </a:r>
            <a:r>
              <a:rPr lang="en-US" sz="2400" dirty="0">
                <a:solidFill>
                  <a:srgbClr val="FFFFCC"/>
                </a:solidFill>
                <a:effectLst>
                  <a:outerShdw blurRad="38100" dist="38100" dir="2700000" algn="tl">
                    <a:srgbClr val="000000">
                      <a:alpha val="43137"/>
                    </a:srgbClr>
                  </a:outerShdw>
                </a:effectLst>
                <a:latin typeface="Wrangler" pitchFamily="2" charset="0"/>
              </a:rPr>
              <a:t> on the Pacific for trade</a:t>
            </a:r>
          </a:p>
          <a:p>
            <a:pPr lvl="1" eaLnBrk="1" hangingPunct="1">
              <a:lnSpc>
                <a:spcPct val="90000"/>
              </a:lnSpc>
              <a:buClr>
                <a:srgbClr val="FF9B37"/>
              </a:buClr>
              <a:buSzPct val="80000"/>
              <a:buFont typeface="Wingdings" pitchFamily="2" charset="2"/>
              <a:buChar char="q"/>
              <a:defRPr/>
            </a:pPr>
            <a:r>
              <a:rPr lang="en-US" sz="2400">
                <a:solidFill>
                  <a:srgbClr val="FFFFCC"/>
                </a:solidFill>
                <a:effectLst>
                  <a:outerShdw blurRad="38100" dist="38100" dir="2700000" algn="tl">
                    <a:srgbClr val="000000">
                      <a:alpha val="43137"/>
                    </a:srgbClr>
                  </a:outerShdw>
                </a:effectLst>
                <a:latin typeface="Wrangler" pitchFamily="2" charset="0"/>
              </a:rPr>
              <a:t>Seek employment</a:t>
            </a:r>
            <a:endParaRPr lang="en-US" sz="2400" dirty="0">
              <a:solidFill>
                <a:srgbClr val="FFFFCC"/>
              </a:solidFill>
              <a:effectLst>
                <a:outerShdw blurRad="38100" dist="38100" dir="2700000" algn="tl">
                  <a:srgbClr val="000000">
                    <a:alpha val="43137"/>
                  </a:srgbClr>
                </a:outerShdw>
              </a:effectLst>
              <a:latin typeface="Wrangler" pitchFamily="2" charset="0"/>
            </a:endParaRPr>
          </a:p>
          <a:p>
            <a:pPr lvl="1" eaLnBrk="1" hangingPunct="1">
              <a:lnSpc>
                <a:spcPct val="90000"/>
              </a:lnSpc>
              <a:buClr>
                <a:srgbClr val="FF9B37"/>
              </a:buClr>
              <a:buSzPct val="80000"/>
              <a:buFont typeface="Wingdings" pitchFamily="2" charset="2"/>
              <a:buChar char="q"/>
              <a:defRPr/>
            </a:pPr>
            <a:r>
              <a:rPr lang="en-US" sz="2400" dirty="0">
                <a:solidFill>
                  <a:srgbClr val="FFFFCC"/>
                </a:solidFill>
                <a:effectLst>
                  <a:outerShdw blurRad="38100" dist="38100" dir="2700000" algn="tl">
                    <a:srgbClr val="000000">
                      <a:alpha val="43137"/>
                    </a:srgbClr>
                  </a:outerShdw>
                </a:effectLst>
                <a:latin typeface="Wrangler" pitchFamily="2" charset="0"/>
              </a:rPr>
              <a:t>Spread the virtues of democracy</a:t>
            </a:r>
          </a:p>
          <a:p>
            <a:pPr lvl="1" eaLnBrk="1" hangingPunct="1">
              <a:lnSpc>
                <a:spcPct val="90000"/>
              </a:lnSpc>
              <a:buClr>
                <a:srgbClr val="FF9B37"/>
              </a:buClr>
              <a:buSzPct val="80000"/>
              <a:buFont typeface="Wingdings" pitchFamily="2" charset="2"/>
              <a:buChar char="q"/>
              <a:defRPr/>
            </a:pPr>
            <a:r>
              <a:rPr lang="en-US" sz="2400" dirty="0">
                <a:solidFill>
                  <a:srgbClr val="FFFFCC"/>
                </a:solidFill>
                <a:effectLst>
                  <a:outerShdw blurRad="38100" dist="38100" dir="2700000" algn="tl">
                    <a:srgbClr val="000000">
                      <a:alpha val="43137"/>
                    </a:srgbClr>
                  </a:outerShdw>
                </a:effectLst>
                <a:latin typeface="Wrangler" pitchFamily="2" charset="0"/>
              </a:rPr>
              <a:t>Prevent America’s “Manifest Destiny”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228600" y="76200"/>
            <a:ext cx="8686800" cy="792163"/>
          </a:xfrm>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alpha val="43137"/>
                    </a:srgbClr>
                  </a:outerShdw>
                </a:effectLst>
                <a:latin typeface="Wrangler" pitchFamily="2" charset="0"/>
              </a:rPr>
              <a:t>Trends</a:t>
            </a:r>
            <a:r>
              <a:rPr lang="en-US" sz="4800" b="1" dirty="0">
                <a:solidFill>
                  <a:srgbClr val="663300"/>
                </a:solidFill>
                <a:effectLst>
                  <a:outerShdw blurRad="38100" dist="38100" dir="2700000" algn="tl">
                    <a:srgbClr val="000000"/>
                  </a:outerShdw>
                </a:effectLst>
                <a:latin typeface="Wrangler" pitchFamily="2" charset="0"/>
              </a:rPr>
              <a:t> in BNA:  1810-1860</a:t>
            </a:r>
          </a:p>
        </p:txBody>
      </p:sp>
      <p:sp>
        <p:nvSpPr>
          <p:cNvPr id="147473" name="Text Box 17"/>
          <p:cNvSpPr txBox="1">
            <a:spLocks noChangeArrowheads="1"/>
          </p:cNvSpPr>
          <p:nvPr/>
        </p:nvSpPr>
        <p:spPr bwMode="auto">
          <a:xfrm>
            <a:off x="838200" y="1752600"/>
            <a:ext cx="7772400" cy="41544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FF9B37"/>
              </a:buClr>
              <a:buFontTx/>
              <a:buAutoNum type="arabicPeriod"/>
              <a:defRPr/>
            </a:pPr>
            <a:r>
              <a:rPr lang="en-US" b="1" dirty="0">
                <a:solidFill>
                  <a:schemeClr val="hlink"/>
                </a:solidFill>
                <a:effectLst>
                  <a:outerShdw blurRad="38100" dist="38100" dir="2700000" algn="tl">
                    <a:srgbClr val="000000">
                      <a:alpha val="43137"/>
                    </a:srgbClr>
                  </a:outerShdw>
                </a:effectLst>
                <a:latin typeface="Wrangler" pitchFamily="2" charset="0"/>
              </a:rPr>
              <a:t>New intellectual and religious movements.</a:t>
            </a:r>
          </a:p>
          <a:p>
            <a:pPr eaLnBrk="1" hangingPunct="1">
              <a:spcBef>
                <a:spcPct val="50000"/>
              </a:spcBef>
              <a:buClr>
                <a:srgbClr val="FF9B37"/>
              </a:buClr>
              <a:buFontTx/>
              <a:buAutoNum type="arabicPeriod"/>
              <a:defRPr/>
            </a:pPr>
            <a:r>
              <a:rPr lang="en-US" b="1" dirty="0">
                <a:solidFill>
                  <a:schemeClr val="hlink"/>
                </a:solidFill>
                <a:effectLst>
                  <a:outerShdw blurRad="38100" dist="38100" dir="2700000" algn="tl">
                    <a:srgbClr val="000000">
                      <a:alpha val="43137"/>
                    </a:srgbClr>
                  </a:outerShdw>
                </a:effectLst>
                <a:latin typeface="Wrangler" pitchFamily="2" charset="0"/>
              </a:rPr>
              <a:t>Social reforms.</a:t>
            </a:r>
          </a:p>
          <a:p>
            <a:pPr eaLnBrk="1" hangingPunct="1">
              <a:spcBef>
                <a:spcPct val="50000"/>
              </a:spcBef>
              <a:buClr>
                <a:srgbClr val="FF9B37"/>
              </a:buClr>
              <a:buFontTx/>
              <a:buAutoNum type="arabicPeriod"/>
              <a:defRPr/>
            </a:pPr>
            <a:r>
              <a:rPr lang="en-US" b="1" dirty="0">
                <a:solidFill>
                  <a:schemeClr val="hlink"/>
                </a:solidFill>
                <a:effectLst>
                  <a:outerShdw blurRad="38100" dist="38100" dir="2700000" algn="tl">
                    <a:srgbClr val="000000">
                      <a:alpha val="43137"/>
                    </a:srgbClr>
                  </a:outerShdw>
                </a:effectLst>
                <a:latin typeface="Wrangler" pitchFamily="2" charset="0"/>
              </a:rPr>
              <a:t>Beginnings of the Industrial Revolution in America.</a:t>
            </a:r>
          </a:p>
          <a:p>
            <a:pPr eaLnBrk="1" hangingPunct="1">
              <a:spcBef>
                <a:spcPct val="50000"/>
              </a:spcBef>
              <a:buClr>
                <a:srgbClr val="FF9B37"/>
              </a:buClr>
              <a:buFontTx/>
              <a:buAutoNum type="arabicPeriod"/>
              <a:defRPr/>
            </a:pPr>
            <a:r>
              <a:rPr lang="en-US" b="1" dirty="0">
                <a:solidFill>
                  <a:schemeClr val="hlink"/>
                </a:solidFill>
                <a:effectLst>
                  <a:outerShdw blurRad="38100" dist="38100" dir="2700000" algn="tl">
                    <a:srgbClr val="000000">
                      <a:alpha val="43137"/>
                    </a:srgbClr>
                  </a:outerShdw>
                </a:effectLst>
                <a:latin typeface="Wrangler" pitchFamily="2" charset="0"/>
              </a:rPr>
              <a:t>Re-emergence of a second party system and more</a:t>
            </a:r>
            <a:br>
              <a:rPr lang="en-US" b="1" dirty="0">
                <a:solidFill>
                  <a:schemeClr val="hlink"/>
                </a:solidFill>
                <a:effectLst>
                  <a:outerShdw blurRad="38100" dist="38100" dir="2700000" algn="tl">
                    <a:srgbClr val="000000">
                      <a:alpha val="43137"/>
                    </a:srgbClr>
                  </a:outerShdw>
                </a:effectLst>
                <a:latin typeface="Wrangler" pitchFamily="2" charset="0"/>
              </a:rPr>
            </a:br>
            <a:r>
              <a:rPr lang="en-US" b="1" dirty="0">
                <a:solidFill>
                  <a:schemeClr val="hlink"/>
                </a:solidFill>
                <a:effectLst>
                  <a:outerShdw blurRad="38100" dist="38100" dir="2700000" algn="tl">
                    <a:srgbClr val="000000">
                      <a:alpha val="43137"/>
                    </a:srgbClr>
                  </a:outerShdw>
                </a:effectLst>
                <a:latin typeface="Wrangler" pitchFamily="2" charset="0"/>
              </a:rPr>
              <a:t>political democratization.</a:t>
            </a:r>
          </a:p>
          <a:p>
            <a:pPr eaLnBrk="1" hangingPunct="1">
              <a:spcBef>
                <a:spcPct val="50000"/>
              </a:spcBef>
              <a:buClr>
                <a:srgbClr val="FF9B37"/>
              </a:buClr>
              <a:buFontTx/>
              <a:buAutoNum type="arabicPeriod"/>
              <a:defRPr/>
            </a:pPr>
            <a:r>
              <a:rPr lang="en-US" b="1" dirty="0">
                <a:solidFill>
                  <a:schemeClr val="hlink"/>
                </a:solidFill>
                <a:effectLst>
                  <a:outerShdw blurRad="38100" dist="38100" dir="2700000" algn="tl">
                    <a:srgbClr val="000000">
                      <a:alpha val="43137"/>
                    </a:srgbClr>
                  </a:outerShdw>
                </a:effectLst>
                <a:latin typeface="Wrangler" pitchFamily="2" charset="0"/>
              </a:rPr>
              <a:t>Increase in federal power </a:t>
            </a:r>
            <a:r>
              <a:rPr lang="en-US" b="1" dirty="0">
                <a:solidFill>
                  <a:schemeClr val="hlink"/>
                </a:solidFill>
                <a:effectLst>
                  <a:outerShdw blurRad="38100" dist="38100" dir="2700000" algn="tl">
                    <a:srgbClr val="000000">
                      <a:alpha val="43137"/>
                    </a:srgbClr>
                  </a:outerShdw>
                </a:effectLst>
                <a:latin typeface="Wrangler" pitchFamily="2" charset="0"/>
                <a:sym typeface="Wingdings" pitchFamily="2" charset="2"/>
              </a:rPr>
              <a:t>.</a:t>
            </a:r>
          </a:p>
          <a:p>
            <a:pPr eaLnBrk="1" hangingPunct="1">
              <a:spcBef>
                <a:spcPct val="50000"/>
              </a:spcBef>
              <a:buClr>
                <a:srgbClr val="FF9B37"/>
              </a:buClr>
              <a:buFontTx/>
              <a:buAutoNum type="arabicPeriod"/>
              <a:defRPr/>
            </a:pPr>
            <a:r>
              <a:rPr lang="en-US" b="1" dirty="0">
                <a:solidFill>
                  <a:schemeClr val="hlink"/>
                </a:solidFill>
                <a:effectLst>
                  <a:outerShdw blurRad="38100" dist="38100" dir="2700000" algn="tl">
                    <a:srgbClr val="000000">
                      <a:alpha val="43137"/>
                    </a:srgbClr>
                  </a:outerShdw>
                </a:effectLst>
                <a:latin typeface="Wrangler" pitchFamily="2" charset="0"/>
                <a:sym typeface="Wingdings" pitchFamily="2" charset="2"/>
              </a:rPr>
              <a:t>Increase in American nationalism.</a:t>
            </a:r>
          </a:p>
          <a:p>
            <a:pPr eaLnBrk="1" hangingPunct="1">
              <a:spcBef>
                <a:spcPct val="50000"/>
              </a:spcBef>
              <a:buClr>
                <a:srgbClr val="FF9B37"/>
              </a:buClr>
              <a:buFontTx/>
              <a:buAutoNum type="arabicPeriod"/>
              <a:defRPr/>
            </a:pPr>
            <a:r>
              <a:rPr lang="en-US" b="1" dirty="0">
                <a:solidFill>
                  <a:schemeClr val="hlink"/>
                </a:solidFill>
                <a:effectLst>
                  <a:outerShdw blurRad="38100" dist="38100" dir="2700000" algn="tl">
                    <a:srgbClr val="000000">
                      <a:alpha val="43137"/>
                    </a:srgbClr>
                  </a:outerShdw>
                </a:effectLst>
                <a:latin typeface="Wrangler" pitchFamily="2" charset="0"/>
                <a:sym typeface="Wingdings" pitchFamily="2" charset="2"/>
              </a:rPr>
              <a:t>Further westward expansion.</a:t>
            </a:r>
            <a:endParaRPr lang="en-US" b="1" dirty="0">
              <a:solidFill>
                <a:schemeClr val="hlink"/>
              </a:solidFill>
              <a:effectLst>
                <a:outerShdw blurRad="38100" dist="38100" dir="2700000" algn="tl">
                  <a:srgbClr val="000000">
                    <a:alpha val="43137"/>
                  </a:srgbClr>
                </a:outerShdw>
              </a:effectLst>
              <a:latin typeface="Wrangle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73">
                                            <p:txEl>
                                              <p:pRg st="0" end="0"/>
                                            </p:txEl>
                                          </p:spTgt>
                                        </p:tgtEl>
                                        <p:attrNameLst>
                                          <p:attrName>style.visibility</p:attrName>
                                        </p:attrNameLst>
                                      </p:cBhvr>
                                      <p:to>
                                        <p:strVal val="visible"/>
                                      </p:to>
                                    </p:set>
                                    <p:animEffect transition="in" filter="fade">
                                      <p:cBhvr>
                                        <p:cTn id="7" dur="1000"/>
                                        <p:tgtEl>
                                          <p:spTgt spid="1474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7473">
                                            <p:txEl>
                                              <p:pRg st="1" end="1"/>
                                            </p:txEl>
                                          </p:spTgt>
                                        </p:tgtEl>
                                        <p:attrNameLst>
                                          <p:attrName>style.visibility</p:attrName>
                                        </p:attrNameLst>
                                      </p:cBhvr>
                                      <p:to>
                                        <p:strVal val="visible"/>
                                      </p:to>
                                    </p:set>
                                    <p:animEffect transition="in" filter="fade">
                                      <p:cBhvr>
                                        <p:cTn id="12" dur="1000"/>
                                        <p:tgtEl>
                                          <p:spTgt spid="1474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7473">
                                            <p:txEl>
                                              <p:pRg st="2" end="2"/>
                                            </p:txEl>
                                          </p:spTgt>
                                        </p:tgtEl>
                                        <p:attrNameLst>
                                          <p:attrName>style.visibility</p:attrName>
                                        </p:attrNameLst>
                                      </p:cBhvr>
                                      <p:to>
                                        <p:strVal val="visible"/>
                                      </p:to>
                                    </p:set>
                                    <p:animEffect transition="in" filter="fade">
                                      <p:cBhvr>
                                        <p:cTn id="17" dur="1000"/>
                                        <p:tgtEl>
                                          <p:spTgt spid="1474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7473">
                                            <p:txEl>
                                              <p:pRg st="3" end="3"/>
                                            </p:txEl>
                                          </p:spTgt>
                                        </p:tgtEl>
                                        <p:attrNameLst>
                                          <p:attrName>style.visibility</p:attrName>
                                        </p:attrNameLst>
                                      </p:cBhvr>
                                      <p:to>
                                        <p:strVal val="visible"/>
                                      </p:to>
                                    </p:set>
                                    <p:animEffect transition="in" filter="fade">
                                      <p:cBhvr>
                                        <p:cTn id="22" dur="1000"/>
                                        <p:tgtEl>
                                          <p:spTgt spid="14747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7473">
                                            <p:txEl>
                                              <p:pRg st="4" end="4"/>
                                            </p:txEl>
                                          </p:spTgt>
                                        </p:tgtEl>
                                        <p:attrNameLst>
                                          <p:attrName>style.visibility</p:attrName>
                                        </p:attrNameLst>
                                      </p:cBhvr>
                                      <p:to>
                                        <p:strVal val="visible"/>
                                      </p:to>
                                    </p:set>
                                    <p:animEffect transition="in" filter="fade">
                                      <p:cBhvr>
                                        <p:cTn id="27" dur="1000"/>
                                        <p:tgtEl>
                                          <p:spTgt spid="14747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7473">
                                            <p:txEl>
                                              <p:pRg st="5" end="5"/>
                                            </p:txEl>
                                          </p:spTgt>
                                        </p:tgtEl>
                                        <p:attrNameLst>
                                          <p:attrName>style.visibility</p:attrName>
                                        </p:attrNameLst>
                                      </p:cBhvr>
                                      <p:to>
                                        <p:strVal val="visible"/>
                                      </p:to>
                                    </p:set>
                                    <p:animEffect transition="in" filter="fade">
                                      <p:cBhvr>
                                        <p:cTn id="32" dur="1000"/>
                                        <p:tgtEl>
                                          <p:spTgt spid="14747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7473">
                                            <p:txEl>
                                              <p:pRg st="6" end="6"/>
                                            </p:txEl>
                                          </p:spTgt>
                                        </p:tgtEl>
                                        <p:attrNameLst>
                                          <p:attrName>style.visibility</p:attrName>
                                        </p:attrNameLst>
                                      </p:cBhvr>
                                      <p:to>
                                        <p:strVal val="visible"/>
                                      </p:to>
                                    </p:set>
                                    <p:animEffect transition="in" filter="fade">
                                      <p:cBhvr>
                                        <p:cTn id="37" dur="1000"/>
                                        <p:tgtEl>
                                          <p:spTgt spid="1474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emigrants"/>
          <p:cNvPicPr>
            <a:picLocks noChangeAspect="1" noChangeArrowheads="1"/>
          </p:cNvPicPr>
          <p:nvPr/>
        </p:nvPicPr>
        <p:blipFill>
          <a:blip r:embed="rId3">
            <a:extLst>
              <a:ext uri="{28A0092B-C50C-407E-A947-70E740481C1C}">
                <a14:useLocalDpi xmlns:a14="http://schemas.microsoft.com/office/drawing/2010/main" val="0"/>
              </a:ext>
            </a:extLst>
          </a:blip>
          <a:srcRect t="3716"/>
          <a:stretch>
            <a:fillRect/>
          </a:stretch>
        </p:blipFill>
        <p:spPr bwMode="auto">
          <a:xfrm>
            <a:off x="217488" y="10668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bwMode="auto">
          <a:xfrm>
            <a:off x="-15875" y="-33338"/>
            <a:ext cx="9159875" cy="871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A Period of Expansion</a:t>
            </a:r>
            <a:endParaRPr lang="en-US" sz="4800" b="1" dirty="0">
              <a:solidFill>
                <a:srgbClr val="663300"/>
              </a:solidFill>
              <a:effectLst>
                <a:outerShdw blurRad="38100" dist="38100" dir="2700000" algn="tl">
                  <a:srgbClr val="000000">
                    <a:alpha val="43137"/>
                  </a:srgbClr>
                </a:outerShdw>
              </a:effectLst>
              <a:latin typeface="Wrangler" pitchFamily="2" charset="0"/>
            </a:endParaRPr>
          </a:p>
        </p:txBody>
      </p:sp>
      <p:sp>
        <p:nvSpPr>
          <p:cNvPr id="34819" name="Rectangle 3"/>
          <p:cNvSpPr>
            <a:spLocks noGrp="1" noChangeArrowheads="1"/>
          </p:cNvSpPr>
          <p:nvPr>
            <p:ph type="body" idx="1"/>
          </p:nvPr>
        </p:nvSpPr>
        <p:spPr bwMode="auto">
          <a:xfrm>
            <a:off x="228600" y="5029200"/>
            <a:ext cx="8686800" cy="18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defRPr/>
            </a:pPr>
            <a:r>
              <a:rPr lang="en-US" sz="2400" b="1" dirty="0">
                <a:solidFill>
                  <a:srgbClr val="FFFFCC"/>
                </a:solidFill>
                <a:effectLst>
                  <a:outerShdw blurRad="38100" dist="38100" dir="2700000" algn="tl">
                    <a:srgbClr val="000000">
                      <a:alpha val="43137"/>
                    </a:srgbClr>
                  </a:outerShdw>
                </a:effectLst>
                <a:latin typeface="Wrangler" pitchFamily="2" charset="0"/>
              </a:rPr>
              <a:t>A myth of the West as a land of </a:t>
            </a:r>
            <a:r>
              <a:rPr lang="en-US" sz="2400" b="1" u="sng" dirty="0">
                <a:solidFill>
                  <a:srgbClr val="FFFFCC"/>
                </a:solidFill>
                <a:effectLst>
                  <a:outerShdw blurRad="38100" dist="38100" dir="2700000" algn="tl">
                    <a:srgbClr val="000000">
                      <a:alpha val="43137"/>
                    </a:srgbClr>
                  </a:outerShdw>
                </a:effectLst>
                <a:latin typeface="Wrangler" pitchFamily="2" charset="0"/>
              </a:rPr>
              <a:t>romance</a:t>
            </a:r>
            <a:r>
              <a:rPr lang="en-US" sz="2400" b="1" dirty="0">
                <a:solidFill>
                  <a:srgbClr val="FFFFCC"/>
                </a:solidFill>
                <a:effectLst>
                  <a:outerShdw blurRad="38100" dist="38100" dir="2700000" algn="tl">
                    <a:srgbClr val="000000">
                      <a:alpha val="43137"/>
                    </a:srgbClr>
                  </a:outerShdw>
                </a:effectLst>
                <a:latin typeface="Wrangler" pitchFamily="2" charset="0"/>
              </a:rPr>
              <a:t> and </a:t>
            </a:r>
            <a:r>
              <a:rPr lang="en-US" sz="2400" b="1" u="sng" dirty="0">
                <a:solidFill>
                  <a:srgbClr val="FFFFCC"/>
                </a:solidFill>
                <a:effectLst>
                  <a:outerShdw blurRad="38100" dist="38100" dir="2700000" algn="tl">
                    <a:srgbClr val="000000">
                      <a:alpha val="43137"/>
                    </a:srgbClr>
                  </a:outerShdw>
                </a:effectLst>
                <a:latin typeface="Wrangler" pitchFamily="2" charset="0"/>
              </a:rPr>
              <a:t>adventure</a:t>
            </a:r>
            <a:r>
              <a:rPr lang="en-US" sz="2400" b="1" dirty="0">
                <a:solidFill>
                  <a:srgbClr val="FFFFCC"/>
                </a:solidFill>
                <a:effectLst>
                  <a:outerShdw blurRad="38100" dist="38100" dir="2700000" algn="tl">
                    <a:srgbClr val="000000">
                      <a:alpha val="43137"/>
                    </a:srgbClr>
                  </a:outerShdw>
                </a:effectLst>
                <a:latin typeface="Wrangler" pitchFamily="2" charset="0"/>
              </a:rPr>
              <a:t> emerged.</a:t>
            </a:r>
          </a:p>
          <a:p>
            <a:pPr eaLnBrk="1" hangingPunct="1">
              <a:buFontTx/>
              <a:buNone/>
              <a:defRPr/>
            </a:pPr>
            <a:endParaRPr lang="en-US" sz="1000" b="1" dirty="0">
              <a:solidFill>
                <a:srgbClr val="FFFFCC"/>
              </a:solidFill>
              <a:effectLst>
                <a:outerShdw blurRad="38100" dist="38100" dir="2700000" algn="tl">
                  <a:srgbClr val="000000">
                    <a:alpha val="43137"/>
                  </a:srgbClr>
                </a:outerShdw>
              </a:effectLst>
              <a:latin typeface="Wrangler" pitchFamily="2" charset="0"/>
            </a:endParaRPr>
          </a:p>
          <a:p>
            <a:pPr eaLnBrk="1" hangingPunct="1">
              <a:buFontTx/>
              <a:buNone/>
              <a:defRPr/>
            </a:pPr>
            <a:r>
              <a:rPr lang="en-US" sz="2400" b="1" dirty="0">
                <a:solidFill>
                  <a:srgbClr val="FFFFCC"/>
                </a:solidFill>
                <a:effectLst>
                  <a:outerShdw blurRad="38100" dist="38100" dir="2700000" algn="tl">
                    <a:srgbClr val="000000">
                      <a:alpha val="43137"/>
                    </a:srgbClr>
                  </a:outerShdw>
                </a:effectLst>
                <a:latin typeface="Wrangler" pitchFamily="2" charset="0"/>
              </a:rPr>
              <a:t>Expansion Fever hits [again] in 1840’s</a:t>
            </a:r>
          </a:p>
          <a:p>
            <a:pPr lvl="1" eaLnBrk="1" hangingPunct="1">
              <a:defRPr/>
            </a:pPr>
            <a:r>
              <a:rPr lang="en-US" sz="2400" b="1" dirty="0">
                <a:solidFill>
                  <a:srgbClr val="FFFFCC"/>
                </a:solidFill>
                <a:effectLst>
                  <a:outerShdw blurRad="38100" dist="38100" dir="2700000" algn="tl">
                    <a:srgbClr val="000000">
                      <a:alpha val="43137"/>
                    </a:srgbClr>
                  </a:outerShdw>
                </a:effectLst>
                <a:latin typeface="Wrangler" pitchFamily="2" charset="0"/>
              </a:rPr>
              <a:t>Americans were moving west, energized by a belief in the r</a:t>
            </a:r>
            <a:r>
              <a:rPr lang="en-US" sz="2400" b="1" i="1" dirty="0">
                <a:solidFill>
                  <a:srgbClr val="FFFFCC"/>
                </a:solidFill>
                <a:effectLst>
                  <a:outerShdw blurRad="38100" dist="38100" dir="2700000" algn="tl">
                    <a:srgbClr val="000000">
                      <a:alpha val="43137"/>
                    </a:srgbClr>
                  </a:outerShdw>
                </a:effectLst>
                <a:latin typeface="Wrangler" pitchFamily="2" charset="0"/>
              </a:rPr>
              <a:t>ightful</a:t>
            </a:r>
            <a:r>
              <a:rPr lang="en-US" sz="2400" b="1" dirty="0">
                <a:solidFill>
                  <a:srgbClr val="FFFFCC"/>
                </a:solidFill>
                <a:effectLst>
                  <a:outerShdw blurRad="38100" dist="38100" dir="2700000" algn="tl">
                    <a:srgbClr val="000000">
                      <a:alpha val="43137"/>
                    </a:srgbClr>
                  </a:outerShdw>
                </a:effectLst>
                <a:latin typeface="Wrangler" pitchFamily="2" charset="0"/>
              </a:rPr>
              <a:t> expansion of the US from coast to coast</a:t>
            </a:r>
            <a:br>
              <a:rPr lang="en-US" sz="2400" dirty="0">
                <a:solidFill>
                  <a:srgbClr val="FFFFCC"/>
                </a:solidFill>
                <a:effectLst>
                  <a:outerShdw blurRad="38100" dist="38100" dir="2700000" algn="tl">
                    <a:srgbClr val="000000">
                      <a:alpha val="43137"/>
                    </a:srgbClr>
                  </a:outerShdw>
                </a:effectLst>
                <a:latin typeface="Wrangler" pitchFamily="2" charset="0"/>
              </a:rPr>
            </a:br>
            <a:endParaRPr lang="en-US" sz="2400" dirty="0">
              <a:solidFill>
                <a:srgbClr val="FFFFCC"/>
              </a:solidFill>
              <a:effectLst>
                <a:outerShdw blurRad="38100" dist="38100" dir="2700000" algn="tl">
                  <a:srgbClr val="000000">
                    <a:alpha val="43137"/>
                  </a:srgbClr>
                </a:outerShdw>
              </a:effectLst>
              <a:latin typeface="Wrangler"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457200" y="76200"/>
            <a:ext cx="8229600" cy="914400"/>
          </a:xfrm>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Overland Immigration to the West</a:t>
            </a:r>
          </a:p>
        </p:txBody>
      </p:sp>
      <p:sp>
        <p:nvSpPr>
          <p:cNvPr id="30723" name="Text Box 3"/>
          <p:cNvSpPr txBox="1">
            <a:spLocks noChangeArrowheads="1"/>
          </p:cNvSpPr>
          <p:nvPr/>
        </p:nvSpPr>
        <p:spPr bwMode="auto">
          <a:xfrm>
            <a:off x="0" y="1752600"/>
            <a:ext cx="3505200" cy="48783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FF9B37"/>
              </a:buClr>
              <a:buSzPct val="110000"/>
              <a:buFont typeface="Wingdings" pitchFamily="2" charset="2"/>
              <a:buChar char="§"/>
              <a:defRPr/>
            </a:pPr>
            <a:r>
              <a:rPr lang="en-US" b="1" dirty="0">
                <a:solidFill>
                  <a:srgbClr val="FFFFCC"/>
                </a:solidFill>
                <a:effectLst>
                  <a:outerShdw blurRad="38100" dist="38100" dir="2700000" algn="tl">
                    <a:srgbClr val="000000">
                      <a:alpha val="43137"/>
                    </a:srgbClr>
                  </a:outerShdw>
                </a:effectLst>
                <a:latin typeface="Wrangler" pitchFamily="2" charset="0"/>
              </a:rPr>
              <a:t>Between 1840 and 1860, more than 250,000 people </a:t>
            </a:r>
            <a:br>
              <a:rPr lang="en-US" b="1" dirty="0">
                <a:solidFill>
                  <a:srgbClr val="FFFFCC"/>
                </a:solidFill>
                <a:effectLst>
                  <a:outerShdw blurRad="38100" dist="38100" dir="2700000" algn="tl">
                    <a:srgbClr val="000000">
                      <a:alpha val="43137"/>
                    </a:srgbClr>
                  </a:outerShdw>
                </a:effectLst>
                <a:latin typeface="Wrangler" pitchFamily="2" charset="0"/>
              </a:rPr>
            </a:br>
            <a:r>
              <a:rPr lang="en-US" b="1" dirty="0">
                <a:solidFill>
                  <a:srgbClr val="FFFFCC"/>
                </a:solidFill>
                <a:effectLst>
                  <a:outerShdw blurRad="38100" dist="38100" dir="2700000" algn="tl">
                    <a:srgbClr val="000000">
                      <a:alpha val="43137"/>
                    </a:srgbClr>
                  </a:outerShdw>
                </a:effectLst>
                <a:latin typeface="Wrangler" pitchFamily="2" charset="0"/>
              </a:rPr>
              <a:t>made the trek westward.</a:t>
            </a:r>
          </a:p>
          <a:p>
            <a:pPr marL="0" indent="0" eaLnBrk="1" hangingPunct="1">
              <a:spcBef>
                <a:spcPct val="50000"/>
              </a:spcBef>
              <a:buClr>
                <a:srgbClr val="FF9B37"/>
              </a:buClr>
              <a:buSzPct val="110000"/>
              <a:defRPr/>
            </a:pPr>
            <a:endParaRPr lang="en-US" sz="1800" b="1" dirty="0">
              <a:solidFill>
                <a:srgbClr val="FFFFCC"/>
              </a:solidFill>
              <a:effectLst>
                <a:outerShdw blurRad="38100" dist="38100" dir="2700000" algn="tl">
                  <a:srgbClr val="000000">
                    <a:alpha val="43137"/>
                  </a:srgbClr>
                </a:outerShdw>
              </a:effectLst>
              <a:latin typeface="Wrangler" pitchFamily="2" charset="0"/>
            </a:endParaRPr>
          </a:p>
          <a:p>
            <a:pPr eaLnBrk="1" hangingPunct="1">
              <a:spcBef>
                <a:spcPct val="50000"/>
              </a:spcBef>
              <a:buClr>
                <a:srgbClr val="FF9B37"/>
              </a:buClr>
              <a:buSzPct val="110000"/>
              <a:buFont typeface="Wingdings" pitchFamily="2" charset="2"/>
              <a:buChar char="§"/>
              <a:defRPr/>
            </a:pPr>
            <a:r>
              <a:rPr lang="en-US" b="1" dirty="0">
                <a:solidFill>
                  <a:srgbClr val="FFFFCC"/>
                </a:solidFill>
                <a:effectLst>
                  <a:outerShdw blurRad="38100" dist="38100" dir="2700000" algn="tl">
                    <a:srgbClr val="000000">
                      <a:alpha val="43137"/>
                    </a:srgbClr>
                  </a:outerShdw>
                </a:effectLst>
                <a:latin typeface="Wrangler" pitchFamily="2" charset="0"/>
              </a:rPr>
              <a:t>Between 1840-1860, 53,000 went across the Prairies to</a:t>
            </a:r>
          </a:p>
          <a:p>
            <a:pPr eaLnBrk="1" hangingPunct="1">
              <a:defRPr/>
            </a:pPr>
            <a:r>
              <a:rPr lang="en-US" b="1" dirty="0">
                <a:solidFill>
                  <a:srgbClr val="FFFFCC"/>
                </a:solidFill>
                <a:effectLst>
                  <a:outerShdw blurRad="38100" dist="38100" dir="2700000" algn="tl">
                    <a:srgbClr val="000000">
                      <a:alpha val="43137"/>
                    </a:srgbClr>
                  </a:outerShdw>
                </a:effectLst>
                <a:latin typeface="Wrangler" pitchFamily="2" charset="0"/>
              </a:rPr>
              <a:t>	the Oregon Territory. </a:t>
            </a:r>
          </a:p>
          <a:p>
            <a:pPr eaLnBrk="1" hangingPunct="1">
              <a:defRPr/>
            </a:pPr>
            <a:endParaRPr lang="en-US" sz="1800" b="1" dirty="0">
              <a:solidFill>
                <a:srgbClr val="FFFFCC"/>
              </a:solidFill>
              <a:effectLst>
                <a:outerShdw blurRad="38100" dist="38100" dir="2700000" algn="tl">
                  <a:srgbClr val="000000">
                    <a:alpha val="43137"/>
                  </a:srgbClr>
                </a:outerShdw>
              </a:effectLst>
              <a:latin typeface="Wrangler" pitchFamily="2" charset="0"/>
            </a:endParaRPr>
          </a:p>
          <a:p>
            <a:pPr marL="358775" indent="-358775" eaLnBrk="1" hangingPunct="1">
              <a:spcBef>
                <a:spcPct val="50000"/>
              </a:spcBef>
              <a:buClr>
                <a:srgbClr val="FF9B37"/>
              </a:buClr>
              <a:buSzPct val="110000"/>
              <a:buFont typeface="Wingdings" pitchFamily="2" charset="2"/>
              <a:buChar char="§"/>
              <a:defRPr/>
            </a:pPr>
            <a:r>
              <a:rPr lang="en-CA" b="1" dirty="0">
                <a:solidFill>
                  <a:srgbClr val="FFFFCC"/>
                </a:solidFill>
                <a:effectLst>
                  <a:outerShdw blurRad="38100" dist="38100" dir="2700000" algn="tl">
                    <a:srgbClr val="000000">
                      <a:alpha val="43137"/>
                    </a:srgbClr>
                  </a:outerShdw>
                </a:effectLst>
                <a:latin typeface="Wrangler" pitchFamily="2" charset="0"/>
              </a:rPr>
              <a:t>The Oregon Trail remained the major highway to the Pacific Northwest until the railroad was built in 1884.</a:t>
            </a:r>
            <a:endParaRPr lang="en-US" b="1" dirty="0">
              <a:solidFill>
                <a:srgbClr val="FFFFCC"/>
              </a:solidFill>
              <a:effectLst>
                <a:outerShdw blurRad="38100" dist="38100" dir="2700000" algn="tl">
                  <a:srgbClr val="000000">
                    <a:alpha val="43137"/>
                  </a:srgbClr>
                </a:outerShdw>
              </a:effectLst>
              <a:latin typeface="Wrangler" pitchFamily="2" charset="0"/>
            </a:endParaRPr>
          </a:p>
        </p:txBody>
      </p:sp>
      <p:pic>
        <p:nvPicPr>
          <p:cNvPr id="11268" name="Picture 3" descr="Albert Bierstadt-The OR Trail-186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r="1190"/>
          <a:stretch>
            <a:fillRect/>
          </a:stretch>
        </p:blipFill>
        <p:spPr bwMode="auto">
          <a:xfrm>
            <a:off x="3505200" y="1577975"/>
            <a:ext cx="5627688" cy="5030788"/>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0" y="4763"/>
            <a:ext cx="9144000" cy="985837"/>
          </a:xfrm>
          <a:ln>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algn="ctr" eaLnBrk="1" hangingPunct="1">
              <a:defRPr/>
            </a:pPr>
            <a:r>
              <a:rPr lang="en-US" sz="4800" b="1" dirty="0">
                <a:solidFill>
                  <a:srgbClr val="663300"/>
                </a:solidFill>
                <a:effectLst>
                  <a:outerShdw blurRad="38100" dist="38100" dir="2700000" algn="tl">
                    <a:srgbClr val="000000"/>
                  </a:outerShdw>
                </a:effectLst>
                <a:latin typeface="Wrangler" pitchFamily="2" charset="0"/>
              </a:rPr>
              <a:t>Trails Westward</a:t>
            </a:r>
          </a:p>
        </p:txBody>
      </p:sp>
      <p:pic>
        <p:nvPicPr>
          <p:cNvPr id="12291" name="Picture 3" descr="wagon_train_photo_large"/>
          <p:cNvPicPr>
            <a:picLocks noGrp="1" noChangeAspect="1" noChangeArrowheads="1"/>
          </p:cNvPicPr>
          <p:nvPr>
            <p:ph sz="half" idx="2"/>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5715000" y="2438400"/>
            <a:ext cx="3276600" cy="2625725"/>
          </a:xfrm>
          <a:noFill/>
          <a:ln>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4" descr="map-Routes West-1835-1860"/>
          <p:cNvPicPr>
            <a:picLocks noGrp="1" noChangeAspect="1" noChangeArrowheads="1"/>
          </p:cNvPicPr>
          <p:nvPr>
            <p:ph sz="half" idx="1"/>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228600" y="1066800"/>
            <a:ext cx="5562600" cy="5534025"/>
          </a:xfrm>
          <a:noFill/>
          <a:ln>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28600" y="2057400"/>
            <a:ext cx="868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defRPr/>
            </a:pPr>
            <a:r>
              <a:rPr lang="en-US" dirty="0">
                <a:solidFill>
                  <a:srgbClr val="FFFFCC"/>
                </a:solidFill>
                <a:effectLst>
                  <a:outerShdw blurRad="38100" dist="38100" dir="2700000" algn="tl">
                    <a:srgbClr val="000000">
                      <a:alpha val="43137"/>
                    </a:srgbClr>
                  </a:outerShdw>
                </a:effectLst>
                <a:latin typeface="Wrangler" pitchFamily="2" charset="0"/>
              </a:rPr>
              <a:t>Horses were quickly rejected because they could not live off prairie grass along the way.</a:t>
            </a:r>
          </a:p>
          <a:p>
            <a:pPr eaLnBrk="1" hangingPunct="1">
              <a:buFontTx/>
              <a:buAutoNum type="arabicPeriod"/>
              <a:defRPr/>
            </a:pPr>
            <a:endParaRPr lang="en-US" dirty="0">
              <a:solidFill>
                <a:srgbClr val="FFFFCC"/>
              </a:solidFill>
              <a:effectLst>
                <a:outerShdw blurRad="38100" dist="38100" dir="2700000" algn="tl">
                  <a:srgbClr val="000000">
                    <a:alpha val="43137"/>
                  </a:srgbClr>
                </a:outerShdw>
              </a:effectLst>
              <a:latin typeface="Wrangler" pitchFamily="2" charset="0"/>
            </a:endParaRPr>
          </a:p>
          <a:p>
            <a:pPr eaLnBrk="1" hangingPunct="1">
              <a:buFontTx/>
              <a:buAutoNum type="arabicPeriod" startAt="2"/>
              <a:defRPr/>
            </a:pPr>
            <a:r>
              <a:rPr lang="en-US" dirty="0">
                <a:solidFill>
                  <a:srgbClr val="FFFFCC"/>
                </a:solidFill>
                <a:effectLst>
                  <a:outerShdw blurRad="38100" dist="38100" dir="2700000" algn="tl">
                    <a:srgbClr val="000000">
                      <a:alpha val="43137"/>
                    </a:srgbClr>
                  </a:outerShdw>
                </a:effectLst>
                <a:latin typeface="Wrangler" pitchFamily="2" charset="0"/>
              </a:rPr>
              <a:t>Most of the emigrants decided on the oxen because they were strong, could live off grass or sage and were less expensive.</a:t>
            </a:r>
          </a:p>
          <a:p>
            <a:pPr eaLnBrk="1" hangingPunct="1">
              <a:defRPr/>
            </a:pPr>
            <a:endParaRPr lang="en-US" dirty="0">
              <a:effectLst>
                <a:outerShdw blurRad="38100" dist="38100" dir="2700000" algn="tl">
                  <a:srgbClr val="000000">
                    <a:alpha val="43137"/>
                  </a:srgbClr>
                </a:outerShdw>
              </a:effectLst>
              <a:latin typeface="Wrangler" pitchFamily="2" charset="0"/>
            </a:endParaRPr>
          </a:p>
          <a:p>
            <a:pPr algn="ctr" eaLnBrk="1" hangingPunct="1">
              <a:defRPr/>
            </a:pPr>
            <a:r>
              <a:rPr lang="en-US" i="1" dirty="0">
                <a:solidFill>
                  <a:srgbClr val="FFFF00"/>
                </a:solidFill>
                <a:effectLst>
                  <a:outerShdw blurRad="38100" dist="38100" dir="2700000" algn="tl">
                    <a:srgbClr val="000000">
                      <a:alpha val="43137"/>
                    </a:srgbClr>
                  </a:outerShdw>
                </a:effectLst>
                <a:latin typeface="Wrangler" pitchFamily="2" charset="0"/>
              </a:rPr>
              <a:t>“The oxen is a most noble animal, patient, thrifty, durable,</a:t>
            </a:r>
          </a:p>
          <a:p>
            <a:pPr algn="ctr" eaLnBrk="1" hangingPunct="1">
              <a:defRPr/>
            </a:pPr>
            <a:r>
              <a:rPr lang="en-US" i="1" dirty="0">
                <a:solidFill>
                  <a:srgbClr val="FFFF00"/>
                </a:solidFill>
                <a:effectLst>
                  <a:outerShdw blurRad="38100" dist="38100" dir="2700000" algn="tl">
                    <a:srgbClr val="000000">
                      <a:alpha val="43137"/>
                    </a:srgbClr>
                  </a:outerShdw>
                </a:effectLst>
                <a:latin typeface="Wrangler" pitchFamily="2" charset="0"/>
              </a:rPr>
              <a:t>  gentile and does not run off… The ox will plunge through mud,</a:t>
            </a:r>
          </a:p>
          <a:p>
            <a:pPr algn="ctr" eaLnBrk="1" hangingPunct="1">
              <a:defRPr/>
            </a:pPr>
            <a:r>
              <a:rPr lang="en-US" i="1" dirty="0">
                <a:solidFill>
                  <a:srgbClr val="FFFF00"/>
                </a:solidFill>
                <a:effectLst>
                  <a:outerShdw blurRad="38100" dist="38100" dir="2700000" algn="tl">
                    <a:srgbClr val="000000">
                      <a:alpha val="43137"/>
                    </a:srgbClr>
                  </a:outerShdw>
                </a:effectLst>
                <a:latin typeface="Wrangler" pitchFamily="2" charset="0"/>
              </a:rPr>
              <a:t>  swim over streams, and eat almost anything.” wrote on</a:t>
            </a:r>
          </a:p>
          <a:p>
            <a:pPr algn="ctr" eaLnBrk="1" hangingPunct="1">
              <a:defRPr/>
            </a:pPr>
            <a:r>
              <a:rPr lang="en-US" i="1" dirty="0">
                <a:solidFill>
                  <a:srgbClr val="FFFF00"/>
                </a:solidFill>
                <a:effectLst>
                  <a:outerShdw blurRad="38100" dist="38100" dir="2700000" algn="tl">
                    <a:srgbClr val="000000">
                      <a:alpha val="43137"/>
                    </a:srgbClr>
                  </a:outerShdw>
                </a:effectLst>
                <a:latin typeface="Wrangler" pitchFamily="2" charset="0"/>
              </a:rPr>
              <a:t>  emigrant.</a:t>
            </a:r>
            <a:r>
              <a:rPr lang="en-US" b="1" dirty="0">
                <a:solidFill>
                  <a:srgbClr val="FFC000"/>
                </a:solidFill>
                <a:effectLst>
                  <a:outerShdw blurRad="38100" dist="38100" dir="2700000" algn="tl">
                    <a:srgbClr val="000000">
                      <a:alpha val="43137"/>
                    </a:srgbClr>
                  </a:outerShdw>
                </a:effectLst>
              </a:rPr>
              <a:t>	</a:t>
            </a:r>
          </a:p>
        </p:txBody>
      </p:sp>
      <p:sp>
        <p:nvSpPr>
          <p:cNvPr id="2" name="Rectangle 1"/>
          <p:cNvSpPr/>
          <p:nvPr/>
        </p:nvSpPr>
        <p:spPr>
          <a:xfrm>
            <a:off x="0" y="0"/>
            <a:ext cx="9144000" cy="830263"/>
          </a:xfrm>
          <a:prstGeom prst="rect">
            <a:avLst/>
          </a:prstGeom>
        </p:spPr>
        <p:txBody>
          <a:bodyPr>
            <a:spAutoFit/>
          </a:bodyPr>
          <a:lstStyle/>
          <a:p>
            <a:pPr algn="ctr">
              <a:defRPr/>
            </a:pPr>
            <a:r>
              <a:rPr lang="en-US" sz="4800" b="1" dirty="0">
                <a:solidFill>
                  <a:srgbClr val="663300"/>
                </a:solidFill>
                <a:effectLst>
                  <a:outerShdw blurRad="38100" dist="38100" dir="2700000" algn="tl">
                    <a:srgbClr val="000000"/>
                  </a:outerShdw>
                </a:effectLst>
                <a:latin typeface="Wrangler" pitchFamily="2" charset="0"/>
              </a:rPr>
              <a:t>Horse, Mule, or Oxen?</a:t>
            </a:r>
            <a:endParaRPr lang="en-CA"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228600" y="1841500"/>
            <a:ext cx="8686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defRPr/>
            </a:pPr>
            <a:r>
              <a:rPr lang="en-US" dirty="0">
                <a:solidFill>
                  <a:srgbClr val="FFFFCC"/>
                </a:solidFill>
                <a:effectLst>
                  <a:outerShdw blurRad="38100" dist="38100" dir="2700000" algn="tl">
                    <a:srgbClr val="000000">
                      <a:alpha val="43137"/>
                    </a:srgbClr>
                  </a:outerShdw>
                </a:effectLst>
                <a:latin typeface="Wrangler" pitchFamily="2" charset="0"/>
              </a:rPr>
              <a:t>Rivers were a constant source of distress for the pioneers. Hundreds of people were drowned as they crossed the Rivers.</a:t>
            </a:r>
          </a:p>
          <a:p>
            <a:pPr marL="0" indent="0" eaLnBrk="1" hangingPunct="1">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FontTx/>
              <a:buAutoNum type="arabicPeriod" startAt="2"/>
              <a:defRPr/>
            </a:pPr>
            <a:r>
              <a:rPr lang="en-US" dirty="0">
                <a:solidFill>
                  <a:srgbClr val="FFFFCC"/>
                </a:solidFill>
                <a:effectLst>
                  <a:outerShdw blurRad="38100" dist="38100" dir="2700000" algn="tl">
                    <a:srgbClr val="000000">
                      <a:alpha val="43137"/>
                    </a:srgbClr>
                  </a:outerShdw>
                </a:effectLst>
                <a:latin typeface="Wrangler" pitchFamily="2" charset="0"/>
              </a:rPr>
              <a:t>Ferrymen charged exorbitant rates to take people across the rivers.</a:t>
            </a:r>
          </a:p>
          <a:p>
            <a:pPr marL="0" indent="0" eaLnBrk="1" hangingPunct="1">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FontTx/>
              <a:buAutoNum type="arabicPeriod" startAt="3"/>
              <a:defRPr/>
            </a:pPr>
            <a:r>
              <a:rPr lang="en-US" dirty="0">
                <a:solidFill>
                  <a:srgbClr val="FFFFCC"/>
                </a:solidFill>
                <a:effectLst>
                  <a:outerShdw blurRad="38100" dist="38100" dir="2700000" algn="tl">
                    <a:srgbClr val="000000">
                      <a:alpha val="43137"/>
                    </a:srgbClr>
                  </a:outerShdw>
                </a:effectLst>
                <a:latin typeface="Wrangler" pitchFamily="2" charset="0"/>
              </a:rPr>
              <a:t>Because most people grossly overloaded their wagons, they  were forced to walk the 2000 miles to Oregon.</a:t>
            </a:r>
          </a:p>
          <a:p>
            <a:pPr marL="0" indent="0" eaLnBrk="1" hangingPunct="1">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eaLnBrk="1" hangingPunct="1">
              <a:buFontTx/>
              <a:buAutoNum type="arabicPeriod" startAt="4"/>
              <a:defRPr/>
            </a:pPr>
            <a:r>
              <a:rPr lang="en-US" dirty="0">
                <a:solidFill>
                  <a:srgbClr val="FFFFCC"/>
                </a:solidFill>
                <a:effectLst>
                  <a:outerShdw blurRad="38100" dist="38100" dir="2700000" algn="tl">
                    <a:srgbClr val="000000">
                      <a:alpha val="43137"/>
                    </a:srgbClr>
                  </a:outerShdw>
                </a:effectLst>
                <a:latin typeface="Wrangler" pitchFamily="2" charset="0"/>
              </a:rPr>
              <a:t>The wagons did not have any safety features. If someone fell</a:t>
            </a:r>
          </a:p>
          <a:p>
            <a:pPr eaLnBrk="1" hangingPunct="1">
              <a:defRPr/>
            </a:pPr>
            <a:r>
              <a:rPr lang="en-US" dirty="0">
                <a:solidFill>
                  <a:srgbClr val="FFFFCC"/>
                </a:solidFill>
                <a:effectLst>
                  <a:outerShdw blurRad="38100" dist="38100" dir="2700000" algn="tl">
                    <a:srgbClr val="000000">
                      <a:alpha val="43137"/>
                    </a:srgbClr>
                  </a:outerShdw>
                </a:effectLst>
                <a:latin typeface="Wrangler" pitchFamily="2" charset="0"/>
              </a:rPr>
              <a:t>	under the massive wheels they were killed instantly.</a:t>
            </a:r>
          </a:p>
          <a:p>
            <a:pPr eaLnBrk="1" hangingPunct="1">
              <a:defRPr/>
            </a:pPr>
            <a:endParaRPr lang="en-US" sz="1800" dirty="0">
              <a:solidFill>
                <a:srgbClr val="FFFFCC"/>
              </a:solidFill>
              <a:effectLst>
                <a:outerShdw blurRad="38100" dist="38100" dir="2700000" algn="tl">
                  <a:srgbClr val="000000">
                    <a:alpha val="43137"/>
                  </a:srgbClr>
                </a:outerShdw>
              </a:effectLst>
              <a:latin typeface="Wrangler" pitchFamily="2" charset="0"/>
            </a:endParaRPr>
          </a:p>
          <a:p>
            <a:pPr algn="ctr" eaLnBrk="1" hangingPunct="1">
              <a:defRPr/>
            </a:pPr>
            <a:r>
              <a:rPr lang="en-US" i="1" dirty="0">
                <a:solidFill>
                  <a:srgbClr val="FFFF00"/>
                </a:solidFill>
                <a:effectLst>
                  <a:outerShdw blurRad="38100" dist="38100" dir="2700000" algn="tl">
                    <a:srgbClr val="000000">
                      <a:alpha val="43137"/>
                    </a:srgbClr>
                  </a:outerShdw>
                </a:effectLst>
                <a:latin typeface="Wrangler" pitchFamily="2" charset="0"/>
              </a:rPr>
              <a:t>“A little boy fell over the front end of the wagon during our</a:t>
            </a:r>
          </a:p>
          <a:p>
            <a:pPr algn="ctr" eaLnBrk="1" hangingPunct="1">
              <a:defRPr/>
            </a:pPr>
            <a:r>
              <a:rPr lang="en-US" i="1" dirty="0">
                <a:solidFill>
                  <a:srgbClr val="FFFF00"/>
                </a:solidFill>
                <a:effectLst>
                  <a:outerShdw blurRad="38100" dist="38100" dir="2700000" algn="tl">
                    <a:srgbClr val="000000">
                      <a:alpha val="43137"/>
                    </a:srgbClr>
                  </a:outerShdw>
                </a:effectLst>
                <a:latin typeface="Wrangler" pitchFamily="2" charset="0"/>
              </a:rPr>
              <a:t>  journey. The wheels rolled over the child’s head crushing it”</a:t>
            </a:r>
          </a:p>
          <a:p>
            <a:pPr algn="ctr" eaLnBrk="1" hangingPunct="1">
              <a:defRPr/>
            </a:pPr>
            <a:r>
              <a:rPr lang="en-US" i="1" dirty="0">
                <a:solidFill>
                  <a:srgbClr val="FFFF00"/>
                </a:solidFill>
                <a:effectLst>
                  <a:outerShdw blurRad="38100" dist="38100" dir="2700000" algn="tl">
                    <a:srgbClr val="000000">
                      <a:alpha val="43137"/>
                    </a:srgbClr>
                  </a:outerShdw>
                </a:effectLst>
                <a:latin typeface="Wrangler" pitchFamily="2" charset="0"/>
              </a:rPr>
              <a:t>  wrote Edward Lenox.</a:t>
            </a:r>
          </a:p>
        </p:txBody>
      </p:sp>
      <p:sp>
        <p:nvSpPr>
          <p:cNvPr id="14339" name="Text Box 8"/>
          <p:cNvSpPr txBox="1">
            <a:spLocks noChangeArrowheads="1"/>
          </p:cNvSpPr>
          <p:nvPr/>
        </p:nvSpPr>
        <p:spPr bwMode="auto">
          <a:xfrm>
            <a:off x="1600200" y="838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 name="Rectangle 1"/>
          <p:cNvSpPr/>
          <p:nvPr/>
        </p:nvSpPr>
        <p:spPr>
          <a:xfrm>
            <a:off x="0" y="0"/>
            <a:ext cx="9105900" cy="830263"/>
          </a:xfrm>
          <a:prstGeom prst="rect">
            <a:avLst/>
          </a:prstGeom>
        </p:spPr>
        <p:txBody>
          <a:bodyPr>
            <a:spAutoFit/>
          </a:bodyPr>
          <a:lstStyle/>
          <a:p>
            <a:pPr algn="ctr">
              <a:defRPr/>
            </a:pPr>
            <a:r>
              <a:rPr lang="en-US" sz="4800" b="1" dirty="0">
                <a:solidFill>
                  <a:srgbClr val="663300"/>
                </a:solidFill>
                <a:effectLst>
                  <a:outerShdw blurRad="38100" dist="38100" dir="2700000" algn="tl">
                    <a:srgbClr val="000000"/>
                  </a:outerShdw>
                </a:effectLst>
                <a:latin typeface="Wrangler" pitchFamily="2" charset="0"/>
              </a:rPr>
              <a:t>Hardships Along the Way</a:t>
            </a:r>
            <a:endParaRPr lang="en-CA"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1219200"/>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rgbClr val="FF9B37"/>
              </a:buClr>
              <a:buFont typeface="+mj-lt"/>
              <a:buAutoNum type="arabicPeriod"/>
              <a:defRPr/>
            </a:pPr>
            <a:r>
              <a:rPr lang="en-US" dirty="0">
                <a:solidFill>
                  <a:srgbClr val="FFFFCC"/>
                </a:solidFill>
                <a:effectLst>
                  <a:outerShdw blurRad="38100" dist="38100" dir="2700000" algn="tl">
                    <a:srgbClr val="000000">
                      <a:alpha val="43137"/>
                    </a:srgbClr>
                  </a:outerShdw>
                </a:effectLst>
              </a:rPr>
              <a:t>Thunderstorms,  flash floods, and hail storms were also a problem.</a:t>
            </a:r>
          </a:p>
          <a:p>
            <a:pPr eaLnBrk="1" hangingPunct="1">
              <a:buClr>
                <a:srgbClr val="FF9B37"/>
              </a:buClr>
              <a:buFont typeface="+mj-lt"/>
              <a:buAutoNum type="arabicPeriod"/>
              <a:defRPr/>
            </a:pPr>
            <a:endParaRPr lang="en-US" dirty="0">
              <a:solidFill>
                <a:srgbClr val="FFFFCC"/>
              </a:solidFill>
              <a:effectLst>
                <a:outerShdw blurRad="38100" dist="38100" dir="2700000" algn="tl">
                  <a:srgbClr val="000000">
                    <a:alpha val="43137"/>
                  </a:srgbClr>
                </a:outerShdw>
              </a:effectLst>
            </a:endParaRPr>
          </a:p>
          <a:p>
            <a:pPr eaLnBrk="1" hangingPunct="1">
              <a:buClr>
                <a:srgbClr val="FF9B37"/>
              </a:buClr>
              <a:buFont typeface="+mj-lt"/>
              <a:buAutoNum type="arabicPeriod"/>
              <a:defRPr/>
            </a:pPr>
            <a:r>
              <a:rPr lang="en-US" dirty="0">
                <a:solidFill>
                  <a:srgbClr val="FFFFCC"/>
                </a:solidFill>
                <a:effectLst>
                  <a:outerShdw blurRad="38100" dist="38100" dir="2700000" algn="tl">
                    <a:srgbClr val="000000">
                      <a:alpha val="43137"/>
                    </a:srgbClr>
                  </a:outerShdw>
                </a:effectLst>
              </a:rPr>
              <a:t>The biggest problem for the emigrants was cholera for which there was no cure. Often the emigrant would go from healthy to dead in a matter of hours.  Sometimes they received the proper burial but often they were left in their beds along the trail to die. In a bad year some wagon trains lost 2/3 of their people.</a:t>
            </a:r>
          </a:p>
          <a:p>
            <a:pPr eaLnBrk="1" hangingPunct="1">
              <a:defRPr/>
            </a:pPr>
            <a:endParaRPr lang="en-US" dirty="0">
              <a:solidFill>
                <a:srgbClr val="FFFFCC"/>
              </a:solidFill>
              <a:effectLst>
                <a:outerShdw blurRad="38100" dist="38100" dir="2700000" algn="tl">
                  <a:srgbClr val="000000">
                    <a:alpha val="43137"/>
                  </a:srgbClr>
                </a:outerShdw>
              </a:effectLst>
            </a:endParaRPr>
          </a:p>
          <a:p>
            <a:pPr algn="ctr" eaLnBrk="1" hangingPunct="1">
              <a:defRPr/>
            </a:pPr>
            <a:r>
              <a:rPr lang="en-US" i="1" dirty="0">
                <a:solidFill>
                  <a:srgbClr val="FFFF00"/>
                </a:solidFill>
                <a:effectLst>
                  <a:outerShdw blurRad="38100" dist="38100" dir="2700000" algn="tl">
                    <a:srgbClr val="000000">
                      <a:alpha val="43137"/>
                    </a:srgbClr>
                  </a:outerShdw>
                </a:effectLst>
              </a:rPr>
              <a:t>“We camped at a place where a women had been buried and the</a:t>
            </a:r>
          </a:p>
          <a:p>
            <a:pPr algn="ctr" eaLnBrk="1" hangingPunct="1">
              <a:defRPr/>
            </a:pPr>
            <a:r>
              <a:rPr lang="en-US" i="1" dirty="0">
                <a:solidFill>
                  <a:srgbClr val="FFFF00"/>
                </a:solidFill>
                <a:effectLst>
                  <a:outerShdw blurRad="38100" dist="38100" dir="2700000" algn="tl">
                    <a:srgbClr val="000000">
                      <a:alpha val="43137"/>
                    </a:srgbClr>
                  </a:outerShdw>
                </a:effectLst>
              </a:rPr>
              <a:t>   wolves dug her up. Her hair was their with the comb still in it.</a:t>
            </a:r>
          </a:p>
          <a:p>
            <a:pPr algn="ctr" eaLnBrk="1" hangingPunct="1">
              <a:defRPr/>
            </a:pPr>
            <a:r>
              <a:rPr lang="en-US" i="1" dirty="0">
                <a:solidFill>
                  <a:srgbClr val="FFFF00"/>
                </a:solidFill>
                <a:effectLst>
                  <a:outerShdw blurRad="38100" dist="38100" dir="2700000" algn="tl">
                    <a:srgbClr val="000000">
                      <a:alpha val="43137"/>
                    </a:srgbClr>
                  </a:outerShdw>
                </a:effectLst>
              </a:rPr>
              <a:t>  She had been buried to shallow.”</a:t>
            </a:r>
            <a:endParaRPr lang="en-US"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0" y="0"/>
            <a:ext cx="9193213" cy="830263"/>
          </a:xfrm>
          <a:prstGeom prst="rect">
            <a:avLst/>
          </a:prstGeom>
        </p:spPr>
        <p:txBody>
          <a:bodyPr>
            <a:spAutoFit/>
          </a:bodyPr>
          <a:lstStyle/>
          <a:p>
            <a:pPr algn="ctr">
              <a:defRPr/>
            </a:pPr>
            <a:r>
              <a:rPr lang="en-US" sz="4800" b="1" dirty="0">
                <a:solidFill>
                  <a:srgbClr val="663300"/>
                </a:solidFill>
                <a:effectLst>
                  <a:outerShdw blurRad="38100" dist="38100" dir="2700000" algn="tl">
                    <a:srgbClr val="000000"/>
                  </a:outerShdw>
                </a:effectLst>
                <a:latin typeface="Wrangler" pitchFamily="2" charset="0"/>
              </a:rPr>
              <a:t>Hardships Along the Way cont.</a:t>
            </a:r>
            <a:endParaRPr lang="en-CA" sz="4800" dirty="0">
              <a:solidFill>
                <a:srgbClr val="663300"/>
              </a:solidFill>
            </a:endParaRPr>
          </a:p>
        </p:txBody>
      </p:sp>
    </p:spTree>
  </p:cSld>
  <p:clrMapOvr>
    <a:masterClrMapping/>
  </p:clrMapOvr>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1201</TotalTime>
  <Words>1037</Words>
  <Application>Microsoft Office PowerPoint</Application>
  <PresentationFormat>On-screen Show (4:3)</PresentationFormat>
  <Paragraphs>160</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Impact</vt:lpstr>
      <vt:lpstr>Wrangler</vt:lpstr>
      <vt:lpstr>Times New Roman</vt:lpstr>
      <vt:lpstr>Wingdings</vt:lpstr>
      <vt:lpstr>Arial</vt:lpstr>
      <vt:lpstr>Arial Narrow</vt:lpstr>
      <vt:lpstr>Construction</vt:lpstr>
      <vt:lpstr>PowerPoint Presentation</vt:lpstr>
      <vt:lpstr>PowerPoint Presentation</vt:lpstr>
      <vt:lpstr>Trends in BNA:  1810-1860</vt:lpstr>
      <vt:lpstr>A Period of Expansion</vt:lpstr>
      <vt:lpstr>Overland Immigration to the West</vt:lpstr>
      <vt:lpstr>Trails Westward</vt:lpstr>
      <vt:lpstr>PowerPoint Presentation</vt:lpstr>
      <vt:lpstr>PowerPoint Presentation</vt:lpstr>
      <vt:lpstr>PowerPoint Presentation</vt:lpstr>
      <vt:lpstr>PowerPoint Presentation</vt:lpstr>
      <vt:lpstr>PowerPoint Presentation</vt:lpstr>
      <vt:lpstr>The Oregon Dispute:  54’ 40º or Fight!</vt:lpstr>
      <vt:lpstr>The Oregon Territory</vt:lpstr>
      <vt:lpstr>America’s Plan for the Land</vt:lpstr>
      <vt:lpstr>HBC Plan for the Land</vt:lpstr>
      <vt:lpstr>John McLoughlin</vt:lpstr>
      <vt:lpstr>Result</vt:lpstr>
      <vt:lpstr>Russian Trading Posts</vt:lpstr>
      <vt:lpstr>PowerPoint Presentation</vt:lpstr>
      <vt:lpstr>James Polk</vt:lpstr>
      <vt:lpstr>PowerPoint Presentation</vt:lpstr>
      <vt:lpstr>Oregon Boundary Treaty 1846</vt:lpstr>
      <vt:lpstr>So, Why go West?</vt:lpstr>
    </vt:vector>
  </TitlesOfParts>
  <Company>Horace Greeley HS    Chappaqua, 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 Destiny</dc:title>
  <dc:creator>Ms. Susan M. Pojer</dc:creator>
  <cp:lastModifiedBy>Adam S</cp:lastModifiedBy>
  <cp:revision>165</cp:revision>
  <cp:lastPrinted>1601-01-01T00:00:00Z</cp:lastPrinted>
  <dcterms:created xsi:type="dcterms:W3CDTF">2002-07-05T20:39:41Z</dcterms:created>
  <dcterms:modified xsi:type="dcterms:W3CDTF">2016-12-08T19:23:35Z</dcterms:modified>
</cp:coreProperties>
</file>