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16417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911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496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653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552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t>1/11/2018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71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48A87A34-81AB-432B-8DAE-1953F412C126}" type="datetimeFigureOut">
              <a:rPr lang="en-US" smtClean="0"/>
              <a:t>1/11/2018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667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48A87A34-81AB-432B-8DAE-1953F412C126}" type="datetimeFigureOut">
              <a:rPr lang="en-US" smtClean="0"/>
              <a:t>1/11/2018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7380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A87A34-81AB-432B-8DAE-1953F412C126}" type="datetimeFigureOut">
              <a:rPr lang="en-US" smtClean="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884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1/11/2018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213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1/11/2018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914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8A87A34-81AB-432B-8DAE-1953F412C126}" type="datetimeFigureOut">
              <a:rPr lang="en-US" smtClean="0"/>
              <a:pPr/>
              <a:t>1/11/2018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72015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War is 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72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8788"/>
            <a:ext cx="3300549" cy="4434366"/>
          </a:xfrm>
        </p:spPr>
        <p:txBody>
          <a:bodyPr>
            <a:normAutofit/>
          </a:bodyPr>
          <a:lstStyle/>
          <a:p>
            <a:r>
              <a:rPr lang="en-CA" dirty="0"/>
              <a:t>War in Northern </a:t>
            </a:r>
            <a:r>
              <a:rPr lang="en-CA" dirty="0" smtClean="0"/>
              <a:t/>
            </a:r>
            <a:br>
              <a:rPr lang="en-CA" dirty="0" smtClean="0"/>
            </a:br>
            <a:r>
              <a:rPr lang="en-CA" dirty="0" smtClean="0"/>
              <a:t>Africa</a:t>
            </a:r>
            <a:r>
              <a:rPr lang="en-CA" dirty="0"/>
              <a:t/>
            </a:r>
            <a:br>
              <a:rPr lang="en-CA" dirty="0"/>
            </a:br>
            <a:endParaRPr lang="en-CA" dirty="0"/>
          </a:p>
        </p:txBody>
      </p:sp>
      <p:sp>
        <p:nvSpPr>
          <p:cNvPr id="3" name="Content Placeholder 2"/>
          <p:cNvSpPr>
            <a:spLocks noGrp="1"/>
          </p:cNvSpPr>
          <p:nvPr>
            <p:ph idx="1"/>
          </p:nvPr>
        </p:nvSpPr>
        <p:spPr>
          <a:xfrm>
            <a:off x="3416913" y="147046"/>
            <a:ext cx="6264696" cy="5908235"/>
          </a:xfrm>
        </p:spPr>
        <p:txBody>
          <a:bodyPr>
            <a:normAutofit/>
          </a:bodyPr>
          <a:lstStyle/>
          <a:p>
            <a:r>
              <a:rPr lang="en-CA" dirty="0"/>
              <a:t>Mussolini’s Italy attacked Egypt in September 1940.  British forces defended Egypt.  Germany backed Italy. </a:t>
            </a:r>
          </a:p>
          <a:p>
            <a:r>
              <a:rPr lang="en-CA" dirty="0"/>
              <a:t>War between the Axis (Germany/Italy) and Allied (Britain/France) forces raged in Egypt for two years.  It ended in October 1942 with Battle of El Alamein (for control of Egypt).  Decisive victory for the British was led by General Bernard Montgomery.  First major victory off British soil for the Allied forces.  </a:t>
            </a:r>
          </a:p>
          <a:p>
            <a:r>
              <a:rPr lang="en-CA" dirty="0"/>
              <a:t>Turning point in the war because Allied victory ensured that Hitler would not seize the Suez Canal and oil resources in the Middle East.  </a:t>
            </a:r>
          </a:p>
          <a:p>
            <a:endParaRPr lang="en-CA" dirty="0"/>
          </a:p>
        </p:txBody>
      </p:sp>
      <p:pic>
        <p:nvPicPr>
          <p:cNvPr id="9218" name="Picture 2" descr="http://upload.wikimedia.org/wikipedia/commons/thumb/e/e4/Bernard_Law_Montgomery.jpg/250px-Bernard_Law_Montgome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6136" y="1208788"/>
            <a:ext cx="1080120" cy="137823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4.bp.blogspot.com/_LoPTdkHrjjk/SriKAKh19LI/AAAAAAAAFVc/InfGo_76k4A/s1600/battle-el-alamein-second-world-war-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7249" y="4075967"/>
            <a:ext cx="2577744" cy="259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172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Battle of the Atlantic</a:t>
            </a:r>
            <a:br>
              <a:rPr lang="en-CA" dirty="0"/>
            </a:br>
            <a:endParaRPr lang="en-CA" dirty="0"/>
          </a:p>
        </p:txBody>
      </p:sp>
      <p:sp>
        <p:nvSpPr>
          <p:cNvPr id="3" name="Content Placeholder 2"/>
          <p:cNvSpPr>
            <a:spLocks noGrp="1"/>
          </p:cNvSpPr>
          <p:nvPr>
            <p:ph idx="1"/>
          </p:nvPr>
        </p:nvSpPr>
        <p:spPr>
          <a:xfrm>
            <a:off x="3511515" y="721242"/>
            <a:ext cx="8352928" cy="3816424"/>
          </a:xfrm>
        </p:spPr>
        <p:txBody>
          <a:bodyPr>
            <a:normAutofit/>
          </a:bodyPr>
          <a:lstStyle/>
          <a:p>
            <a:r>
              <a:rPr lang="en-CA" dirty="0"/>
              <a:t>Battle of the Atlantic was the longest campaign in WWII.  </a:t>
            </a:r>
          </a:p>
          <a:p>
            <a:r>
              <a:rPr lang="en-CA" dirty="0"/>
              <a:t>Like in WWI, Germany wanted to cut off supplies to Britain (high population and small land mass with limited resources means that Britain is an importing nation).</a:t>
            </a:r>
          </a:p>
          <a:p>
            <a:r>
              <a:rPr lang="en-CA" dirty="0"/>
              <a:t>Germany’s goal was literally to starve the British people into surrender.  </a:t>
            </a:r>
          </a:p>
          <a:p>
            <a:endParaRPr lang="en-CA" dirty="0"/>
          </a:p>
        </p:txBody>
      </p:sp>
      <p:pic>
        <p:nvPicPr>
          <p:cNvPr id="10242" name="Picture 2" descr="http://t1.gstatic.com/images?q=tbn:ANd9GcSPe0RfZneMZD_ri12doHCr-vJibYBeO1WFAaFpasy-XD0uC_r27rC2hJlhz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2479" y="3583699"/>
            <a:ext cx="4508110"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283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5919"/>
            <a:ext cx="3648891" cy="3553097"/>
          </a:xfrm>
        </p:spPr>
        <p:txBody>
          <a:bodyPr/>
          <a:lstStyle/>
          <a:p>
            <a:r>
              <a:rPr lang="en-CA" dirty="0"/>
              <a:t>Battle of the Atlantic</a:t>
            </a:r>
          </a:p>
        </p:txBody>
      </p:sp>
      <p:sp>
        <p:nvSpPr>
          <p:cNvPr id="3" name="Content Placeholder 2"/>
          <p:cNvSpPr>
            <a:spLocks noGrp="1"/>
          </p:cNvSpPr>
          <p:nvPr>
            <p:ph idx="1"/>
          </p:nvPr>
        </p:nvSpPr>
        <p:spPr>
          <a:xfrm>
            <a:off x="3428458" y="800926"/>
            <a:ext cx="4644008" cy="5760640"/>
          </a:xfrm>
        </p:spPr>
        <p:txBody>
          <a:bodyPr>
            <a:normAutofit/>
          </a:bodyPr>
          <a:lstStyle/>
          <a:p>
            <a:r>
              <a:rPr lang="en-CA" dirty="0"/>
              <a:t>German submarines (U-boats) travelled in packs all over the Atlantic.  </a:t>
            </a:r>
          </a:p>
          <a:p>
            <a:r>
              <a:rPr lang="en-CA" dirty="0"/>
              <a:t>They even sunk 21 ships in Canada’s St. Lawrence River.  </a:t>
            </a:r>
          </a:p>
          <a:p>
            <a:r>
              <a:rPr lang="en-CA" dirty="0"/>
              <a:t>By 1941 the U-boats were sinking ships faster than the Allied nations could build them (not to mention lost lives and supplies).  </a:t>
            </a:r>
          </a:p>
          <a:p>
            <a:r>
              <a:rPr lang="en-CA" dirty="0"/>
              <a:t>Allied ships sailed in convoys.  </a:t>
            </a:r>
          </a:p>
          <a:p>
            <a:r>
              <a:rPr lang="en-CA" dirty="0"/>
              <a:t>Royal Canadian Navy often protected convoys of supply ships.  Small Canadian warships were called ‘corvettes’.  </a:t>
            </a:r>
          </a:p>
          <a:p>
            <a:endParaRPr lang="en-CA" dirty="0"/>
          </a:p>
        </p:txBody>
      </p:sp>
      <p:pic>
        <p:nvPicPr>
          <p:cNvPr id="11266" name="Picture 2" descr="http://www.historyplace.com/worldwar2/ww2-pix/ship-sin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9429" y="1672043"/>
            <a:ext cx="4037910" cy="324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537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Battle of the Atlantic</a:t>
            </a:r>
          </a:p>
        </p:txBody>
      </p:sp>
      <p:sp>
        <p:nvSpPr>
          <p:cNvPr id="3" name="Content Placeholder 2"/>
          <p:cNvSpPr>
            <a:spLocks noGrp="1"/>
          </p:cNvSpPr>
          <p:nvPr>
            <p:ph idx="1"/>
          </p:nvPr>
        </p:nvSpPr>
        <p:spPr/>
        <p:txBody>
          <a:bodyPr>
            <a:normAutofit/>
          </a:bodyPr>
          <a:lstStyle/>
          <a:p>
            <a:r>
              <a:rPr lang="en-CA" dirty="0"/>
              <a:t>Convey system quite successful in protecting ships.  </a:t>
            </a:r>
          </a:p>
          <a:p>
            <a:r>
              <a:rPr lang="en-CA" dirty="0"/>
              <a:t>Royal Canadian Air Force also sent bombers to protect convoys.  </a:t>
            </a:r>
          </a:p>
          <a:p>
            <a:r>
              <a:rPr lang="en-CA" dirty="0"/>
              <a:t>New technology of sonar (underwater radar) also alerted convoys of coming attacks.  </a:t>
            </a:r>
          </a:p>
          <a:p>
            <a:r>
              <a:rPr lang="en-CA" dirty="0"/>
              <a:t>Bombs dropped by planes and depth charges (explosives) dropped by escort ships helped the Allies win the Battle of the Atlantic.  </a:t>
            </a:r>
          </a:p>
          <a:p>
            <a:endParaRPr lang="en-CA" dirty="0"/>
          </a:p>
        </p:txBody>
      </p:sp>
    </p:spTree>
    <p:extLst>
      <p:ext uri="{BB962C8B-B14F-4D97-AF65-F5344CB8AC3E}">
        <p14:creationId xmlns:p14="http://schemas.microsoft.com/office/powerpoint/2010/main" val="332310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488556"/>
            <a:ext cx="3378926" cy="3710461"/>
          </a:xfrm>
        </p:spPr>
        <p:txBody>
          <a:bodyPr/>
          <a:lstStyle/>
          <a:p>
            <a:r>
              <a:rPr lang="en-CA" dirty="0"/>
              <a:t>Battle of the Atlantic</a:t>
            </a:r>
          </a:p>
        </p:txBody>
      </p:sp>
      <p:sp>
        <p:nvSpPr>
          <p:cNvPr id="3" name="Content Placeholder 2"/>
          <p:cNvSpPr>
            <a:spLocks noGrp="1"/>
          </p:cNvSpPr>
          <p:nvPr>
            <p:ph idx="1"/>
          </p:nvPr>
        </p:nvSpPr>
        <p:spPr>
          <a:xfrm>
            <a:off x="3456923" y="475240"/>
            <a:ext cx="8229600" cy="4525963"/>
          </a:xfrm>
        </p:spPr>
        <p:txBody>
          <a:bodyPr/>
          <a:lstStyle/>
          <a:p>
            <a:r>
              <a:rPr lang="en-CA" dirty="0"/>
              <a:t>At the beginning of the war Canada’s Navy had 13 ships and 3,000 sailors.  </a:t>
            </a:r>
          </a:p>
          <a:p>
            <a:r>
              <a:rPr lang="en-CA" dirty="0"/>
              <a:t>By the end of the war they had 370 ships and over 100,000 sailors.  </a:t>
            </a:r>
          </a:p>
          <a:p>
            <a:r>
              <a:rPr lang="en-CA" dirty="0"/>
              <a:t>Over 2,000 members of the Royal Canadian Navy lost their lives on the Atlantic.  </a:t>
            </a:r>
          </a:p>
          <a:p>
            <a:r>
              <a:rPr lang="en-CA" dirty="0"/>
              <a:t>This was one of Canada’s biggest contributions to the war effort. </a:t>
            </a:r>
          </a:p>
          <a:p>
            <a:endParaRPr lang="en-CA" dirty="0"/>
          </a:p>
        </p:txBody>
      </p:sp>
    </p:spTree>
    <p:extLst>
      <p:ext uri="{BB962C8B-B14F-4D97-AF65-F5344CB8AC3E}">
        <p14:creationId xmlns:p14="http://schemas.microsoft.com/office/powerpoint/2010/main" val="2616606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2755"/>
            <a:ext cx="3257006" cy="3974307"/>
          </a:xfrm>
        </p:spPr>
        <p:txBody>
          <a:bodyPr/>
          <a:lstStyle/>
          <a:p>
            <a:r>
              <a:rPr lang="en-CA" dirty="0"/>
              <a:t>War on the Eastern Front</a:t>
            </a:r>
          </a:p>
        </p:txBody>
      </p:sp>
      <p:sp>
        <p:nvSpPr>
          <p:cNvPr id="3" name="Content Placeholder 2"/>
          <p:cNvSpPr>
            <a:spLocks noGrp="1"/>
          </p:cNvSpPr>
          <p:nvPr>
            <p:ph idx="1"/>
          </p:nvPr>
        </p:nvSpPr>
        <p:spPr>
          <a:xfrm>
            <a:off x="3459263" y="822283"/>
            <a:ext cx="4475936" cy="5661248"/>
          </a:xfrm>
        </p:spPr>
        <p:txBody>
          <a:bodyPr>
            <a:normAutofit/>
          </a:bodyPr>
          <a:lstStyle/>
          <a:p>
            <a:r>
              <a:rPr lang="en-CA" dirty="0"/>
              <a:t>Hitler broke the NAZI-Soviet Pact and invaded Russia.  </a:t>
            </a:r>
          </a:p>
          <a:p>
            <a:r>
              <a:rPr lang="en-CA" dirty="0"/>
              <a:t>His hope was to win more land and resources and to do away with communism forever.  </a:t>
            </a:r>
          </a:p>
          <a:p>
            <a:r>
              <a:rPr lang="en-CA" dirty="0"/>
              <a:t>Operation Barbarossa was Hitler’s invasion of Russia which began June 22, 1941.  </a:t>
            </a:r>
          </a:p>
          <a:p>
            <a:r>
              <a:rPr lang="en-CA" dirty="0"/>
              <a:t>The Eastern front was approximately 3,000 km long.  </a:t>
            </a:r>
          </a:p>
          <a:p>
            <a:endParaRPr lang="en-CA" dirty="0"/>
          </a:p>
          <a:p>
            <a:endParaRPr lang="en-CA" dirty="0"/>
          </a:p>
        </p:txBody>
      </p:sp>
      <p:pic>
        <p:nvPicPr>
          <p:cNvPr id="1026" name="Picture 2" descr="http://wpcontent.answcdn.com/wikipedia/commons/thumb/1/1b/Operation_Barbarossa_-_German_loot.jpg/220px-Operation_Barbarossa_-_German_lo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2023" y="3162023"/>
            <a:ext cx="4110834"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007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War on the Eastern Front</a:t>
            </a:r>
          </a:p>
        </p:txBody>
      </p:sp>
      <p:sp>
        <p:nvSpPr>
          <p:cNvPr id="3" name="Content Placeholder 2"/>
          <p:cNvSpPr>
            <a:spLocks noGrp="1"/>
          </p:cNvSpPr>
          <p:nvPr>
            <p:ph idx="1"/>
          </p:nvPr>
        </p:nvSpPr>
        <p:spPr>
          <a:xfrm>
            <a:off x="3584326" y="1038495"/>
            <a:ext cx="8229600" cy="2836911"/>
          </a:xfrm>
        </p:spPr>
        <p:txBody>
          <a:bodyPr>
            <a:normAutofit/>
          </a:bodyPr>
          <a:lstStyle/>
          <a:p>
            <a:r>
              <a:rPr lang="en-CA" dirty="0"/>
              <a:t>By December 1941 the German advance had been slowed just outside of Moscow.  </a:t>
            </a:r>
          </a:p>
          <a:p>
            <a:r>
              <a:rPr lang="en-CA" dirty="0"/>
              <a:t>Harsh winter caused huge losses for the Germans.  </a:t>
            </a:r>
          </a:p>
          <a:p>
            <a:r>
              <a:rPr lang="en-CA" dirty="0"/>
              <a:t>Soviets used the harsh winter as a chance to attack the stalled German advance.  Soviets win long battle.  </a:t>
            </a:r>
          </a:p>
        </p:txBody>
      </p:sp>
      <p:pic>
        <p:nvPicPr>
          <p:cNvPr id="13314" name="Picture 2" descr="http://www.pbs.org/behindcloseddoors/tmp_assets/ep1_f_interi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2791" y="3502883"/>
            <a:ext cx="4159027" cy="283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578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9627"/>
            <a:ext cx="3457303" cy="4354521"/>
          </a:xfrm>
        </p:spPr>
        <p:txBody>
          <a:bodyPr>
            <a:normAutofit/>
          </a:bodyPr>
          <a:lstStyle/>
          <a:p>
            <a:r>
              <a:rPr lang="en-CA" sz="4800" dirty="0"/>
              <a:t>War on the Eastern Front</a:t>
            </a:r>
          </a:p>
        </p:txBody>
      </p:sp>
      <p:sp>
        <p:nvSpPr>
          <p:cNvPr id="3" name="Content Placeholder 2"/>
          <p:cNvSpPr>
            <a:spLocks noGrp="1"/>
          </p:cNvSpPr>
          <p:nvPr>
            <p:ph idx="1"/>
          </p:nvPr>
        </p:nvSpPr>
        <p:spPr>
          <a:xfrm>
            <a:off x="3457303" y="-13181"/>
            <a:ext cx="5544616" cy="5661248"/>
          </a:xfrm>
        </p:spPr>
        <p:txBody>
          <a:bodyPr>
            <a:normAutofit/>
          </a:bodyPr>
          <a:lstStyle/>
          <a:p>
            <a:r>
              <a:rPr lang="en-CA" dirty="0"/>
              <a:t>Turning point – Battle of Stalingrad (September 1942 – January 1943).  </a:t>
            </a:r>
          </a:p>
          <a:p>
            <a:r>
              <a:rPr lang="en-CA" dirty="0"/>
              <a:t>Hitler needed to get to the oil fields in southern Russia (oil was obviously a needed resource).  </a:t>
            </a:r>
          </a:p>
          <a:p>
            <a:r>
              <a:rPr lang="en-CA" dirty="0"/>
              <a:t>Hitler could have gone around Stalingrad to get to the oil fields, but because he hated the name ‘Stalingrad’ he decided to attack the city.  </a:t>
            </a:r>
          </a:p>
          <a:p>
            <a:r>
              <a:rPr lang="en-CA" dirty="0"/>
              <a:t>This long, bloody battle ended with a sure Russian victory.  </a:t>
            </a:r>
          </a:p>
          <a:p>
            <a:r>
              <a:rPr lang="en-CA" dirty="0"/>
              <a:t>After the Battle of Stalingrad Germany suffered defeat after defeat on the Eastern front.</a:t>
            </a:r>
          </a:p>
        </p:txBody>
      </p:sp>
      <p:pic>
        <p:nvPicPr>
          <p:cNvPr id="14338" name="Picture 2" descr="http://www.cpcml.ca/images2010/1942-BattleofStalingradSnipers-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6428" y="4391849"/>
            <a:ext cx="2736304" cy="208459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2-pictures.com/germans-stalingrad-rubb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8416" y="1165097"/>
            <a:ext cx="2952328" cy="182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6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Italian Campaign</a:t>
            </a:r>
          </a:p>
        </p:txBody>
      </p:sp>
      <p:sp>
        <p:nvSpPr>
          <p:cNvPr id="3" name="Content Placeholder 2"/>
          <p:cNvSpPr>
            <a:spLocks noGrp="1"/>
          </p:cNvSpPr>
          <p:nvPr>
            <p:ph idx="1"/>
          </p:nvPr>
        </p:nvSpPr>
        <p:spPr>
          <a:xfrm>
            <a:off x="3490123" y="901497"/>
            <a:ext cx="4042792" cy="5257800"/>
          </a:xfrm>
        </p:spPr>
        <p:txBody>
          <a:bodyPr/>
          <a:lstStyle/>
          <a:p>
            <a:r>
              <a:rPr lang="en-CA" dirty="0"/>
              <a:t>By mid-1943 the German had been defeated in North Africa and were retreating on the Eastern Front.  </a:t>
            </a:r>
          </a:p>
          <a:p>
            <a:r>
              <a:rPr lang="en-CA" dirty="0"/>
              <a:t>Allies decided to attack Italy with the hope of surrounding Germany.  </a:t>
            </a:r>
          </a:p>
          <a:p>
            <a:endParaRPr lang="en-CA" dirty="0"/>
          </a:p>
          <a:p>
            <a:endParaRPr lang="en-CA" dirty="0"/>
          </a:p>
        </p:txBody>
      </p:sp>
      <p:pic>
        <p:nvPicPr>
          <p:cNvPr id="15362" name="Picture 2" descr="http://www.lib.utexas.edu/maps/historical/italy_invasion_19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2637" y="901497"/>
            <a:ext cx="4027562" cy="482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516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4461"/>
            <a:ext cx="3622766" cy="3616510"/>
          </a:xfrm>
        </p:spPr>
        <p:txBody>
          <a:bodyPr/>
          <a:lstStyle/>
          <a:p>
            <a:r>
              <a:rPr lang="en-CA" dirty="0"/>
              <a:t>The Italian Campaign</a:t>
            </a:r>
          </a:p>
        </p:txBody>
      </p:sp>
      <p:sp>
        <p:nvSpPr>
          <p:cNvPr id="3" name="Content Placeholder 2"/>
          <p:cNvSpPr>
            <a:spLocks noGrp="1"/>
          </p:cNvSpPr>
          <p:nvPr>
            <p:ph idx="1"/>
          </p:nvPr>
        </p:nvSpPr>
        <p:spPr>
          <a:xfrm>
            <a:off x="3498354" y="777240"/>
            <a:ext cx="8229600" cy="3556992"/>
          </a:xfrm>
        </p:spPr>
        <p:txBody>
          <a:bodyPr>
            <a:normAutofit/>
          </a:bodyPr>
          <a:lstStyle/>
          <a:p>
            <a:r>
              <a:rPr lang="en-CA" dirty="0"/>
              <a:t>It took the Allies one month (July 1943) to capture Sicily.  </a:t>
            </a:r>
          </a:p>
          <a:p>
            <a:r>
              <a:rPr lang="en-CA" dirty="0"/>
              <a:t>Next the Allied forces attacked Italy from the southern side of the country.  Canadian forces pushed north until the Germans stopped them at </a:t>
            </a:r>
            <a:r>
              <a:rPr lang="en-CA" dirty="0" err="1"/>
              <a:t>Ortona</a:t>
            </a:r>
            <a:r>
              <a:rPr lang="en-CA" dirty="0"/>
              <a:t> (south of Rome) in December 1943.  </a:t>
            </a:r>
          </a:p>
          <a:p>
            <a:endParaRPr lang="en-CA" dirty="0"/>
          </a:p>
        </p:txBody>
      </p:sp>
      <p:pic>
        <p:nvPicPr>
          <p:cNvPr id="16386" name="Picture 2" descr="http://www.okmilmuseum.ca/images/Canadian%20Infantry%20in%20Ita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288" y="3261490"/>
            <a:ext cx="2885306" cy="286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27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War on the Western Front (May 1940)</a:t>
            </a:r>
            <a:br>
              <a:rPr lang="en-CA" dirty="0"/>
            </a:br>
            <a:endParaRPr lang="en-CA" dirty="0"/>
          </a:p>
        </p:txBody>
      </p:sp>
      <p:sp>
        <p:nvSpPr>
          <p:cNvPr id="3" name="Content Placeholder 2"/>
          <p:cNvSpPr>
            <a:spLocks noGrp="1"/>
          </p:cNvSpPr>
          <p:nvPr>
            <p:ph idx="1"/>
          </p:nvPr>
        </p:nvSpPr>
        <p:spPr>
          <a:xfrm>
            <a:off x="3445777" y="761994"/>
            <a:ext cx="8229600" cy="3240360"/>
          </a:xfrm>
        </p:spPr>
        <p:txBody>
          <a:bodyPr>
            <a:normAutofit/>
          </a:bodyPr>
          <a:lstStyle/>
          <a:p>
            <a:r>
              <a:rPr lang="en-CA" dirty="0"/>
              <a:t>German troops quickly took Holland, Denmark, Belgium, and Norway. </a:t>
            </a:r>
          </a:p>
          <a:p>
            <a:r>
              <a:rPr lang="en-CA" dirty="0"/>
              <a:t>French and British troops were trapped when they retreated to the French beaches of Dunkirk.  About 900 ships came across the English Channel to rescue 340,000 soldiers form Dunkirk (May 27 – June 4 1940).  </a:t>
            </a:r>
          </a:p>
          <a:p>
            <a:r>
              <a:rPr lang="en-CA" dirty="0"/>
              <a:t>A few weeks later France surrendered to Germany.  </a:t>
            </a:r>
          </a:p>
          <a:p>
            <a:endParaRPr lang="en-CA" dirty="0"/>
          </a:p>
        </p:txBody>
      </p:sp>
      <p:pic>
        <p:nvPicPr>
          <p:cNvPr id="2050" name="Picture 2" descr="http://4.bp.blogspot.com/_PnjruCyyH70/Sb8Uwdu9pQI/AAAAAAAAARc/V9CWV4tlaPA/s400/1940%2Bdunkirk%2Btroo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1704" y="3424428"/>
            <a:ext cx="3089920" cy="30744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25.media.tumblr.com/tumblr_m561owyAvx1qbjz0go1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928" y="3331794"/>
            <a:ext cx="4477329" cy="308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361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Italian Campaign</a:t>
            </a:r>
          </a:p>
        </p:txBody>
      </p:sp>
      <p:sp>
        <p:nvSpPr>
          <p:cNvPr id="3" name="Content Placeholder 2"/>
          <p:cNvSpPr>
            <a:spLocks noGrp="1"/>
          </p:cNvSpPr>
          <p:nvPr>
            <p:ph idx="1"/>
          </p:nvPr>
        </p:nvSpPr>
        <p:spPr>
          <a:xfrm>
            <a:off x="3520924" y="583474"/>
            <a:ext cx="7765383" cy="3241548"/>
          </a:xfrm>
        </p:spPr>
        <p:txBody>
          <a:bodyPr/>
          <a:lstStyle/>
          <a:p>
            <a:r>
              <a:rPr lang="en-CA" dirty="0"/>
              <a:t>French Canadian unit (</a:t>
            </a:r>
            <a:r>
              <a:rPr lang="en-CA" dirty="0" err="1"/>
              <a:t>Vandoos</a:t>
            </a:r>
            <a:r>
              <a:rPr lang="en-CA" dirty="0"/>
              <a:t>) broke through the last line of German defense before Rome and continued to free northern Italy in 1944.  </a:t>
            </a:r>
          </a:p>
          <a:p>
            <a:endParaRPr lang="en-CA" dirty="0"/>
          </a:p>
        </p:txBody>
      </p:sp>
      <p:pic>
        <p:nvPicPr>
          <p:cNvPr id="17410" name="Picture 2" descr="http://www.flamesofwar.com/Portals/0/all_images/Historical/Diving-Eagles/Ortona-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391" y="2710325"/>
            <a:ext cx="4032448" cy="3146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481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4222"/>
            <a:ext cx="3448594" cy="4490851"/>
          </a:xfrm>
        </p:spPr>
        <p:txBody>
          <a:bodyPr/>
          <a:lstStyle/>
          <a:p>
            <a:r>
              <a:rPr lang="en-CA" dirty="0"/>
              <a:t>The Italian Campaign</a:t>
            </a:r>
          </a:p>
        </p:txBody>
      </p:sp>
      <p:sp>
        <p:nvSpPr>
          <p:cNvPr id="3" name="Content Placeholder 2"/>
          <p:cNvSpPr>
            <a:spLocks noGrp="1"/>
          </p:cNvSpPr>
          <p:nvPr>
            <p:ph idx="1"/>
          </p:nvPr>
        </p:nvSpPr>
        <p:spPr>
          <a:xfrm>
            <a:off x="3448594" y="666800"/>
            <a:ext cx="4680520" cy="5832648"/>
          </a:xfrm>
        </p:spPr>
        <p:txBody>
          <a:bodyPr>
            <a:normAutofit/>
          </a:bodyPr>
          <a:lstStyle/>
          <a:p>
            <a:r>
              <a:rPr lang="en-CA" dirty="0"/>
              <a:t>Fight through Italy was one of the bloodiest of the war.  At some points ground soldiers literally had to fight from street to street.  </a:t>
            </a:r>
          </a:p>
          <a:p>
            <a:r>
              <a:rPr lang="en-CA" dirty="0"/>
              <a:t>In April 1945 Mussolini was captured by Italian soldiers who no longer supported him.</a:t>
            </a:r>
          </a:p>
          <a:p>
            <a:r>
              <a:rPr lang="en-CA" dirty="0"/>
              <a:t>The fighting in Italy (which lasted for almost two years) was a key to surrounding Germany.  It also helped to take German soldiers away from defense in northern France.  </a:t>
            </a:r>
          </a:p>
          <a:p>
            <a:endParaRPr lang="en-CA" dirty="0"/>
          </a:p>
        </p:txBody>
      </p:sp>
      <p:pic>
        <p:nvPicPr>
          <p:cNvPr id="18434" name="Picture 2" descr="http://derosaworld.typepad.com/.a/6a00d8341c7c7d53ef0133f18597c6970b-45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0561" y="2079487"/>
            <a:ext cx="4051439"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683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8993"/>
            <a:ext cx="3439886" cy="4048070"/>
          </a:xfrm>
        </p:spPr>
        <p:txBody>
          <a:bodyPr/>
          <a:lstStyle/>
          <a:p>
            <a:r>
              <a:rPr lang="en-CA" dirty="0"/>
              <a:t>Allies re-capture France</a:t>
            </a:r>
          </a:p>
        </p:txBody>
      </p:sp>
      <p:sp>
        <p:nvSpPr>
          <p:cNvPr id="3" name="Content Placeholder 2"/>
          <p:cNvSpPr>
            <a:spLocks noGrp="1"/>
          </p:cNvSpPr>
          <p:nvPr>
            <p:ph idx="1"/>
          </p:nvPr>
        </p:nvSpPr>
        <p:spPr>
          <a:xfrm>
            <a:off x="3520223" y="545740"/>
            <a:ext cx="5430498" cy="5616624"/>
          </a:xfrm>
        </p:spPr>
        <p:txBody>
          <a:bodyPr>
            <a:normAutofit/>
          </a:bodyPr>
          <a:lstStyle/>
          <a:p>
            <a:r>
              <a:rPr lang="en-CA" dirty="0"/>
              <a:t>By mid-1944 the Allies were ready to attack the German fortresses in northern France.  Germans were expecting this attack and were ready.</a:t>
            </a:r>
          </a:p>
          <a:p>
            <a:r>
              <a:rPr lang="en-CA" dirty="0"/>
              <a:t>The Normandy Landing – June 6, 1944 – Operation Overlord or D-Day</a:t>
            </a:r>
          </a:p>
          <a:p>
            <a:r>
              <a:rPr lang="en-CA" dirty="0"/>
              <a:t>Operation Overlord was the Allied invasion of German-held Europe (Normandy is an area of Northern France).  Allies planned to use Air Force, Navy, and bring in ground soldiers.  </a:t>
            </a:r>
          </a:p>
          <a:p>
            <a:endParaRPr lang="en-CA" dirty="0"/>
          </a:p>
        </p:txBody>
      </p:sp>
      <p:pic>
        <p:nvPicPr>
          <p:cNvPr id="19458" name="Picture 2" descr="http://www.emersonkent.com/images/operation_overlo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2091" y="3960876"/>
            <a:ext cx="3593818" cy="277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554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4072"/>
            <a:ext cx="3405051" cy="4797128"/>
          </a:xfrm>
        </p:spPr>
        <p:txBody>
          <a:bodyPr/>
          <a:lstStyle/>
          <a:p>
            <a:r>
              <a:rPr lang="en-CA" dirty="0"/>
              <a:t>Allies re-capture France</a:t>
            </a:r>
          </a:p>
        </p:txBody>
      </p:sp>
      <p:sp>
        <p:nvSpPr>
          <p:cNvPr id="3" name="Content Placeholder 2"/>
          <p:cNvSpPr>
            <a:spLocks noGrp="1"/>
          </p:cNvSpPr>
          <p:nvPr>
            <p:ph idx="1"/>
          </p:nvPr>
        </p:nvSpPr>
        <p:spPr>
          <a:xfrm>
            <a:off x="3405051" y="801830"/>
            <a:ext cx="8229600" cy="3312368"/>
          </a:xfrm>
        </p:spPr>
        <p:txBody>
          <a:bodyPr>
            <a:normAutofit/>
          </a:bodyPr>
          <a:lstStyle/>
          <a:p>
            <a:r>
              <a:rPr lang="en-CA" dirty="0"/>
              <a:t>Largest Canadian military operation of WWII.  </a:t>
            </a:r>
          </a:p>
          <a:p>
            <a:r>
              <a:rPr lang="en-CA" dirty="0"/>
              <a:t>Over 14,000 Canadian soldiers were involved (5,000 Canadians were killed) along with 100 Canadian ships and 36 planes.  </a:t>
            </a:r>
          </a:p>
          <a:p>
            <a:r>
              <a:rPr lang="en-CA" dirty="0"/>
              <a:t>The Allied forces used over two millions men.  In total 37,000 Allied soldiers were killed, 154,000 were wounded, and almost 20,000 went missing (presumed dead).  </a:t>
            </a:r>
          </a:p>
          <a:p>
            <a:endParaRPr lang="en-CA" dirty="0"/>
          </a:p>
        </p:txBody>
      </p:sp>
      <p:pic>
        <p:nvPicPr>
          <p:cNvPr id="20482" name="Picture 2" descr="http://upload.wikimedia.org/wikipedia/commons/thumb/6/66/NormandySupply_edit.jpg/300px-NormandySupply_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963" y="3457073"/>
            <a:ext cx="3345527"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492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0728"/>
            <a:ext cx="3518263" cy="4688552"/>
          </a:xfrm>
        </p:spPr>
        <p:txBody>
          <a:bodyPr/>
          <a:lstStyle/>
          <a:p>
            <a:r>
              <a:rPr lang="en-CA" dirty="0"/>
              <a:t>Allies re-capture France</a:t>
            </a:r>
          </a:p>
        </p:txBody>
      </p:sp>
      <p:sp>
        <p:nvSpPr>
          <p:cNvPr id="3" name="Content Placeholder 2"/>
          <p:cNvSpPr>
            <a:spLocks noGrp="1"/>
          </p:cNvSpPr>
          <p:nvPr>
            <p:ph idx="1"/>
          </p:nvPr>
        </p:nvSpPr>
        <p:spPr>
          <a:xfrm>
            <a:off x="3518263" y="659030"/>
            <a:ext cx="4320480" cy="5733256"/>
          </a:xfrm>
        </p:spPr>
        <p:txBody>
          <a:bodyPr>
            <a:normAutofit/>
          </a:bodyPr>
          <a:lstStyle/>
          <a:p>
            <a:r>
              <a:rPr lang="en-CA" dirty="0"/>
              <a:t>Canadian forces were assigned to capture ‘Juno’ beach.  This was a code name for an 8km stretch of coastline in Normandy.  </a:t>
            </a:r>
          </a:p>
          <a:p>
            <a:r>
              <a:rPr lang="en-CA" dirty="0"/>
              <a:t>Fighting was gruesome.</a:t>
            </a:r>
          </a:p>
          <a:p>
            <a:r>
              <a:rPr lang="en-CA" dirty="0"/>
              <a:t>Within a week the Allies had landed 300,000 soldiers.  Within a month the Allies had landed over a million soldiers and 200,000 military vehicles.  </a:t>
            </a:r>
          </a:p>
          <a:p>
            <a:r>
              <a:rPr lang="en-CA" dirty="0"/>
              <a:t>Capturing Normandy gave the Allies a spot where they could work from to push the German troops back.  </a:t>
            </a:r>
          </a:p>
          <a:p>
            <a:endParaRPr lang="en-CA" dirty="0"/>
          </a:p>
        </p:txBody>
      </p:sp>
      <p:pic>
        <p:nvPicPr>
          <p:cNvPr id="21506" name="Picture 2" descr="http://formidablecourage.files.wordpress.com/2012/06/img_42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5639" y="1733952"/>
            <a:ext cx="4266361" cy="358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578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4" y="897498"/>
            <a:ext cx="3419853" cy="4501816"/>
          </a:xfrm>
        </p:spPr>
        <p:txBody>
          <a:bodyPr/>
          <a:lstStyle/>
          <a:p>
            <a:r>
              <a:rPr lang="en-CA" dirty="0"/>
              <a:t>Liberation of Holland</a:t>
            </a:r>
          </a:p>
        </p:txBody>
      </p:sp>
      <p:sp>
        <p:nvSpPr>
          <p:cNvPr id="3" name="Content Placeholder 2"/>
          <p:cNvSpPr>
            <a:spLocks noGrp="1"/>
          </p:cNvSpPr>
          <p:nvPr>
            <p:ph idx="1"/>
          </p:nvPr>
        </p:nvSpPr>
        <p:spPr>
          <a:xfrm>
            <a:off x="3431177" y="-417817"/>
            <a:ext cx="3960440" cy="5472608"/>
          </a:xfrm>
        </p:spPr>
        <p:txBody>
          <a:bodyPr>
            <a:normAutofit/>
          </a:bodyPr>
          <a:lstStyle/>
          <a:p>
            <a:r>
              <a:rPr lang="en-CA" dirty="0"/>
              <a:t>It took Allied forces almost a year to push the Germans out of France and Western Europe.  </a:t>
            </a:r>
          </a:p>
          <a:p>
            <a:r>
              <a:rPr lang="en-CA" dirty="0"/>
              <a:t>Canadian soldiers played a key role in the fighting.  </a:t>
            </a:r>
          </a:p>
          <a:p>
            <a:r>
              <a:rPr lang="en-CA" dirty="0"/>
              <a:t>On May 5, 1945 Canadian forces drove the NAZIs from Holland.  </a:t>
            </a:r>
          </a:p>
          <a:p>
            <a:endParaRPr lang="en-CA" dirty="0"/>
          </a:p>
        </p:txBody>
      </p:sp>
      <p:pic>
        <p:nvPicPr>
          <p:cNvPr id="22530" name="Picture 2" descr="http://www.straight.com/files/images/wide/11canadian_troops_holla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8581" y="3023728"/>
            <a:ext cx="4729335" cy="353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172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8151"/>
            <a:ext cx="3405051" cy="4533745"/>
          </a:xfrm>
        </p:spPr>
        <p:txBody>
          <a:bodyPr/>
          <a:lstStyle/>
          <a:p>
            <a:r>
              <a:rPr lang="en-CA" dirty="0"/>
              <a:t>End of the War in Europe</a:t>
            </a:r>
          </a:p>
        </p:txBody>
      </p:sp>
      <p:sp>
        <p:nvSpPr>
          <p:cNvPr id="3" name="Content Placeholder 2"/>
          <p:cNvSpPr>
            <a:spLocks noGrp="1"/>
          </p:cNvSpPr>
          <p:nvPr>
            <p:ph idx="1"/>
          </p:nvPr>
        </p:nvSpPr>
        <p:spPr>
          <a:xfrm>
            <a:off x="3405051" y="663191"/>
            <a:ext cx="8229600" cy="3960440"/>
          </a:xfrm>
        </p:spPr>
        <p:txBody>
          <a:bodyPr/>
          <a:lstStyle/>
          <a:p>
            <a:r>
              <a:rPr lang="en-CA" dirty="0"/>
              <a:t>In late April 1945 American and Soviet troops met in Germany south of Berlin.  Soviet troops turned their attention to overtaking Berlin.  </a:t>
            </a:r>
          </a:p>
          <a:p>
            <a:r>
              <a:rPr lang="en-CA" dirty="0"/>
              <a:t>April 30, 1945 – Hitler committed suicide.  </a:t>
            </a:r>
          </a:p>
          <a:p>
            <a:r>
              <a:rPr lang="en-CA" dirty="0"/>
              <a:t>May 8, 1945 – V-E Day (Victory in Europe) announced when the last German troops surrendered.  </a:t>
            </a:r>
          </a:p>
          <a:p>
            <a:pPr marL="0" indent="0">
              <a:buNone/>
            </a:pPr>
            <a:endParaRPr lang="en-CA" dirty="0"/>
          </a:p>
        </p:txBody>
      </p:sp>
      <p:pic>
        <p:nvPicPr>
          <p:cNvPr id="23554" name="Picture 2" descr="http://upload.wikimedia.org/wikipedia/commons/thumb/1/18/Churchill_waves_to_crowds.jpg/200px-Churchill_waves_to_crow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5040" y="3378072"/>
            <a:ext cx="2664296" cy="249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432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Battle of Britain - 1940</a:t>
            </a:r>
          </a:p>
        </p:txBody>
      </p:sp>
      <p:sp>
        <p:nvSpPr>
          <p:cNvPr id="3" name="Content Placeholder 2"/>
          <p:cNvSpPr>
            <a:spLocks noGrp="1"/>
          </p:cNvSpPr>
          <p:nvPr>
            <p:ph idx="1"/>
          </p:nvPr>
        </p:nvSpPr>
        <p:spPr>
          <a:xfrm>
            <a:off x="3463293" y="744556"/>
            <a:ext cx="4114800" cy="5141168"/>
          </a:xfrm>
        </p:spPr>
        <p:txBody>
          <a:bodyPr>
            <a:normAutofit/>
          </a:bodyPr>
          <a:lstStyle/>
          <a:p>
            <a:r>
              <a:rPr lang="en-CA" dirty="0"/>
              <a:t>Hitler planned to use air attacks to ruin Britain’s factories and demoralize the people.</a:t>
            </a:r>
          </a:p>
          <a:p>
            <a:r>
              <a:rPr lang="en-CA" dirty="0"/>
              <a:t>He also thought that air attacks would make Britain’s strong navy which patrolled the English Channel ineffective. </a:t>
            </a:r>
          </a:p>
        </p:txBody>
      </p:sp>
      <p:pic>
        <p:nvPicPr>
          <p:cNvPr id="3074" name="Picture 2" descr="http://www.brooksart.com/bob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7979" y="568814"/>
            <a:ext cx="3944243" cy="5316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817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Battle of Britain - 1940</a:t>
            </a:r>
          </a:p>
        </p:txBody>
      </p:sp>
      <p:sp>
        <p:nvSpPr>
          <p:cNvPr id="3" name="Content Placeholder 2"/>
          <p:cNvSpPr>
            <a:spLocks noGrp="1"/>
          </p:cNvSpPr>
          <p:nvPr>
            <p:ph idx="1"/>
          </p:nvPr>
        </p:nvSpPr>
        <p:spPr>
          <a:xfrm>
            <a:off x="3433839" y="749911"/>
            <a:ext cx="7016446" cy="2579697"/>
          </a:xfrm>
        </p:spPr>
        <p:txBody>
          <a:bodyPr/>
          <a:lstStyle/>
          <a:p>
            <a:r>
              <a:rPr lang="en-CA" dirty="0"/>
              <a:t>During summer of 1940 the British Royal Air Force (RAF) and German Luftwaffe (German air force) fought in the air above Britain.</a:t>
            </a:r>
          </a:p>
        </p:txBody>
      </p:sp>
      <p:sp>
        <p:nvSpPr>
          <p:cNvPr id="4" name="AutoShape 4" descr="data:image/jpeg;base64,/9j/4AAQSkZJRgABAQAAAQABAAD/2wCEAAkGBhQSERUUExQWFRUWGBcYGBQYFxUYGBgaFRQXFRcYGBcYHCYeFxwjGhQUHy8gIycpLCwsFR4xNTAqNSYrLCkBCQoKDgwOGg8PGikcHB0pKSwpLCkpKSkpKSkpKSkpKSksLCkpKSkpLCkpKSwpKSkpKSkpKSwpLCkpKSkpKSwpKf/AABEIALsBDgMBIgACEQEDEQH/xAAcAAACAgMBAQAAAAAAAAAAAAADBAIFAAEGBwj/xAA+EAABAwIEAwUFBwIGAgMAAAABAAIRAyEEEjFBBVFhBhMicYEykaGx8AcUQlLB0eEjYhUWM6Ky8XKSJENT/8QAGAEAAwEBAAAAAAAAAAAAAAAAAAECAwT/xAAgEQEBAQACAwEBAQEBAAAAAAAAARECIRIxQQNRcWET/9oADAMBAAIRAxEAPwDu8Hw6m9gkXA8Q2nn0P7o2Ka2m0GLN25rTKrWOcZidRyhVPE+L5nAAeEazuUnQb/zC1zXB0j4yHKirUYJAM3geWvyKzuJcQN7jyBRcNhfEJ8j6HX3KsAgZZp3AVpww1Pw3AiWneeSnQ4IQRJaRuL3CuKbABAEAWSLWMJtaEPFHwkwSYsOpsjkrApGq2jw8ua4OzC+s30gpTGYVrMtNmrjJJvMc/KyvCkeIYljYBgkyL7A6lCo5fEGDadInTc39ZCAa8eKem97prHNZl/pg5Q5wm5OgMlLPokAOGkXHvTVrGVYIabi0A7Jo4lp8N80m82IIsOiVxLgAHN1Py/QqGHc2A5zbtN9/UfWyZJVqB68ufqeiI2v7I9529Oa1UxBLhEFu8LH04Hh1Bm237fwqlwrNFLZRqfD3u0BA5mw95T3DOLOs2o0Hk8AfH905Xc6raMom/Mxy81V54icVPUwmUAh3imY6D9yguoQbEwNlYuwjiSTb+Uy6gyBFnGwfF5G/XzUWtJ0VqUu7pABsPfqQdBIt6qVPBOa61yDN9I5eaao4MWmT5k3vJn1TbnKdCLapIvZblDLlsFSBMl0TPCDnhU/E+1FGjZzwXflFz/Cc7GLirVnyXNnH9xinU3TD2FzOpaRI+K5ziv2hvIPdNLf7i3430XCYztFUdUzVHF9ST4i6YBEQOVp96ucL9G49r4TSL3Gs/USGC1pjMfWBHQKzfVheQdg8fXfioYSCWmRNiIkSF6dhuG1Deo6SlymUpdWLK0rTqrhtPkVrJkElJ1sQXa2CRmhjLwbHlc/FQfizMBJUgXQdv2T2HJ5fX1KEkn3F0ocNrH1KDR4jBg6Kw7wESN0wVY2COn0UwylJA0lRaE/QosIi4PNPRYt6ZgCOilmSrasCEWm6VBD51iFmU8yDYSkMVw1tQ5jm8pjaE6TKwIBMYVrGGwAANv3K5fibgXSNHCfUahX/AB15ywNwdPiucYcrsrrtnlofolBwuDmIgWaQD6mL+9OYehLjSmzpcAYucsR0kfEBNYTDXDQLHaOWtvj6KGO4Y7vIuHC8gHQQQVfoiuH4cRIdaLcjzTIpXtpb4K3wnEabiBUAz6ZosfPZWYotboAPQI0bVVw7hpnM4QBoCNeX6q0KkalkCpViTE9Bqeii02ESZO2gWVOqoOG9qRUf3dUCm8kho2J/IZ0f89r2VuSVNMVzwFrvkAuS/EMY2jTdUJs0E+Z2AQMZxDjdOl7bhmvDZEmNmg6noEpxLtIyhQ75/dxoGtqhxc6PZENgnnsI9/kvafjoxNYODXMLYyj8XPNI0NhaNjdVVZ1SrULqz3E2kuJzET+Gei0nAXHVcf8AtQrVvDSApN2AkuPrqfcFzzXVYzVHZZvFsxndZhKTO8ysEyDDydTlJA6AmNOXVAq0S57u8MuBIPUi0AcrK5ZuQZZ21WxYI3P9xnWLR9BJUxJjy9f5urDG0S2k2Jyl2ke667bsF9n5dFbECGxLWaF24J5BV6iL7Xf2U8KZSoVHuA71zy3qGACx5SZPuXbVKoF1S8Nwvd1HxYE6K5YwLG93TkwMtLrnXYbJXE0duZkp+uYFtTooUGZRf4oBOm8sdACs2vEIZcDy69FJsbIDgqlRGwvEspCRc+UErXEa6zDVgRMptj4uFzGBxJFpVi3FELOxerpmJCfw9ay5NuLM3V9gsWCBKmhaOdyW21OaBrotEkKQYKkECnW2KMCmCWNoTHMnXp+y5jGUTPMn5rsKzJVZX4fvEj5Kp2ZfglYBzc8TtPXQ/oujBVRhuFtIaTcbj9E+TCdLEqtAHZKvBBsTHLZSw2PD3ObGUt9ZHP66KVUKdPEGVp6LRaoEX6LbcRtqptORy3azgOaajfCXWPKdpjYncQQdCEtwHtS9k0sUHZmiRUDS7MLaxr56873PV125gQRYiCFxPG6TMPJrOMSe7DfbcCIysA36qp30vFziu2eHYHTnMD8kDy8RHNcljeMVK7ml5imS4NpEE5oAIbImXeJhIEm4XOt7RNc5zTTMCzMxzEQfFmnVxFp2gWXV4LtRQp0DT8bC9hqmq0A1KVenBYaYmILWNGURBbBJDpFzjib6Ub65aIyta0OyucAMx9kNcMlxM8tbb2Rfgar3gROYgwLmNJ6qxxGM71/elzA6pJeRSLWhpMnK3VtwSJvJSOJ4mQ3KxzgDPiJ8b5cXRIiBfZVDM4zhtCiCK9VucaUqQzuH/mbNaekyp8J4ZUxZIw+HeYEd85wAbyzGI+MrnaGEfVe2nRpuqVHGIFwPcPiYAXufY7gjsHg2UXuzPlz3nbM+JA6CAPRF6TvyK3s59nlLDw+ue+qi4n/Taf7QfaPU+5dIXg+aK50+iDXYAJ0UW2kXqsvKdw77JWkM3lzTFNkCyQqbnIbg47xyCmSol10EUOGyzzNyjUPP0KlVutU2oDzrN80TZL5rlEa9b1lB2VYhWOHxA3VQ1SbWhKzVSjY7F5D6hX3D6/hBXFcaqkNaSCL8inqnadtFoAl5sIBHqATr6LKxprvMPjhMLzfj3afHUsXVDMQ/KHWZDS1o2BYRp16qywPbXDuHjcaRBuHtPzaCEj25w9OoKWLpOGVwymo24naSPqyjlx+tPzzcWHBPtPfIGJpAj/8ASlY+tMmD6H0XfcO4lTrsFSk8PbpI2PIjUHoV4UC6AXNDv7mkfMWPqm+A8ZqYfEF9KoRMS10w4aZXN0P6KJy/rXn+XHrxe6ly20qu4PxduJpNqNETZzfyuGo6+e4KezK5XNZnVbaABayiaq1mQMXhxUY5pkAi8Eg+8XCYij4jxRtHEFxfTDQATLhNxBEDqj8TxdR1Ntai2zSHjMcoc1wgkgAnLBlV3GuxGHNNpZTALJOriXB2uYl0uMxrKv8AhcChTGgDGiOUCI9IR0bG4f8AM4n4D3LZdAtZTqOSuMxAYJguJs1oiSdgElIY7ijaTMzpkmGtAkucdGtG5JVbT7N9841sT/qkQxrTai3WGnQv5u02HMvYTB5Xd5Uh1U6btpg/hZ+rt+gVh3gKc6LVXQ7J4Vrs5otc787xmPxt8EzjKeHbTPe06YpgXljdOnXyU8Zjm02lziI269AvP+K8Xfja3c0Wmo/YEHIwfmdO3VVNp/FBxbilJ1Q08JRcczobmcXG5gBo11Xddlfs8p02d5i2h9Z0eCTlpg/hsbu1k6IvZ/sDToPZVL3vqtMl85WzBEBo/CJiCuvDU7fiNQwuEZSGWmxrBya0D5ao+ZQAVXxfEHMAJBGhB5qBFuRHRU3EKxcXAGwMAfqo/fO8IzTOw2kcgpCnpp1VwwMNjO7JJ0Osc09hOKhxuIB0KraouQdI+SjTpwAeVkWEvjW5FKnFiVVgkI5bN0A594MckbA1tZS1ESLolIQjA87z7ojaiUNRGoutJ8gFtWMMkwFqhxB1JwqMAc5skA6H+Uqa0rT3WSvHZlODYztJ9/xdGjWJZQa0l4Jh2YTYOgwScgmOaQ4/2Kose00cRIdJDahDtNfEzkSNQFV1Me5tR9RomBlNgbSCdfIKOI7RB7T4YflgOsYzGJjUEA81zzj4ScY293UDw14AeGZmGcpIDmuAsSdwbGOkIFB7Q+ILA6WkC+vT8V4t0W6uIeQMjgADAY0kQTyG4Pqlq2LLrP8AK9j7x5fFV7mFOrq2dQik57AQ5pGaHNy5TY2JkEGPQ6KFTDl1JtTK1wjMC0g8w5rgNDrryQDVkh7S7xAFzhr+Uh7dHCRqE1Sx5DQAAWtJIczUTE2sRppZc9mO3jbf8XvYHtM2hVgu/pVIDgdvyu9J90r1fMI+oXz/AE3Br4EOBuIEEcxzt+q6/g/GX934Hua+nF5i20jR3K45KuPtl+nHZ5PTH1YWCouApfaRoHU2HnUBeBHPK1rj7lZ1O1lQ0u8pfd6wkNysfUJktc4SCAW2adQtMc7qajrX3QKFMAZRMDn1ul3cWDWB1XIxpi5cG3cLCXWlTw2OZUIy3BGYGRDpJ9kg3iPikZklDLBM7xqpFygXckGG4SUDEY9lKMxufZaLk+nLqhcX4mKQ0l50H6noufwuCq4t5h5DJipXgSY/+uiNLc9B5qhjMbiquLq91QjMPbqGSyiDsebuQF10fBuE0sLTyU7k3fUPtVD+Zx+Q0Ca4fw6nQpinTaGtG3MnVxOpJ5lELJhPfgv9Ep1xHkiYfENdp1lJvws81pmF2BPVLosOYnFZQIgqsrsJqGb/AFf5o7sNlENueuyIymAJdc7/AKoGEHUw11xmls8vkpOrucBoAPwjSyHWrFzyfd5I1ClqnoZTZm9N1jmxa6aaICDEo0BdyiilZbpNTTGo0g6LFMM5qTVp70tDywclFtYZsoNwASOX1PwU2uEpPEnKXPBl4iGgbCxzRfmZsum1kcDlDEvsh4XEl7Q6IB0HSTdZiNYSt6OA4OgLhwkHUeaWxnZ2Qe7dNtHfoVZUWo5cpzYdrla3D6lMeJpH+5vvH8pKCdR7tF2zK8CNemyT4hwJlVs0wGv5Xg9LXB+HRZ3jipyUeHd4B/a4kR7beoPKbkdVlQCc+vMts7zLVmI7P1mtzOpOA5iHRG5LT84SmRzRZxjff+W/V1neLfjzz4frNztkQ4i/J1tjzTHDuIhpBmRu11pB1E7JOhVkXgnnofQ6FSggxMAyQHC3ULP06N+/1b8UwDWQ6kZa8S0iD4ZuDGjhp5gofBcWyhXJeSAWOA5Zix7Gk8wM5KnwzE+F1Its7xMOoa8DblmA94CLi6DGvplrKgpPY12eplBdM5oZEtGmv6hazlrn5cMq77fcfoVsI1lN95Y8gBwcMocLgti8yDK5nhXah7AxodAYMrd4DSYnnqeqBVq04kNLSDt+xUqHDRUuzu3/ANpzU3XO0a/FVOMjP/HoPAe2zazYrgMcI/qAy09Sfw+qv8RWyi1ydOXmfReTVW1GAEUjSLfDMZra+I78yVdcF7Xup5GPYHNIksDvE3q0OAsdholmh1FLg5rPLnkhh1uQ5/Sdm9deSvaTQ0BrQA1tgAIAHIQh4HGMqtDqbpG4ghw6FpuCmHssp34aOdS7wKC01iYSNcKTX8knxCplb5gpGhmI5T8kEus0pPG15GVtzv0CE2jAEkxqiYdg1QYdDC/W6cbAsl8TiQ3VwHmQAgYHHioHEXDXuZIMjwxefVBU89RYoUqg3U2lMkRSJITfdwIQ2PUn1oCCbIQgUF+IJ2hROLA5pYHmDXX9VN07GDvYH5qDxc+akF1MUuHk5AHCC0RFtAYGix4lywVCszJYeigQpQoMciNan6CBYi0TC1F1kKKqTta4HGjdMYrs7h6+rcjvzMgX8tPkqakbq3wtbRY8o1lc3xvsHWpS5n9Vn5m2cPNv/fmufNNzbbcj9R8QvXKGIkFI8Q4DTq3gA/A+uoWduNuFn3p5i2pB0I8jHzTuMx+ZrXiZADXgzIOxE7HpoVccX7NCmC6SyDBsSOhIjTqq+lw+vRdma3NzAmHNcIILeRCXGz20svKZFbQxjQPG2Z81b8ErsFRsOLTs60Bx0kHZI4jh1NzSWOcHz/puADm9AdHxzseiralB1M3kjnBGnMHRbSyuay8fcdhW4ictRzfCJgi5DXRpcw4GJB3CrafHi9jmOpNhxBJAh3h089Tsi8M4m2qzu3gTaxjxtA9n/wAm/hm1jzWxTY3O3wkEBgcJs0+InXUNEkHeBuj1O18ZtCwXEKlFwNJ7qTicwBGsgQDqHNNl3XCu3FN4Da8U36Zr5CfP8Pr71xmC4tgm1f8A5Xegtc0tFMMc3K38DgfEJAAkJ3hQZiqWJrE08+eWUQ5jMrbve4MkS0AhojkSnZL7T9x6RrcXW2iF5pwvjVWg4tpvIaPwOuz0nT0XQ4btg2p4Xyw3u2492o+KjKF1jqweRBmFlIgaoGHex3sPafW/uN1W9qOLPwjGvaxlTMSDmdEQJGnrvsluHJtXpeD1VR2g7RDDMgDNU/CwX9Sueb9pJDYdhwxxsHBxIFtS1wv74SZ4hAZWac8VB3/gzPyvEB0QXQ1w0Gsp8exy4WFsbRxdcZyCRE5TA0HiLb3305JXDV6mHaXU3OY88ibHrzR8PjHMqV3Nw5e9pe/vapc2qKLwSAGul05Q/SLapjFUA4ixIJBDm3MXIPQElaM3Xdl+NuxNM940Co2xiwI2MbK9D/Nct2OpxUeJ/CP+QhdHUqQsuXsDB91suSvfKYqpBKoZsgso9feid4sD0tDzOpiGgTsSiUKgI6FVuMqjQaBG4dUHsn0XXKyP1acBQDFvvotqFHMQnpYm0EJihV5hLCpIspU8Rl1AtJvI06pWqg73iSBqIn10WgUpwvGte5+sEbjkb79U85onUe9ZraY5M0MTCVNOFgBQa8w2MtEqzwmKBtuFyLKpBsrLA4krO8VR0rocLiRyKVqcEpuENJZ5aBDoYvnYp2m+2qizVTlZ6Q4fwUAOFQMqAxEtE28/0SeM7HYd2jXUz/Y4gf8AqZCsm4oIn3jrPRKccVefK15/W+zxzyTSqx0c0tg3tobi02FykanZfGUgQafeAbs8Wutgeg22Xpfet5x0Ua2JybzPLVVvJMs/jy3inFHvwrKD6Y7wPEFzGgsYBoHRN3G/kt16WDpvb3QqZ2QC4uaab4bBeBEtM7aL0vF49hgOpioNw4NPzCocfwbB1bnD5Cd6bi34GR8FU5X6PGe3K/fSSRAjnMkpQkCSXTvHJXOM7CMJmlXc3o9p+bf2SWJ7IYgX7sVRa9N0n3G/wVTlC8aJRNZwGR2Ub6/RVfjsfUNQipBaSRoLg6W32Uq+JNMBrxUZl2cHD+VsYmg+JM6Wn3qi9E6cXFoH4QSPQtd+6PgcQ5seKHNJgglptbXRJ8bpN7wupiGuuB1i8es+9JYfEPbofQqL+f8AGk/Xvt1o4s1pzw41HsAc5xBaA0zlawCAJG86nmpOJeWkDwhojK4AgBsRlGghIcOrsqsLHgBxNo5GJP8At+KLla06ZvXSOu6r/UXN6dP2Hrh1Spf8Ii17OEz7wutqMkrlextOajnj2QzLNtXOBj3NK6qbrLn3R1gbqag0FGJWgiVCAaeawUzKIVoPSoeR1qRBKEDBsnSwl59becpZ9O66ZUrJniY09PisZW2KhgagLSCdLrZpotLGVWTduv1yVbW4uZyluduhmx15gfOVYB0IdbANqXnK7n+4SNqi9gpnuyPEZIcDLRr7QB5a21Qjwxz5LfEBdpDgT8Nd9L2S+AoP+85QQCxwLonRpBPmCJ96uMZwzPVDw4NZ+INGV3Ocw1Mwl6PVXgsS+m0mbE6Hci0x+sq2wnFG1LTB5beioMa4U6hbmc8bkajeORKh96AHhcDbRwINvgfega65rUalUjdU/BMS97PFtEEm5F/kny4pKixZj7dUxS407TXqqYysZU2S8Ybr6LJuFj64aYJAJ0lUmB4m6ne56HT6iFriOLNV2Y25AKTXeKeGgOBBJ0E2VdXryZKq6TtOk81M1yB1Tw4fFYkBGp1I1VazEQNdIR2YuSUjN1KglPYcaKoNU7IgxbxHiPwQS8qAEQ4Bw5OEj3FVmL7J4Spd1BoPNst/4rdLi4PtWVhSriOaizBtc7X+zikR/TqOb0f4h6RBC4jG8BrU8SaApF5zZWwHDMCbPHIb9Lr14Vls17QJVcedhcu3mLuxOLpuzClm28L2G2mzlY4bshiHH2C0GLki3uMruO+6IdTERfT1T86WNcF4b3FPJckmSeZ0VhCSp447XUjxAbj3KLukceISOLx+UkIeIqNf+IoT8IdQQU5CZTxzpvfojCvKUNF3JTDCnkDh+7ufL9Uu9t4TYfczzQniCtNIi3DkaolOuW21CZLUF9GUyNuaHNDhbzQixBpUzpCbw1ORCA1Sqx57mBJ5XR6eIO6j3Ci4AJmFg+GNbVNUmSSSAdiTOu/8oHFhTdVY3LDnnxOGkOtfraUy2qOai9rS4OiXDdPADheEd3UDu8JDZ8MdCOel1Y9+k61Q6CyH3xGokJZBFqHTottbF1XtxBboZHJWFB4eJGnySvSonKI5xjn0WNYihoClWhNqDSPijd3O1kAUbyVvvCPr5JHEqtEEckehRACD390xRcHmAQCdkGNnstNDieQ6rPurm6gowaeqRaiaM6wi02HYwsY0lFFNx0sjSRNfKQPaRKWMO4lROFG5RW4YBTbA27FtjdKYh+fyU6uH5IFYkABtyU4Eqb4OqOxsz1SLsOTeYKI2o5oTIy2nCIEvTxmxCYbVnS6ikI15RG1boTXrASkTghUm55qRsq7KUzQMiCujEypV8TAtqoUa3NQfSutuagGTTvZTpsIIKTaY0TTK4cBz6oA9XEwLapGoSdSjOokqJw/qgwWQjscUSnhuii9hCNMLKSi0aOaxUmYZztkxh8DU5KbQizBA63HuUasNlrdFZU8DUjb3XTFHhrddCbSeuwUXmbnW4hzcpBNtATbyhWruKi3hP180nja7GODRDxr4YI1+dkHA1xVfllrLE+IgAxfU7wq9zS1f4WH+yZjbf1Rm8Pl0meg6rVLspXaWvpvDbBwOs7jaCCrSnQxc+I04tHhggxrsFly5T5VSqv8AwcndO4fgwaWkiSL/APaYo08RTdJy1AdWm0H+07KxpY0n2qJGn4mH9VF5mSxFJ+rQOt9VqnSkCRf5KwfiG/lP+34XUTiWN+rpeZ4C3CQid1ayBV4u3rb+0j4lCfxcx4Y11JHyR5wYZOFQ3g6QZSH+K1Mwh7I5At/eUxU44G+0DPSD66peeAT7s7Uwt08GB+6QxXamkzUuJ3Ai3nK1S7SU3CWmZ2tPuVeVSsjhFIYPoqev2rayxsfrZJVO24zEAW/Mq4234nXRVeHtHiMAaklV+OxzKVPO0teZAABBvrcC8QuYx/ax1UFs2nQeVp581WtpOdeC3qbf9rST+9FroaHah8mWCOWm/MK04d2ipPJD/wCnuNXellxBrQNZ6ouEwjqhm4Ee/wDhOyC0FgzX2v8ANTDIVa5x0n6smnvORVqIYZXE6iVPvRIFrqoeLotNqNPVocHKIzBQoU6p7omT7Q/RWGEEsBNz/Kyv6WKKMaRrBWPqnlPoVYiiJ0Wu7E6Jf+lCt+8uGw9xW249w0b8EzXpgIUxoq8gnT4xUH4J9P4R2cYr2IptG/sTKyi4jc+9NUHGVny/T/hk6PEMUcxBjNzYLR+UHRZisDia0F59NAPTndXtMXA8/gmC42WV/WzuRWa5Or2YfA8TRG1/0S3+XnusDMHZrpXaPvFz7zyKGHHmlP35H4RQUsFiaIhtWuWi0AOIGukhZU429pOZ2IgbkX01uFYYo/Apc13SL7pzl5e1TjjX+MOi7qpBFjB38rhLf5idnAAqOvaZN/LUiJQsVWMxP1mhVGOruDnwSL7earjxloX+I7RBtyTPRsH5INHtYDJO3QyfqVTtruhpk3MHrdDxpyvsAPID9lc/OC3FwO07Tcg+EakX9whSqdoRY5SY3IsJg2H6lV1TBMygxe+5G3mlmMh0CY5SeSd/PjE+Vq6HGamYxYmTJiCTvJ02RMRxJ49p4y8p/ayod/rqjYaiHg5rxMXOw6JeMPVg7EUz7V+QEEpY4BpuxrpPMgR8EfD4ZrRIF+evzW6jrJdy9DISqcKH578gJ9JWNwbWmSC7oY/hM4Z0i/OEQsBhPz5ekWQL7/TbYBoHVtvkjjFgACBHkEpUog2jdVNVxa8gE2Ji/VV4SstXhqsEw0SegUaXFWzqNFV0qYdJMk+ZVjgeG0zq2bcz+6d4w9f/2Q=="/>
          <p:cNvSpPr>
            <a:spLocks noChangeAspect="1" noChangeArrowheads="1"/>
          </p:cNvSpPr>
          <p:nvPr/>
        </p:nvSpPr>
        <p:spPr bwMode="auto">
          <a:xfrm>
            <a:off x="1587500" y="-865188"/>
            <a:ext cx="2571750" cy="1781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6" descr="data:image/jpeg;base64,/9j/4AAQSkZJRgABAQAAAQABAAD/2wCEAAkGBhQSERUUExQWFRUWGBcYGBQYFxUYGBgaFRQXFRcYGBcYHCYeFxwjGhQUHy8gIycpLCwsFR4xNTAqNSYrLCkBCQoKDgwOGg8PGikcHB0pKSwpLCkpKSkpKSkpKSkpKSksLCkpKSkpLCkpKSwpKSkpKSkpKSwpLCkpKSkpKSwpKf/AABEIALsBDgMBIgACEQEDEQH/xAAcAAACAgMBAQAAAAAAAAAAAAADBAIFAAEGBwj/xAA+EAABAwIEAwUFBwIGAgMAAAABAAIRAyEEEjFBBVFhBhMicYEykaGx8AcUQlLB0eEjYhUWM6Ky8XKSJENT/8QAGAEAAwEBAAAAAAAAAAAAAAAAAAECAwT/xAAgEQEBAQACAwEBAQEBAAAAAAAAARECIRIxQQNRcWET/9oADAMBAAIRAxEAPwDu8Hw6m9gkXA8Q2nn0P7o2Ka2m0GLN25rTKrWOcZidRyhVPE+L5nAAeEazuUnQb/zC1zXB0j4yHKirUYJAM3geWvyKzuJcQN7jyBRcNhfEJ8j6HX3KsAgZZp3AVpww1Pw3AiWneeSnQ4IQRJaRuL3CuKbABAEAWSLWMJtaEPFHwkwSYsOpsjkrApGq2jw8ua4OzC+s30gpTGYVrMtNmrjJJvMc/KyvCkeIYljYBgkyL7A6lCo5fEGDadInTc39ZCAa8eKem97prHNZl/pg5Q5wm5OgMlLPokAOGkXHvTVrGVYIabi0A7Jo4lp8N80m82IIsOiVxLgAHN1Py/QqGHc2A5zbtN9/UfWyZJVqB68ufqeiI2v7I9529Oa1UxBLhEFu8LH04Hh1Bm237fwqlwrNFLZRqfD3u0BA5mw95T3DOLOs2o0Hk8AfH905Xc6raMom/Mxy81V54icVPUwmUAh3imY6D9yguoQbEwNlYuwjiSTb+Uy6gyBFnGwfF5G/XzUWtJ0VqUu7pABsPfqQdBIt6qVPBOa61yDN9I5eaao4MWmT5k3vJn1TbnKdCLapIvZblDLlsFSBMl0TPCDnhU/E+1FGjZzwXflFz/Cc7GLirVnyXNnH9xinU3TD2FzOpaRI+K5ziv2hvIPdNLf7i3430XCYztFUdUzVHF9ST4i6YBEQOVp96ucL9G49r4TSL3Gs/USGC1pjMfWBHQKzfVheQdg8fXfioYSCWmRNiIkSF6dhuG1Deo6SlymUpdWLK0rTqrhtPkVrJkElJ1sQXa2CRmhjLwbHlc/FQfizMBJUgXQdv2T2HJ5fX1KEkn3F0ocNrH1KDR4jBg6Kw7wESN0wVY2COn0UwylJA0lRaE/QosIi4PNPRYt6ZgCOilmSrasCEWm6VBD51iFmU8yDYSkMVw1tQ5jm8pjaE6TKwIBMYVrGGwAANv3K5fibgXSNHCfUahX/AB15ywNwdPiucYcrsrrtnlofolBwuDmIgWaQD6mL+9OYehLjSmzpcAYucsR0kfEBNYTDXDQLHaOWtvj6KGO4Y7vIuHC8gHQQQVfoiuH4cRIdaLcjzTIpXtpb4K3wnEabiBUAz6ZosfPZWYotboAPQI0bVVw7hpnM4QBoCNeX6q0KkalkCpViTE9Bqeii02ESZO2gWVOqoOG9qRUf3dUCm8kho2J/IZ0f89r2VuSVNMVzwFrvkAuS/EMY2jTdUJs0E+Z2AQMZxDjdOl7bhmvDZEmNmg6noEpxLtIyhQ75/dxoGtqhxc6PZENgnnsI9/kvafjoxNYODXMLYyj8XPNI0NhaNjdVVZ1SrULqz3E2kuJzET+Gei0nAXHVcf8AtQrVvDSApN2AkuPrqfcFzzXVYzVHZZvFsxndZhKTO8ysEyDDydTlJA6AmNOXVAq0S57u8MuBIPUi0AcrK5ZuQZZ21WxYI3P9xnWLR9BJUxJjy9f5urDG0S2k2Jyl2ke667bsF9n5dFbECGxLWaF24J5BV6iL7Xf2U8KZSoVHuA71zy3qGACx5SZPuXbVKoF1S8Nwvd1HxYE6K5YwLG93TkwMtLrnXYbJXE0duZkp+uYFtTooUGZRf4oBOm8sdACs2vEIZcDy69FJsbIDgqlRGwvEspCRc+UErXEa6zDVgRMptj4uFzGBxJFpVi3FELOxerpmJCfw9ay5NuLM3V9gsWCBKmhaOdyW21OaBrotEkKQYKkECnW2KMCmCWNoTHMnXp+y5jGUTPMn5rsKzJVZX4fvEj5Kp2ZfglYBzc8TtPXQ/oujBVRhuFtIaTcbj9E+TCdLEqtAHZKvBBsTHLZSw2PD3ObGUt9ZHP66KVUKdPEGVp6LRaoEX6LbcRtqptORy3azgOaajfCXWPKdpjYncQQdCEtwHtS9k0sUHZmiRUDS7MLaxr56873PV125gQRYiCFxPG6TMPJrOMSe7DfbcCIysA36qp30vFziu2eHYHTnMD8kDy8RHNcljeMVK7ml5imS4NpEE5oAIbImXeJhIEm4XOt7RNc5zTTMCzMxzEQfFmnVxFp2gWXV4LtRQp0DT8bC9hqmq0A1KVenBYaYmILWNGURBbBJDpFzjib6Ub65aIyta0OyucAMx9kNcMlxM8tbb2Rfgar3gROYgwLmNJ6qxxGM71/elzA6pJeRSLWhpMnK3VtwSJvJSOJ4mQ3KxzgDPiJ8b5cXRIiBfZVDM4zhtCiCK9VucaUqQzuH/mbNaekyp8J4ZUxZIw+HeYEd85wAbyzGI+MrnaGEfVe2nRpuqVHGIFwPcPiYAXufY7gjsHg2UXuzPlz3nbM+JA6CAPRF6TvyK3s59nlLDw+ue+qi4n/Taf7QfaPU+5dIXg+aK50+iDXYAJ0UW2kXqsvKdw77JWkM3lzTFNkCyQqbnIbg47xyCmSol10EUOGyzzNyjUPP0KlVutU2oDzrN80TZL5rlEa9b1lB2VYhWOHxA3VQ1SbWhKzVSjY7F5D6hX3D6/hBXFcaqkNaSCL8inqnadtFoAl5sIBHqATr6LKxprvMPjhMLzfj3afHUsXVDMQ/KHWZDS1o2BYRp16qywPbXDuHjcaRBuHtPzaCEj25w9OoKWLpOGVwymo24naSPqyjlx+tPzzcWHBPtPfIGJpAj/8ASlY+tMmD6H0XfcO4lTrsFSk8PbpI2PIjUHoV4UC6AXNDv7mkfMWPqm+A8ZqYfEF9KoRMS10w4aZXN0P6KJy/rXn+XHrxe6ly20qu4PxduJpNqNETZzfyuGo6+e4KezK5XNZnVbaABayiaq1mQMXhxUY5pkAi8Eg+8XCYij4jxRtHEFxfTDQATLhNxBEDqj8TxdR1Ntai2zSHjMcoc1wgkgAnLBlV3GuxGHNNpZTALJOriXB2uYl0uMxrKv8AhcChTGgDGiOUCI9IR0bG4f8AM4n4D3LZdAtZTqOSuMxAYJguJs1oiSdgElIY7ijaTMzpkmGtAkucdGtG5JVbT7N9841sT/qkQxrTai3WGnQv5u02HMvYTB5Xd5Uh1U6btpg/hZ+rt+gVh3gKc6LVXQ7J4Vrs5otc787xmPxt8EzjKeHbTPe06YpgXljdOnXyU8Zjm02lziI269AvP+K8Xfja3c0Wmo/YEHIwfmdO3VVNp/FBxbilJ1Q08JRcczobmcXG5gBo11Xddlfs8p02d5i2h9Z0eCTlpg/hsbu1k6IvZ/sDToPZVL3vqtMl85WzBEBo/CJiCuvDU7fiNQwuEZSGWmxrBya0D5ao+ZQAVXxfEHMAJBGhB5qBFuRHRU3EKxcXAGwMAfqo/fO8IzTOw2kcgpCnpp1VwwMNjO7JJ0Osc09hOKhxuIB0KraouQdI+SjTpwAeVkWEvjW5FKnFiVVgkI5bN0A594MckbA1tZS1ESLolIQjA87z7ojaiUNRGoutJ8gFtWMMkwFqhxB1JwqMAc5skA6H+Uqa0rT3WSvHZlODYztJ9/xdGjWJZQa0l4Jh2YTYOgwScgmOaQ4/2Kose00cRIdJDahDtNfEzkSNQFV1Me5tR9RomBlNgbSCdfIKOI7RB7T4YflgOsYzGJjUEA81zzj4ScY293UDw14AeGZmGcpIDmuAsSdwbGOkIFB7Q+ILA6WkC+vT8V4t0W6uIeQMjgADAY0kQTyG4Pqlq2LLrP8AK9j7x5fFV7mFOrq2dQik57AQ5pGaHNy5TY2JkEGPQ6KFTDl1JtTK1wjMC0g8w5rgNDrryQDVkh7S7xAFzhr+Uh7dHCRqE1Sx5DQAAWtJIczUTE2sRppZc9mO3jbf8XvYHtM2hVgu/pVIDgdvyu9J90r1fMI+oXz/AE3Br4EOBuIEEcxzt+q6/g/GX934Hua+nF5i20jR3K45KuPtl+nHZ5PTH1YWCouApfaRoHU2HnUBeBHPK1rj7lZ1O1lQ0u8pfd6wkNysfUJktc4SCAW2adQtMc7qajrX3QKFMAZRMDn1ul3cWDWB1XIxpi5cG3cLCXWlTw2OZUIy3BGYGRDpJ9kg3iPikZklDLBM7xqpFygXckGG4SUDEY9lKMxufZaLk+nLqhcX4mKQ0l50H6noufwuCq4t5h5DJipXgSY/+uiNLc9B5qhjMbiquLq91QjMPbqGSyiDsebuQF10fBuE0sLTyU7k3fUPtVD+Zx+Q0Ca4fw6nQpinTaGtG3MnVxOpJ5lELJhPfgv9Ep1xHkiYfENdp1lJvws81pmF2BPVLosOYnFZQIgqsrsJqGb/AFf5o7sNlENueuyIymAJdc7/AKoGEHUw11xmls8vkpOrucBoAPwjSyHWrFzyfd5I1ClqnoZTZm9N1jmxa6aaICDEo0BdyiilZbpNTTGo0g6LFMM5qTVp70tDywclFtYZsoNwASOX1PwU2uEpPEnKXPBl4iGgbCxzRfmZsum1kcDlDEvsh4XEl7Q6IB0HSTdZiNYSt6OA4OgLhwkHUeaWxnZ2Qe7dNtHfoVZUWo5cpzYdrla3D6lMeJpH+5vvH8pKCdR7tF2zK8CNemyT4hwJlVs0wGv5Xg9LXB+HRZ3jipyUeHd4B/a4kR7beoPKbkdVlQCc+vMts7zLVmI7P1mtzOpOA5iHRG5LT84SmRzRZxjff+W/V1neLfjzz4frNztkQ4i/J1tjzTHDuIhpBmRu11pB1E7JOhVkXgnnofQ6FSggxMAyQHC3ULP06N+/1b8UwDWQ6kZa8S0iD4ZuDGjhp5gofBcWyhXJeSAWOA5Zix7Gk8wM5KnwzE+F1Its7xMOoa8DblmA94CLi6DGvplrKgpPY12eplBdM5oZEtGmv6hazlrn5cMq77fcfoVsI1lN95Y8gBwcMocLgti8yDK5nhXah7AxodAYMrd4DSYnnqeqBVq04kNLSDt+xUqHDRUuzu3/ANpzU3XO0a/FVOMjP/HoPAe2zazYrgMcI/qAy09Sfw+qv8RWyi1ydOXmfReTVW1GAEUjSLfDMZra+I78yVdcF7Xup5GPYHNIksDvE3q0OAsdholmh1FLg5rPLnkhh1uQ5/Sdm9deSvaTQ0BrQA1tgAIAHIQh4HGMqtDqbpG4ghw6FpuCmHssp34aOdS7wKC01iYSNcKTX8knxCplb5gpGhmI5T8kEus0pPG15GVtzv0CE2jAEkxqiYdg1QYdDC/W6cbAsl8TiQ3VwHmQAgYHHioHEXDXuZIMjwxefVBU89RYoUqg3U2lMkRSJITfdwIQ2PUn1oCCbIQgUF+IJ2hROLA5pYHmDXX9VN07GDvYH5qDxc+akF1MUuHk5AHCC0RFtAYGix4lywVCszJYeigQpQoMciNan6CBYi0TC1F1kKKqTta4HGjdMYrs7h6+rcjvzMgX8tPkqakbq3wtbRY8o1lc3xvsHWpS5n9Vn5m2cPNv/fmufNNzbbcj9R8QvXKGIkFI8Q4DTq3gA/A+uoWduNuFn3p5i2pB0I8jHzTuMx+ZrXiZADXgzIOxE7HpoVccX7NCmC6SyDBsSOhIjTqq+lw+vRdma3NzAmHNcIILeRCXGz20svKZFbQxjQPG2Z81b8ErsFRsOLTs60Bx0kHZI4jh1NzSWOcHz/puADm9AdHxzseiralB1M3kjnBGnMHRbSyuay8fcdhW4ictRzfCJgi5DXRpcw4GJB3CrafHi9jmOpNhxBJAh3h089Tsi8M4m2qzu3gTaxjxtA9n/wAm/hm1jzWxTY3O3wkEBgcJs0+InXUNEkHeBuj1O18ZtCwXEKlFwNJ7qTicwBGsgQDqHNNl3XCu3FN4Da8U36Zr5CfP8Pr71xmC4tgm1f8A5Xegtc0tFMMc3K38DgfEJAAkJ3hQZiqWJrE08+eWUQ5jMrbve4MkS0AhojkSnZL7T9x6RrcXW2iF5pwvjVWg4tpvIaPwOuz0nT0XQ4btg2p4Xyw3u2492o+KjKF1jqweRBmFlIgaoGHex3sPafW/uN1W9qOLPwjGvaxlTMSDmdEQJGnrvsluHJtXpeD1VR2g7RDDMgDNU/CwX9Sueb9pJDYdhwxxsHBxIFtS1wv74SZ4hAZWac8VB3/gzPyvEB0QXQ1w0Gsp8exy4WFsbRxdcZyCRE5TA0HiLb3305JXDV6mHaXU3OY88ibHrzR8PjHMqV3Nw5e9pe/vapc2qKLwSAGul05Q/SLapjFUA4ixIJBDm3MXIPQElaM3Xdl+NuxNM940Co2xiwI2MbK9D/Nct2OpxUeJ/CP+QhdHUqQsuXsDB91suSvfKYqpBKoZsgso9feid4sD0tDzOpiGgTsSiUKgI6FVuMqjQaBG4dUHsn0XXKyP1acBQDFvvotqFHMQnpYm0EJihV5hLCpIspU8Rl1AtJvI06pWqg73iSBqIn10WgUpwvGte5+sEbjkb79U85onUe9ZraY5M0MTCVNOFgBQa8w2MtEqzwmKBtuFyLKpBsrLA4krO8VR0rocLiRyKVqcEpuENJZ5aBDoYvnYp2m+2qizVTlZ6Q4fwUAOFQMqAxEtE28/0SeM7HYd2jXUz/Y4gf8AqZCsm4oIn3jrPRKccVefK15/W+zxzyTSqx0c0tg3tobi02FykanZfGUgQafeAbs8Wutgeg22Xpfet5x0Ua2JybzPLVVvJMs/jy3inFHvwrKD6Y7wPEFzGgsYBoHRN3G/kt16WDpvb3QqZ2QC4uaab4bBeBEtM7aL0vF49hgOpioNw4NPzCocfwbB1bnD5Cd6bi34GR8FU5X6PGe3K/fSSRAjnMkpQkCSXTvHJXOM7CMJmlXc3o9p+bf2SWJ7IYgX7sVRa9N0n3G/wVTlC8aJRNZwGR2Ub6/RVfjsfUNQipBaSRoLg6W32Uq+JNMBrxUZl2cHD+VsYmg+JM6Wn3qi9E6cXFoH4QSPQtd+6PgcQ5seKHNJgglptbXRJ8bpN7wupiGuuB1i8es+9JYfEPbofQqL+f8AGk/Xvt1o4s1pzw41HsAc5xBaA0zlawCAJG86nmpOJeWkDwhojK4AgBsRlGghIcOrsqsLHgBxNo5GJP8At+KLla06ZvXSOu6r/UXN6dP2Hrh1Spf8Ii17OEz7wutqMkrlextOajnj2QzLNtXOBj3NK6qbrLn3R1gbqag0FGJWgiVCAaeawUzKIVoPSoeR1qRBKEDBsnSwl59becpZ9O66ZUrJniY09PisZW2KhgagLSCdLrZpotLGVWTduv1yVbW4uZyluduhmx15gfOVYB0IdbANqXnK7n+4SNqi9gpnuyPEZIcDLRr7QB5a21Qjwxz5LfEBdpDgT8Nd9L2S+AoP+85QQCxwLonRpBPmCJ96uMZwzPVDw4NZ+INGV3Ocw1Mwl6PVXgsS+m0mbE6Hci0x+sq2wnFG1LTB5beioMa4U6hbmc8bkajeORKh96AHhcDbRwINvgfega65rUalUjdU/BMS97PFtEEm5F/kny4pKixZj7dUxS407TXqqYysZU2S8Ybr6LJuFj64aYJAJ0lUmB4m6ne56HT6iFriOLNV2Y25AKTXeKeGgOBBJ0E2VdXryZKq6TtOk81M1yB1Tw4fFYkBGp1I1VazEQNdIR2YuSUjN1KglPYcaKoNU7IgxbxHiPwQS8qAEQ4Bw5OEj3FVmL7J4Spd1BoPNst/4rdLi4PtWVhSriOaizBtc7X+zikR/TqOb0f4h6RBC4jG8BrU8SaApF5zZWwHDMCbPHIb9Lr14Vls17QJVcedhcu3mLuxOLpuzClm28L2G2mzlY4bshiHH2C0GLki3uMruO+6IdTERfT1T86WNcF4b3FPJckmSeZ0VhCSp447XUjxAbj3KLukceISOLx+UkIeIqNf+IoT8IdQQU5CZTxzpvfojCvKUNF3JTDCnkDh+7ufL9Uu9t4TYfczzQniCtNIi3DkaolOuW21CZLUF9GUyNuaHNDhbzQixBpUzpCbw1ORCA1Sqx57mBJ5XR6eIO6j3Ci4AJmFg+GNbVNUmSSSAdiTOu/8oHFhTdVY3LDnnxOGkOtfraUy2qOai9rS4OiXDdPADheEd3UDu8JDZ8MdCOel1Y9+k61Q6CyH3xGokJZBFqHTottbF1XtxBboZHJWFB4eJGnySvSonKI5xjn0WNYihoClWhNqDSPijd3O1kAUbyVvvCPr5JHEqtEEckehRACD390xRcHmAQCdkGNnstNDieQ6rPurm6gowaeqRaiaM6wi02HYwsY0lFFNx0sjSRNfKQPaRKWMO4lROFG5RW4YBTbA27FtjdKYh+fyU6uH5IFYkABtyU4Eqb4OqOxsz1SLsOTeYKI2o5oTIy2nCIEvTxmxCYbVnS6ikI15RG1boTXrASkTghUm55qRsq7KUzQMiCujEypV8TAtqoUa3NQfSutuagGTTvZTpsIIKTaY0TTK4cBz6oA9XEwLapGoSdSjOokqJw/qgwWQjscUSnhuii9hCNMLKSi0aOaxUmYZztkxh8DU5KbQizBA63HuUasNlrdFZU8DUjb3XTFHhrddCbSeuwUXmbnW4hzcpBNtATbyhWruKi3hP180nja7GODRDxr4YI1+dkHA1xVfllrLE+IgAxfU7wq9zS1f4WH+yZjbf1Rm8Pl0meg6rVLspXaWvpvDbBwOs7jaCCrSnQxc+I04tHhggxrsFly5T5VSqv8AwcndO4fgwaWkiSL/APaYo08RTdJy1AdWm0H+07KxpY0n2qJGn4mH9VF5mSxFJ+rQOt9VqnSkCRf5KwfiG/lP+34XUTiWN+rpeZ4C3CQid1ayBV4u3rb+0j4lCfxcx4Y11JHyR5wYZOFQ3g6QZSH+K1Mwh7I5At/eUxU44G+0DPSD66peeAT7s7Uwt08GB+6QxXamkzUuJ3Ai3nK1S7SU3CWmZ2tPuVeVSsjhFIYPoqev2rayxsfrZJVO24zEAW/Mq4234nXRVeHtHiMAaklV+OxzKVPO0teZAABBvrcC8QuYx/ax1UFs2nQeVp581WtpOdeC3qbf9rST+9FroaHah8mWCOWm/MK04d2ipPJD/wCnuNXellxBrQNZ6ouEwjqhm4Ee/wDhOyC0FgzX2v8ANTDIVa5x0n6smnvORVqIYZXE6iVPvRIFrqoeLotNqNPVocHKIzBQoU6p7omT7Q/RWGEEsBNz/Kyv6WKKMaRrBWPqnlPoVYiiJ0Wu7E6Jf+lCt+8uGw9xW249w0b8EzXpgIUxoq8gnT4xUH4J9P4R2cYr2IptG/sTKyi4jc+9NUHGVny/T/hk6PEMUcxBjNzYLR+UHRZisDia0F59NAPTndXtMXA8/gmC42WV/WzuRWa5Or2YfA8TRG1/0S3+XnusDMHZrpXaPvFz7zyKGHHmlP35H4RQUsFiaIhtWuWi0AOIGukhZU429pOZ2IgbkX01uFYYo/Apc13SL7pzl5e1TjjX+MOi7qpBFjB38rhLf5idnAAqOvaZN/LUiJQsVWMxP1mhVGOruDnwSL7earjxloX+I7RBtyTPRsH5INHtYDJO3QyfqVTtruhpk3MHrdDxpyvsAPID9lc/OC3FwO07Tcg+EakX9whSqdoRY5SY3IsJg2H6lV1TBMygxe+5G3mlmMh0CY5SeSd/PjE+Vq6HGamYxYmTJiCTvJ02RMRxJ49p4y8p/ayod/rqjYaiHg5rxMXOw6JeMPVg7EUz7V+QEEpY4BpuxrpPMgR8EfD4ZrRIF+evzW6jrJdy9DISqcKH578gJ9JWNwbWmSC7oY/hM4Z0i/OEQsBhPz5ekWQL7/TbYBoHVtvkjjFgACBHkEpUog2jdVNVxa8gE2Ji/VV4SstXhqsEw0SegUaXFWzqNFV0qYdJMk+ZVjgeG0zq2bcz+6d4w9f/2Q=="/>
          <p:cNvSpPr>
            <a:spLocks noChangeAspect="1" noChangeArrowheads="1"/>
          </p:cNvSpPr>
          <p:nvPr/>
        </p:nvSpPr>
        <p:spPr bwMode="auto">
          <a:xfrm>
            <a:off x="1739900" y="-712788"/>
            <a:ext cx="2571750" cy="1781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104" name="Picture 8" descr="http://www.airplane-world.addr.com/FW190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3839" y="2499186"/>
            <a:ext cx="4394588" cy="304984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1.bp.blogspot.com/-msY7HBNpKYo/TgtD22b_cJI/AAAAAAAABJE/09o-pp5FHSk/s1600/Supermarine_Spitfire_F_Mk_XIIs_of_41_Sq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9114" y="3437871"/>
            <a:ext cx="4471442" cy="308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48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Battle of Britain - 1940</a:t>
            </a:r>
          </a:p>
        </p:txBody>
      </p:sp>
      <p:sp>
        <p:nvSpPr>
          <p:cNvPr id="3" name="Content Placeholder 2"/>
          <p:cNvSpPr>
            <a:spLocks noGrp="1"/>
          </p:cNvSpPr>
          <p:nvPr>
            <p:ph idx="1"/>
          </p:nvPr>
        </p:nvSpPr>
        <p:spPr>
          <a:xfrm>
            <a:off x="3435530" y="764178"/>
            <a:ext cx="7685315" cy="3032759"/>
          </a:xfrm>
        </p:spPr>
        <p:txBody>
          <a:bodyPr>
            <a:normAutofit/>
          </a:bodyPr>
          <a:lstStyle/>
          <a:p>
            <a:r>
              <a:rPr lang="en-CA" dirty="0"/>
              <a:t>British </a:t>
            </a:r>
            <a:r>
              <a:rPr lang="en-CA" dirty="0" smtClean="0"/>
              <a:t>were outnumbered </a:t>
            </a:r>
            <a:r>
              <a:rPr lang="en-CA" dirty="0"/>
              <a:t>3:1, but they had better planes, radar to detect coming attacks, and the Enigma (German cipher machine) which allowed them to intercept and decode German messages</a:t>
            </a:r>
            <a:r>
              <a:rPr lang="en-CA" dirty="0" smtClean="0"/>
              <a:t>.</a:t>
            </a:r>
          </a:p>
          <a:p>
            <a:pPr lvl="1"/>
            <a:r>
              <a:rPr lang="en-CA" dirty="0" smtClean="0"/>
              <a:t>Imitation Game: Alan Turing  </a:t>
            </a:r>
            <a:endParaRPr lang="en-CA" dirty="0"/>
          </a:p>
          <a:p>
            <a:endParaRPr lang="en-CA" dirty="0"/>
          </a:p>
        </p:txBody>
      </p:sp>
      <p:pic>
        <p:nvPicPr>
          <p:cNvPr id="5122" name="Picture 2" descr="http://www.battleofbritainbeacon.org/history/images/introduction/CH1500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1946" y="2714641"/>
            <a:ext cx="4674231" cy="3587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678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Battle of Britain - 1940</a:t>
            </a:r>
          </a:p>
        </p:txBody>
      </p:sp>
      <p:sp>
        <p:nvSpPr>
          <p:cNvPr id="3" name="Content Placeholder 2"/>
          <p:cNvSpPr>
            <a:spLocks noGrp="1"/>
          </p:cNvSpPr>
          <p:nvPr>
            <p:ph idx="1"/>
          </p:nvPr>
        </p:nvSpPr>
        <p:spPr>
          <a:xfrm>
            <a:off x="3376207" y="295739"/>
            <a:ext cx="8229600" cy="3412976"/>
          </a:xfrm>
        </p:spPr>
        <p:txBody>
          <a:bodyPr>
            <a:normAutofit/>
          </a:bodyPr>
          <a:lstStyle/>
          <a:p>
            <a:r>
              <a:rPr lang="en-CA" dirty="0"/>
              <a:t>Most German air attacks had been on British military targets (military airports and military factories).  </a:t>
            </a:r>
          </a:p>
          <a:p>
            <a:r>
              <a:rPr lang="en-CA" dirty="0"/>
              <a:t>In August 1940 a lost German pilot accidently bombed London.  </a:t>
            </a:r>
          </a:p>
          <a:p>
            <a:r>
              <a:rPr lang="en-CA" dirty="0"/>
              <a:t>British PM Winston Churchill ordered the British to bomb Berlin, Germany.  </a:t>
            </a:r>
          </a:p>
          <a:p>
            <a:r>
              <a:rPr lang="en-CA" dirty="0"/>
              <a:t>Hitler then ordered a daylight bombing of London.  </a:t>
            </a:r>
          </a:p>
          <a:p>
            <a:endParaRPr lang="en-CA" dirty="0"/>
          </a:p>
        </p:txBody>
      </p:sp>
      <p:pic>
        <p:nvPicPr>
          <p:cNvPr id="6146" name="Picture 2" descr="http://t3.gstatic.com/images?q=tbn:ANd9GcRztfthf8nAI-71SfSNnwQyKSmC4Hw2qLcdgKowz05W3qJyu8BOjwQ4H3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479" y="2777071"/>
            <a:ext cx="2552980" cy="2474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kingsacademy.com/mhodges/03_The-World-since-1900/07_World-War-Two/pictures/WIK_1940_fiery-London-wall-collaps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0698" y="4266146"/>
            <a:ext cx="2944773" cy="247459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historyplace.com/worldwar2/ww2-pix/london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8710" y="2777071"/>
            <a:ext cx="3142903" cy="2452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386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Battle of Britain - 1940</a:t>
            </a:r>
          </a:p>
        </p:txBody>
      </p:sp>
      <p:sp>
        <p:nvSpPr>
          <p:cNvPr id="3" name="Content Placeholder 2"/>
          <p:cNvSpPr>
            <a:spLocks noGrp="1"/>
          </p:cNvSpPr>
          <p:nvPr>
            <p:ph idx="1"/>
          </p:nvPr>
        </p:nvSpPr>
        <p:spPr/>
        <p:txBody>
          <a:bodyPr>
            <a:normAutofit/>
          </a:bodyPr>
          <a:lstStyle/>
          <a:p>
            <a:r>
              <a:rPr lang="en-CA" dirty="0"/>
              <a:t>While British did not like bombing of London, it did distract German planes from bombing military airports in Britain.  Safe airports allowed the British to train more pilots and rebuild their strength.  </a:t>
            </a:r>
          </a:p>
          <a:p>
            <a:r>
              <a:rPr lang="en-CA" dirty="0"/>
              <a:t>Many say that letting the British rebuild their air force was the mistake that cost Hitler the Battle of Britain.  </a:t>
            </a:r>
          </a:p>
          <a:p>
            <a:r>
              <a:rPr lang="en-CA" dirty="0"/>
              <a:t>Britain RAF (Royal Air Force) was able to regroup and win Battle of Britain.  </a:t>
            </a:r>
          </a:p>
          <a:p>
            <a:r>
              <a:rPr lang="en-CA" dirty="0"/>
              <a:t>The Battle of Britain was the first time that Hitler had been stopped. </a:t>
            </a:r>
          </a:p>
          <a:p>
            <a:endParaRPr lang="en-CA" dirty="0"/>
          </a:p>
        </p:txBody>
      </p:sp>
    </p:spTree>
    <p:extLst>
      <p:ext uri="{BB962C8B-B14F-4D97-AF65-F5344CB8AC3E}">
        <p14:creationId xmlns:p14="http://schemas.microsoft.com/office/powerpoint/2010/main" val="1937891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Pearl Harbour – December 7,1941</a:t>
            </a:r>
          </a:p>
        </p:txBody>
      </p:sp>
      <p:sp>
        <p:nvSpPr>
          <p:cNvPr id="3" name="Content Placeholder 2"/>
          <p:cNvSpPr>
            <a:spLocks noGrp="1"/>
          </p:cNvSpPr>
          <p:nvPr>
            <p:ph idx="1"/>
          </p:nvPr>
        </p:nvSpPr>
        <p:spPr>
          <a:xfrm>
            <a:off x="3422089" y="1044500"/>
            <a:ext cx="4104456" cy="4680520"/>
          </a:xfrm>
        </p:spPr>
        <p:txBody>
          <a:bodyPr>
            <a:normAutofit/>
          </a:bodyPr>
          <a:lstStyle/>
          <a:p>
            <a:r>
              <a:rPr lang="en-CA" dirty="0"/>
              <a:t>At the start of WWII the United States once again remained neutral.  </a:t>
            </a:r>
          </a:p>
          <a:p>
            <a:r>
              <a:rPr lang="en-CA" dirty="0"/>
              <a:t>They supplied the Allied forces for resources and supplies.  </a:t>
            </a:r>
          </a:p>
          <a:p>
            <a:r>
              <a:rPr lang="en-CA" dirty="0"/>
              <a:t>On December 7, 1941 Japan attacked Pearl Harbour (Hawaii).  </a:t>
            </a:r>
          </a:p>
          <a:p>
            <a:r>
              <a:rPr lang="en-CA" dirty="0"/>
              <a:t>This attack brought the United States into WWII. </a:t>
            </a:r>
          </a:p>
        </p:txBody>
      </p:sp>
      <p:pic>
        <p:nvPicPr>
          <p:cNvPr id="7170" name="Picture 2" descr="http://img.metro.co.uk/i/pix/2008/12/PearlHarbourG_45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6545" y="1909501"/>
            <a:ext cx="42862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46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Canadians at Dieppe (1942)</a:t>
            </a:r>
            <a:br>
              <a:rPr lang="en-CA" dirty="0"/>
            </a:br>
            <a:endParaRPr lang="en-CA" dirty="0"/>
          </a:p>
        </p:txBody>
      </p:sp>
      <p:sp>
        <p:nvSpPr>
          <p:cNvPr id="3" name="Content Placeholder 2"/>
          <p:cNvSpPr>
            <a:spLocks noGrp="1"/>
          </p:cNvSpPr>
          <p:nvPr>
            <p:ph idx="1"/>
          </p:nvPr>
        </p:nvSpPr>
        <p:spPr>
          <a:xfrm>
            <a:off x="3389129" y="740530"/>
            <a:ext cx="8229600" cy="3340625"/>
          </a:xfrm>
        </p:spPr>
        <p:txBody>
          <a:bodyPr>
            <a:normAutofit/>
          </a:bodyPr>
          <a:lstStyle/>
          <a:p>
            <a:r>
              <a:rPr lang="en-CA" dirty="0"/>
              <a:t>Five thousand Canadian soldiers were assigned to attack and capture Dieppe (north coast of France).  </a:t>
            </a:r>
          </a:p>
          <a:p>
            <a:r>
              <a:rPr lang="en-CA" dirty="0"/>
              <a:t>Canada lost the battle badly - they had been spotted coming across the English Channel and British Air Force did not bomb ahead of them like they were supposed to.</a:t>
            </a:r>
          </a:p>
          <a:p>
            <a:r>
              <a:rPr lang="en-CA" dirty="0"/>
              <a:t>Lessons learned (that heavy air and naval support would be needed to take France back) helped the Allies to prepare for later attacks.  </a:t>
            </a:r>
          </a:p>
          <a:p>
            <a:endParaRPr lang="en-CA" dirty="0"/>
          </a:p>
        </p:txBody>
      </p:sp>
      <p:pic>
        <p:nvPicPr>
          <p:cNvPr id="8194" name="Picture 2" descr="http://bilan.usherbrooke.ca/voutes/voute3/debarquementdieppe_19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5785" y="3524722"/>
            <a:ext cx="3816424" cy="2688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64566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46</TotalTime>
  <Words>1523</Words>
  <Application>Microsoft Office PowerPoint</Application>
  <PresentationFormat>Widescreen</PresentationFormat>
  <Paragraphs>104</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Corbel</vt:lpstr>
      <vt:lpstr>Wingdings 2</vt:lpstr>
      <vt:lpstr>Frame</vt:lpstr>
      <vt:lpstr>War is On!</vt:lpstr>
      <vt:lpstr>War on the Western Front (May 1940) </vt:lpstr>
      <vt:lpstr>Battle of Britain - 1940</vt:lpstr>
      <vt:lpstr>Battle of Britain - 1940</vt:lpstr>
      <vt:lpstr>Battle of Britain - 1940</vt:lpstr>
      <vt:lpstr>Battle of Britain - 1940</vt:lpstr>
      <vt:lpstr>Battle of Britain - 1940</vt:lpstr>
      <vt:lpstr>Pearl Harbour – December 7,1941</vt:lpstr>
      <vt:lpstr>Canadians at Dieppe (1942) </vt:lpstr>
      <vt:lpstr>War in Northern  Africa </vt:lpstr>
      <vt:lpstr>Battle of the Atlantic </vt:lpstr>
      <vt:lpstr>Battle of the Atlantic</vt:lpstr>
      <vt:lpstr>Battle of the Atlantic</vt:lpstr>
      <vt:lpstr>Battle of the Atlantic</vt:lpstr>
      <vt:lpstr>War on the Eastern Front</vt:lpstr>
      <vt:lpstr>War on the Eastern Front</vt:lpstr>
      <vt:lpstr>War on the Eastern Front</vt:lpstr>
      <vt:lpstr>The Italian Campaign</vt:lpstr>
      <vt:lpstr>The Italian Campaign</vt:lpstr>
      <vt:lpstr>The Italian Campaign</vt:lpstr>
      <vt:lpstr>The Italian Campaign</vt:lpstr>
      <vt:lpstr>Allies re-capture France</vt:lpstr>
      <vt:lpstr>Allies re-capture France</vt:lpstr>
      <vt:lpstr>Allies re-capture France</vt:lpstr>
      <vt:lpstr>Liberation of Holland</vt:lpstr>
      <vt:lpstr>End of the War in Europe</vt:lpstr>
    </vt:vector>
  </TitlesOfParts>
  <Company>WGS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 is On!</dc:title>
  <dc:creator>Adam Salter</dc:creator>
  <cp:lastModifiedBy>Adam Salter</cp:lastModifiedBy>
  <cp:revision>5</cp:revision>
  <dcterms:created xsi:type="dcterms:W3CDTF">2017-12-04T19:35:39Z</dcterms:created>
  <dcterms:modified xsi:type="dcterms:W3CDTF">2018-01-11T20:36:52Z</dcterms:modified>
</cp:coreProperties>
</file>