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1/11/2018</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1/11/2018</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War in the pacific</a:t>
            </a:r>
            <a:endParaRPr lang="en-US" dirty="0"/>
          </a:p>
        </p:txBody>
      </p:sp>
      <p:sp>
        <p:nvSpPr>
          <p:cNvPr id="3" name="Subtitle 2"/>
          <p:cNvSpPr>
            <a:spLocks noGrp="1"/>
          </p:cNvSpPr>
          <p:nvPr>
            <p:ph type="subTitle" idx="1"/>
          </p:nvPr>
        </p:nvSpPr>
        <p:spPr/>
        <p:txBody>
          <a:bodyPr/>
          <a:lstStyle/>
          <a:p>
            <a:r>
              <a:rPr lang="en-US" dirty="0" smtClean="0"/>
              <a:t>In come the </a:t>
            </a:r>
            <a:r>
              <a:rPr lang="en-US" dirty="0" err="1" smtClean="0"/>
              <a:t>americans</a:t>
            </a:r>
            <a:endParaRPr lang="en-US" dirty="0"/>
          </a:p>
        </p:txBody>
      </p:sp>
    </p:spTree>
    <p:extLst>
      <p:ext uri="{BB962C8B-B14F-4D97-AF65-F5344CB8AC3E}">
        <p14:creationId xmlns:p14="http://schemas.microsoft.com/office/powerpoint/2010/main" val="2631581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3405"/>
            <a:ext cx="7123611" cy="4981304"/>
          </a:xfrm>
        </p:spPr>
        <p:txBody>
          <a:bodyPr>
            <a:normAutofit/>
          </a:bodyPr>
          <a:lstStyle/>
          <a:p>
            <a:r>
              <a:rPr lang="en-CA" dirty="0"/>
              <a:t>Island Hoping</a:t>
            </a:r>
            <a:br>
              <a:rPr lang="en-CA" dirty="0"/>
            </a:br>
            <a:endParaRPr lang="en-CA" dirty="0"/>
          </a:p>
        </p:txBody>
      </p:sp>
      <p:sp>
        <p:nvSpPr>
          <p:cNvPr id="3" name="Content Placeholder 2"/>
          <p:cNvSpPr>
            <a:spLocks noGrp="1"/>
          </p:cNvSpPr>
          <p:nvPr>
            <p:ph idx="1"/>
          </p:nvPr>
        </p:nvSpPr>
        <p:spPr>
          <a:xfrm>
            <a:off x="3460939" y="775752"/>
            <a:ext cx="4211960" cy="6021288"/>
          </a:xfrm>
        </p:spPr>
        <p:txBody>
          <a:bodyPr>
            <a:normAutofit/>
          </a:bodyPr>
          <a:lstStyle/>
          <a:p>
            <a:r>
              <a:rPr lang="en-CA" dirty="0"/>
              <a:t>American troops did not capture every Japanese controlled island in the Pacific.  </a:t>
            </a:r>
          </a:p>
          <a:p>
            <a:r>
              <a:rPr lang="en-CA" dirty="0"/>
              <a:t>Their plan was to capture islands about every 400 miles (600km) as they moved closer to Japan and simply cut off the supply line to the other islands.  </a:t>
            </a:r>
          </a:p>
          <a:p>
            <a:r>
              <a:rPr lang="en-CA" dirty="0"/>
              <a:t>Every battle for an island was bloody.  </a:t>
            </a:r>
          </a:p>
          <a:p>
            <a:r>
              <a:rPr lang="en-CA" dirty="0"/>
              <a:t>Japanese were already set up in key military points (ridges, hidden in jungles, etc.) on each island.  </a:t>
            </a:r>
          </a:p>
          <a:p>
            <a:endParaRPr lang="en-CA" dirty="0"/>
          </a:p>
        </p:txBody>
      </p:sp>
      <p:pic>
        <p:nvPicPr>
          <p:cNvPr id="6148" name="Picture 4" descr="http://ww2.wwarii.com/var/albums/Events/ThePacificWar/Leyte-Invasion/American%20troops%20of%20Troop%20E,%207th%20Cavalry%20Regiment,%20advance%20towards%20San%20Jose%20on%20Leyte%20Island,%20Philippine%20Islands.%2020%20October%201944..jpeg?m=128761394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03526" y="1348436"/>
            <a:ext cx="4291962" cy="3937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957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80728"/>
            <a:ext cx="3439886" cy="4958518"/>
          </a:xfrm>
        </p:spPr>
        <p:txBody>
          <a:bodyPr>
            <a:normAutofit/>
          </a:bodyPr>
          <a:lstStyle/>
          <a:p>
            <a:r>
              <a:rPr lang="en-CA" dirty="0"/>
              <a:t>Battle of Leyte Gulf</a:t>
            </a:r>
            <a:br>
              <a:rPr lang="en-CA" dirty="0"/>
            </a:br>
            <a:endParaRPr lang="en-CA" dirty="0"/>
          </a:p>
        </p:txBody>
      </p:sp>
      <p:sp>
        <p:nvSpPr>
          <p:cNvPr id="3" name="Content Placeholder 2"/>
          <p:cNvSpPr>
            <a:spLocks noGrp="1"/>
          </p:cNvSpPr>
          <p:nvPr>
            <p:ph idx="1"/>
          </p:nvPr>
        </p:nvSpPr>
        <p:spPr>
          <a:xfrm>
            <a:off x="3439886" y="758132"/>
            <a:ext cx="4357809" cy="6264696"/>
          </a:xfrm>
        </p:spPr>
        <p:txBody>
          <a:bodyPr>
            <a:normAutofit/>
          </a:bodyPr>
          <a:lstStyle/>
          <a:p>
            <a:pPr marL="0" indent="0">
              <a:buNone/>
            </a:pPr>
            <a:r>
              <a:rPr lang="en-CA" dirty="0"/>
              <a:t>Leyte Gulf is in the Philippines.  </a:t>
            </a:r>
          </a:p>
          <a:p>
            <a:pPr marL="0" indent="0">
              <a:buNone/>
            </a:pPr>
            <a:r>
              <a:rPr lang="en-CA" dirty="0"/>
              <a:t>Americans had to take on the entire Japanese fleet in a long, hard, bloody battle.  </a:t>
            </a:r>
          </a:p>
          <a:p>
            <a:pPr marL="0" indent="0">
              <a:buNone/>
            </a:pPr>
            <a:r>
              <a:rPr lang="en-CA" dirty="0"/>
              <a:t>Japanese suffered heavy losses (four aircraft carriers – remember the Japanese were short on metal and other resources).  </a:t>
            </a:r>
          </a:p>
          <a:p>
            <a:pPr marL="0" indent="0">
              <a:buNone/>
            </a:pPr>
            <a:r>
              <a:rPr lang="en-CA" dirty="0"/>
              <a:t>First time that the Japanese resorted to using a kamikaze suicide bombing method (planes full of explosive deliberately crashed into American ships – Japanese pilots gave up their lives to hurt the Americans).  </a:t>
            </a:r>
          </a:p>
          <a:p>
            <a:pPr marL="0" indent="0">
              <a:buNone/>
            </a:pPr>
            <a:endParaRPr lang="en-CA" dirty="0"/>
          </a:p>
        </p:txBody>
      </p:sp>
      <p:pic>
        <p:nvPicPr>
          <p:cNvPr id="7170" name="Picture 2" descr="http://www.murdoconline.net/2008/kamikaze_ussmissour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7695" y="606259"/>
            <a:ext cx="4266122" cy="341152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cdn.ricochet.com/var/ezwebin_site/storage/images/media/images/olio_1101426246_kamikaze/1472961-1-eng-US/olio_1101426246_kamikaze_lightbo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0307" y="4134564"/>
            <a:ext cx="2969978" cy="2428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368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End of the War in the Pacific</a:t>
            </a:r>
          </a:p>
        </p:txBody>
      </p:sp>
      <p:sp>
        <p:nvSpPr>
          <p:cNvPr id="3" name="Content Placeholder 2"/>
          <p:cNvSpPr>
            <a:spLocks noGrp="1"/>
          </p:cNvSpPr>
          <p:nvPr>
            <p:ph idx="1"/>
          </p:nvPr>
        </p:nvSpPr>
        <p:spPr>
          <a:xfrm>
            <a:off x="1141413" y="1431868"/>
            <a:ext cx="8229600" cy="3340968"/>
          </a:xfrm>
        </p:spPr>
        <p:txBody>
          <a:bodyPr>
            <a:normAutofit/>
          </a:bodyPr>
          <a:lstStyle/>
          <a:p>
            <a:r>
              <a:rPr lang="en-CA" dirty="0"/>
              <a:t>In the spring of 1945 US captured Iwo Jima and Okinawa (two key islands just south of Japanese mainland).  </a:t>
            </a:r>
          </a:p>
          <a:p>
            <a:r>
              <a:rPr lang="en-CA" dirty="0"/>
              <a:t>In March 1945 the Americans began bombing Tokyo (much death and damage in the city).  Japan did not surrender.  </a:t>
            </a:r>
          </a:p>
          <a:p>
            <a:r>
              <a:rPr lang="en-CA" dirty="0"/>
              <a:t>The Manhattan Project – atomic/nuclear bombs built in the US.</a:t>
            </a:r>
          </a:p>
        </p:txBody>
      </p:sp>
      <p:pic>
        <p:nvPicPr>
          <p:cNvPr id="1026" name="Picture 2" descr="http://nuclearweaponarchive.org/Usa/Med/Szile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6660" y="4125532"/>
            <a:ext cx="3179465" cy="2484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1819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End of the War in the Pacific</a:t>
            </a:r>
          </a:p>
        </p:txBody>
      </p:sp>
      <p:sp>
        <p:nvSpPr>
          <p:cNvPr id="3" name="Content Placeholder 2"/>
          <p:cNvSpPr>
            <a:spLocks noGrp="1"/>
          </p:cNvSpPr>
          <p:nvPr>
            <p:ph idx="1"/>
          </p:nvPr>
        </p:nvSpPr>
        <p:spPr>
          <a:xfrm>
            <a:off x="1073114" y="1666128"/>
            <a:ext cx="6188942" cy="5589240"/>
          </a:xfrm>
        </p:spPr>
        <p:txBody>
          <a:bodyPr>
            <a:normAutofit/>
          </a:bodyPr>
          <a:lstStyle/>
          <a:p>
            <a:r>
              <a:rPr lang="en-CA" dirty="0"/>
              <a:t>US Secretary of War recommended dropping the nuclear bombs without warning to end the war quickly.  </a:t>
            </a:r>
          </a:p>
          <a:p>
            <a:r>
              <a:rPr lang="en-CA" dirty="0"/>
              <a:t>Scientists recommended dropping one over an isolated area to show Japanese how powerful they were.  </a:t>
            </a:r>
          </a:p>
          <a:p>
            <a:r>
              <a:rPr lang="en-CA" dirty="0"/>
              <a:t>Truman decided to ‘make a military decision’ and drop the bombs on a populated area to shorten the war and ‘save American lives’.  </a:t>
            </a:r>
          </a:p>
          <a:p>
            <a:r>
              <a:rPr lang="en-CA" dirty="0"/>
              <a:t>American military planners thought that using conventional warfare it would take more than a year to end the war and cost America over a million soldier’s lives.  </a:t>
            </a:r>
          </a:p>
          <a:p>
            <a:endParaRPr lang="en-CA" dirty="0"/>
          </a:p>
        </p:txBody>
      </p:sp>
      <p:pic>
        <p:nvPicPr>
          <p:cNvPr id="2050" name="Picture 2" descr="http://stlouiscore.com/wp-content/uploads/2011/08/President-harry-truman-portrai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13370" y="2150275"/>
            <a:ext cx="2343497" cy="2921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8770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12667"/>
            <a:ext cx="3405051" cy="5265915"/>
          </a:xfrm>
        </p:spPr>
        <p:txBody>
          <a:bodyPr>
            <a:normAutofit/>
          </a:bodyPr>
          <a:lstStyle/>
          <a:p>
            <a:r>
              <a:rPr lang="en-CA" dirty="0"/>
              <a:t>End of the War in the Pacific</a:t>
            </a:r>
          </a:p>
        </p:txBody>
      </p:sp>
      <p:sp>
        <p:nvSpPr>
          <p:cNvPr id="3" name="Content Placeholder 2"/>
          <p:cNvSpPr>
            <a:spLocks noGrp="1"/>
          </p:cNvSpPr>
          <p:nvPr>
            <p:ph idx="1"/>
          </p:nvPr>
        </p:nvSpPr>
        <p:spPr>
          <a:xfrm>
            <a:off x="3405051" y="812667"/>
            <a:ext cx="3240360" cy="6021288"/>
          </a:xfrm>
        </p:spPr>
        <p:txBody>
          <a:bodyPr>
            <a:normAutofit/>
          </a:bodyPr>
          <a:lstStyle/>
          <a:p>
            <a:r>
              <a:rPr lang="en-CA" dirty="0"/>
              <a:t>Hiroshima – August 6, 1945</a:t>
            </a:r>
          </a:p>
          <a:p>
            <a:r>
              <a:rPr lang="en-CA" dirty="0"/>
              <a:t>Truman directed that an atomic bomb be dropped on Hiroshima.</a:t>
            </a:r>
          </a:p>
          <a:p>
            <a:r>
              <a:rPr lang="en-CA" dirty="0"/>
              <a:t>Japan did not immediately surrender like the Americans had hoped.  </a:t>
            </a:r>
          </a:p>
          <a:p>
            <a:r>
              <a:rPr lang="en-CA" dirty="0"/>
              <a:t>Three days later, August 9, 1945, another atomic bomb was dropped on Nagasaki.  </a:t>
            </a:r>
          </a:p>
          <a:p>
            <a:endParaRPr lang="en-CA" dirty="0"/>
          </a:p>
        </p:txBody>
      </p:sp>
      <p:pic>
        <p:nvPicPr>
          <p:cNvPr id="3074" name="Picture 2" descr="http://i.telegraph.co.uk/multimedia/archive/01371/NAGASAKI-AN_1371978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4315" y="489067"/>
            <a:ext cx="5121521" cy="320651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japanprobe.com/wp-content/uploads/2009/09/a-bomb-victim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9195" y="3695586"/>
            <a:ext cx="4608512" cy="2995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8837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3075"/>
            <a:ext cx="3387634" cy="5254216"/>
          </a:xfrm>
        </p:spPr>
        <p:txBody>
          <a:bodyPr>
            <a:normAutofit/>
          </a:bodyPr>
          <a:lstStyle/>
          <a:p>
            <a:r>
              <a:rPr lang="en-CA" dirty="0"/>
              <a:t>End of the War in the Pacific</a:t>
            </a:r>
          </a:p>
        </p:txBody>
      </p:sp>
      <p:sp>
        <p:nvSpPr>
          <p:cNvPr id="3" name="Content Placeholder 2"/>
          <p:cNvSpPr>
            <a:spLocks noGrp="1"/>
          </p:cNvSpPr>
          <p:nvPr>
            <p:ph idx="1"/>
          </p:nvPr>
        </p:nvSpPr>
        <p:spPr>
          <a:xfrm>
            <a:off x="3450554" y="754955"/>
            <a:ext cx="3779912" cy="5589240"/>
          </a:xfrm>
        </p:spPr>
        <p:txBody>
          <a:bodyPr>
            <a:normAutofit/>
          </a:bodyPr>
          <a:lstStyle/>
          <a:p>
            <a:r>
              <a:rPr lang="en-CA" dirty="0"/>
              <a:t>Total of 170,000 people died because of the two bombs.  </a:t>
            </a:r>
          </a:p>
          <a:p>
            <a:r>
              <a:rPr lang="en-CA" dirty="0"/>
              <a:t>Japanese did not know that US only had two atomic bombs.  </a:t>
            </a:r>
          </a:p>
          <a:p>
            <a:r>
              <a:rPr lang="en-CA" dirty="0"/>
              <a:t>Japan asked for peace on August 14, 1945.  </a:t>
            </a:r>
          </a:p>
          <a:p>
            <a:r>
              <a:rPr lang="en-CA" dirty="0"/>
              <a:t>WWII was over. </a:t>
            </a:r>
          </a:p>
          <a:p>
            <a:endParaRPr lang="en-CA" dirty="0"/>
          </a:p>
        </p:txBody>
      </p:sp>
      <p:pic>
        <p:nvPicPr>
          <p:cNvPr id="4098" name="Picture 2" descr="http://www.harrymcfee.com/hiroshima_and_nagasaki_victims_nuclear_bomb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5407" y="1672803"/>
            <a:ext cx="4986593" cy="3753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023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09897"/>
            <a:ext cx="3378926" cy="5050972"/>
          </a:xfrm>
        </p:spPr>
        <p:txBody>
          <a:bodyPr/>
          <a:lstStyle/>
          <a:p>
            <a:r>
              <a:rPr lang="en-CA" dirty="0"/>
              <a:t>The Canadian Home Front</a:t>
            </a:r>
          </a:p>
        </p:txBody>
      </p:sp>
      <p:sp>
        <p:nvSpPr>
          <p:cNvPr id="3" name="Content Placeholder 2"/>
          <p:cNvSpPr>
            <a:spLocks noGrp="1"/>
          </p:cNvSpPr>
          <p:nvPr>
            <p:ph idx="1"/>
          </p:nvPr>
        </p:nvSpPr>
        <p:spPr>
          <a:xfrm>
            <a:off x="3467598" y="809897"/>
            <a:ext cx="8420631" cy="2880320"/>
          </a:xfrm>
        </p:spPr>
        <p:txBody>
          <a:bodyPr>
            <a:normAutofit/>
          </a:bodyPr>
          <a:lstStyle/>
          <a:p>
            <a:r>
              <a:rPr lang="en-CA" dirty="0"/>
              <a:t>Role of Women (Overseas)</a:t>
            </a:r>
          </a:p>
          <a:p>
            <a:r>
              <a:rPr lang="en-CA" dirty="0"/>
              <a:t>Women had divisions in the Army, Air Force, and Navy. </a:t>
            </a:r>
          </a:p>
          <a:p>
            <a:r>
              <a:rPr lang="en-CA" dirty="0"/>
              <a:t>In total more than 46,000 Canadian women served overseas.  </a:t>
            </a:r>
          </a:p>
          <a:p>
            <a:r>
              <a:rPr lang="en-CA" dirty="0"/>
              <a:t>Two very important and dangerous roles that women served were as Special Operations Executives (secret spies on enemy soil) and radar station operators to alert Allies of incoming planes.  </a:t>
            </a:r>
          </a:p>
          <a:p>
            <a:endParaRPr lang="en-CA" dirty="0"/>
          </a:p>
        </p:txBody>
      </p:sp>
      <p:pic>
        <p:nvPicPr>
          <p:cNvPr id="5122" name="Picture 2" descr="http://www.bermuda-online.org/BermudaWarVets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3372" y="3197789"/>
            <a:ext cx="4520208" cy="3224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202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Canadian Home Front</a:t>
            </a:r>
          </a:p>
        </p:txBody>
      </p:sp>
      <p:sp>
        <p:nvSpPr>
          <p:cNvPr id="3" name="Content Placeholder 2"/>
          <p:cNvSpPr>
            <a:spLocks noGrp="1"/>
          </p:cNvSpPr>
          <p:nvPr>
            <p:ph idx="1"/>
          </p:nvPr>
        </p:nvSpPr>
        <p:spPr/>
        <p:txBody>
          <a:bodyPr/>
          <a:lstStyle/>
          <a:p>
            <a:r>
              <a:rPr lang="en-CA" dirty="0"/>
              <a:t>Role of Women (Home Front)</a:t>
            </a:r>
          </a:p>
          <a:p>
            <a:r>
              <a:rPr lang="en-CA" dirty="0"/>
              <a:t>As soon as WWII started there were more jobs than Canadians could handle.  </a:t>
            </a:r>
          </a:p>
          <a:p>
            <a:r>
              <a:rPr lang="en-CA" dirty="0"/>
              <a:t>Factories were running 7 days a week/12 hours a day (total war) and often relied on an almost entirely female workforce.  </a:t>
            </a:r>
          </a:p>
          <a:p>
            <a:r>
              <a:rPr lang="en-CA" dirty="0"/>
              <a:t>By 1944 there were 1 million women in the Canadian work force.  </a:t>
            </a:r>
          </a:p>
          <a:p>
            <a:endParaRPr lang="en-CA" dirty="0"/>
          </a:p>
        </p:txBody>
      </p:sp>
    </p:spTree>
    <p:extLst>
      <p:ext uri="{BB962C8B-B14F-4D97-AF65-F5344CB8AC3E}">
        <p14:creationId xmlns:p14="http://schemas.microsoft.com/office/powerpoint/2010/main" val="1513695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Canadian Training Facilities</a:t>
            </a:r>
            <a:br>
              <a:rPr lang="en-CA" dirty="0"/>
            </a:br>
            <a:endParaRPr lang="en-CA" dirty="0"/>
          </a:p>
        </p:txBody>
      </p:sp>
      <p:sp>
        <p:nvSpPr>
          <p:cNvPr id="3" name="Content Placeholder 2"/>
          <p:cNvSpPr>
            <a:spLocks noGrp="1"/>
          </p:cNvSpPr>
          <p:nvPr>
            <p:ph idx="1"/>
          </p:nvPr>
        </p:nvSpPr>
        <p:spPr>
          <a:xfrm>
            <a:off x="3453697" y="889848"/>
            <a:ext cx="8229600" cy="5069160"/>
          </a:xfrm>
        </p:spPr>
        <p:txBody>
          <a:bodyPr>
            <a:normAutofit/>
          </a:bodyPr>
          <a:lstStyle/>
          <a:p>
            <a:r>
              <a:rPr lang="en-CA" dirty="0"/>
              <a:t>British Commonwealth Air Training Plan – facility developed in 1939 to train pilots and flight crews for the entire British Commonwealth.  Huge demand for pilots, especially when bombing of Germany began in 1942.  Through war 130,000 air personnel were trained at 230 training sites across Canada.</a:t>
            </a:r>
          </a:p>
          <a:p>
            <a:r>
              <a:rPr lang="en-CA" dirty="0"/>
              <a:t>Camp X – secret training center for Canadian, British, and American spies.  Of the 500 secret agents trained here, many served ‘behind enemy lines’.  At Camp X the Hydra radio was also used to intercept and translate enemy signals.  </a:t>
            </a:r>
          </a:p>
          <a:p>
            <a:endParaRPr lang="en-CA" dirty="0"/>
          </a:p>
        </p:txBody>
      </p:sp>
    </p:spTree>
    <p:extLst>
      <p:ext uri="{BB962C8B-B14F-4D97-AF65-F5344CB8AC3E}">
        <p14:creationId xmlns:p14="http://schemas.microsoft.com/office/powerpoint/2010/main" val="1806944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Conscription</a:t>
            </a:r>
            <a:br>
              <a:rPr lang="en-CA" dirty="0"/>
            </a:br>
            <a:endParaRPr lang="en-CA" dirty="0"/>
          </a:p>
        </p:txBody>
      </p:sp>
      <p:sp>
        <p:nvSpPr>
          <p:cNvPr id="3" name="Content Placeholder 2"/>
          <p:cNvSpPr>
            <a:spLocks noGrp="1"/>
          </p:cNvSpPr>
          <p:nvPr>
            <p:ph idx="1"/>
          </p:nvPr>
        </p:nvSpPr>
        <p:spPr>
          <a:xfrm>
            <a:off x="3453697" y="887714"/>
            <a:ext cx="8229600" cy="5073427"/>
          </a:xfrm>
        </p:spPr>
        <p:txBody>
          <a:bodyPr>
            <a:normAutofit/>
          </a:bodyPr>
          <a:lstStyle/>
          <a:p>
            <a:r>
              <a:rPr lang="en-CA" dirty="0"/>
              <a:t>In 1939 PM King had promised no conscription.  In 1940 he implemented the National Resource Mobilization Act (all men had to help with war effort, but not necessarily serve overseas).</a:t>
            </a:r>
          </a:p>
          <a:p>
            <a:r>
              <a:rPr lang="en-CA" dirty="0"/>
              <a:t>In 1942 there was a need for more troops overseas.  PM King held a plebiscite (vote on one issue) on conscription.  Majority of Canadians voted ‘Yes’ for conscription, but again majority of French Canadians voted ‘no’.  Controversy caused between French and English Canada, but not as bad as during WWI.</a:t>
            </a:r>
          </a:p>
          <a:p>
            <a:r>
              <a:rPr lang="en-CA" dirty="0"/>
              <a:t>This time men who were of fighting age but were conscientious objectors were put in jail for not supporting the war effort </a:t>
            </a:r>
          </a:p>
        </p:txBody>
      </p:sp>
    </p:spTree>
    <p:extLst>
      <p:ext uri="{BB962C8B-B14F-4D97-AF65-F5344CB8AC3E}">
        <p14:creationId xmlns:p14="http://schemas.microsoft.com/office/powerpoint/2010/main" val="1728095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What caused the War in the Pacific?</a:t>
            </a:r>
          </a:p>
        </p:txBody>
      </p:sp>
      <p:sp>
        <p:nvSpPr>
          <p:cNvPr id="3" name="Content Placeholder 2"/>
          <p:cNvSpPr>
            <a:spLocks noGrp="1"/>
          </p:cNvSpPr>
          <p:nvPr>
            <p:ph idx="1"/>
          </p:nvPr>
        </p:nvSpPr>
        <p:spPr>
          <a:xfrm>
            <a:off x="963046" y="2111821"/>
            <a:ext cx="8229600" cy="3052935"/>
          </a:xfrm>
        </p:spPr>
        <p:txBody>
          <a:bodyPr>
            <a:normAutofit/>
          </a:bodyPr>
          <a:lstStyle/>
          <a:p>
            <a:r>
              <a:rPr lang="en-CA" dirty="0"/>
              <a:t>Militarism in Japan</a:t>
            </a:r>
          </a:p>
          <a:p>
            <a:r>
              <a:rPr lang="en-CA" dirty="0"/>
              <a:t>In the 1920’s Japanese culture was caught between tradition and modern world.</a:t>
            </a:r>
          </a:p>
          <a:p>
            <a:r>
              <a:rPr lang="en-CA" dirty="0"/>
              <a:t>Radicals wanted to reject ‘Western’ ways and create a military based government (similar beliefs to NAZIs).  </a:t>
            </a:r>
          </a:p>
          <a:p>
            <a:r>
              <a:rPr lang="en-CA" dirty="0"/>
              <a:t>Japan had a very strong military.</a:t>
            </a:r>
          </a:p>
          <a:p>
            <a:endParaRPr lang="en-CA" dirty="0"/>
          </a:p>
        </p:txBody>
      </p:sp>
      <p:pic>
        <p:nvPicPr>
          <p:cNvPr id="1026" name="Picture 2" descr="http://t3.gstatic.com/images?q=tbn:ANd9GcQ-bRQIuUDHVVQHqeufmdGpwylNJLpo4719Ncdg66xRUcEqF4ERdZGXbBD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6979" y="3918155"/>
            <a:ext cx="2933179" cy="2348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254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59" y="769268"/>
            <a:ext cx="3313667" cy="5109018"/>
          </a:xfrm>
        </p:spPr>
        <p:txBody>
          <a:bodyPr>
            <a:normAutofit/>
          </a:bodyPr>
          <a:lstStyle/>
          <a:p>
            <a:r>
              <a:rPr lang="en-CA" dirty="0"/>
              <a:t>What caused the War in the Pacific?</a:t>
            </a:r>
          </a:p>
        </p:txBody>
      </p:sp>
      <p:sp>
        <p:nvSpPr>
          <p:cNvPr id="3" name="Content Placeholder 2"/>
          <p:cNvSpPr>
            <a:spLocks noGrp="1"/>
          </p:cNvSpPr>
          <p:nvPr>
            <p:ph idx="1"/>
          </p:nvPr>
        </p:nvSpPr>
        <p:spPr>
          <a:xfrm>
            <a:off x="3487728" y="635374"/>
            <a:ext cx="5119786" cy="5733256"/>
          </a:xfrm>
        </p:spPr>
        <p:txBody>
          <a:bodyPr>
            <a:normAutofit/>
          </a:bodyPr>
          <a:lstStyle/>
          <a:p>
            <a:r>
              <a:rPr lang="en-CA" dirty="0"/>
              <a:t>Japanese Imperialist Expansion</a:t>
            </a:r>
          </a:p>
          <a:p>
            <a:r>
              <a:rPr lang="en-CA" dirty="0"/>
              <a:t>Japan wanted to acquire new territories.  </a:t>
            </a:r>
          </a:p>
          <a:p>
            <a:r>
              <a:rPr lang="en-CA" dirty="0"/>
              <a:t>Economic depression of 1930’s, lack of resources, and need for resources drove this desire for more territories.  </a:t>
            </a:r>
          </a:p>
          <a:p>
            <a:r>
              <a:rPr lang="en-CA" dirty="0"/>
              <a:t>The army and government (which was somewhat weak) in Japan were not getting along.  </a:t>
            </a:r>
          </a:p>
          <a:p>
            <a:r>
              <a:rPr lang="en-CA" dirty="0"/>
              <a:t>Army began taking military actions which the government did not approve of.  The government had no power to stop the military commanders.    </a:t>
            </a:r>
          </a:p>
          <a:p>
            <a:endParaRPr lang="en-CA" dirty="0"/>
          </a:p>
        </p:txBody>
      </p:sp>
      <p:pic>
        <p:nvPicPr>
          <p:cNvPr id="2050" name="Picture 2" descr="http://upload.wikimedia.org/wikipedia/commons/f/f6/Pacific_Theater_Areas%3Bmap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06087" y="2598048"/>
            <a:ext cx="3508428" cy="2551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628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Events Leading to Pearl Harbour</a:t>
            </a:r>
            <a:br>
              <a:rPr lang="en-CA" dirty="0"/>
            </a:br>
            <a:endParaRPr lang="en-CA" dirty="0"/>
          </a:p>
        </p:txBody>
      </p:sp>
      <p:sp>
        <p:nvSpPr>
          <p:cNvPr id="3" name="Content Placeholder 2"/>
          <p:cNvSpPr>
            <a:spLocks noGrp="1"/>
          </p:cNvSpPr>
          <p:nvPr>
            <p:ph idx="1"/>
          </p:nvPr>
        </p:nvSpPr>
        <p:spPr>
          <a:xfrm>
            <a:off x="1141413" y="1646217"/>
            <a:ext cx="8229600" cy="5472608"/>
          </a:xfrm>
        </p:spPr>
        <p:txBody>
          <a:bodyPr>
            <a:normAutofit/>
          </a:bodyPr>
          <a:lstStyle/>
          <a:p>
            <a:r>
              <a:rPr lang="en-CA" dirty="0"/>
              <a:t>In 1931 the Japanese Army invaded Manchuria (part of northeastern China) without the consent of the Japanese government.  </a:t>
            </a:r>
          </a:p>
          <a:p>
            <a:r>
              <a:rPr lang="en-CA" dirty="0"/>
              <a:t>Military forced Japan to accept martial law (military law/rule).  </a:t>
            </a:r>
          </a:p>
          <a:p>
            <a:r>
              <a:rPr lang="en-CA" dirty="0"/>
              <a:t>Prime Minister and other politicians were assassinated.  </a:t>
            </a:r>
          </a:p>
          <a:p>
            <a:r>
              <a:rPr lang="en-CA" dirty="0"/>
              <a:t>When France fell in 1940 the Japanese Army occupied most of French Indo-China (French colonies in Southeast Asia).  </a:t>
            </a:r>
          </a:p>
          <a:p>
            <a:r>
              <a:rPr lang="en-CA" dirty="0"/>
              <a:t>American President Roosevelt immediately froze all Japanese assets in American banks and refused to sell Japan any more oil or metal (resources the Japanese needed).  </a:t>
            </a:r>
          </a:p>
          <a:p>
            <a:r>
              <a:rPr lang="en-CA" dirty="0"/>
              <a:t>Without needed resources, Japanese military insisted that war to overtake the United States was the only solution.  </a:t>
            </a:r>
          </a:p>
          <a:p>
            <a:endParaRPr lang="en-CA" dirty="0"/>
          </a:p>
          <a:p>
            <a:endParaRPr lang="en-CA" dirty="0"/>
          </a:p>
        </p:txBody>
      </p:sp>
    </p:spTree>
    <p:extLst>
      <p:ext uri="{BB962C8B-B14F-4D97-AF65-F5344CB8AC3E}">
        <p14:creationId xmlns:p14="http://schemas.microsoft.com/office/powerpoint/2010/main" val="1431216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Pearl Harbour</a:t>
            </a:r>
          </a:p>
        </p:txBody>
      </p:sp>
      <p:sp>
        <p:nvSpPr>
          <p:cNvPr id="3" name="Content Placeholder 2"/>
          <p:cNvSpPr>
            <a:spLocks noGrp="1"/>
          </p:cNvSpPr>
          <p:nvPr>
            <p:ph idx="1"/>
          </p:nvPr>
        </p:nvSpPr>
        <p:spPr>
          <a:xfrm>
            <a:off x="1194373" y="469156"/>
            <a:ext cx="7315200" cy="5120640"/>
          </a:xfrm>
        </p:spPr>
        <p:txBody>
          <a:bodyPr/>
          <a:lstStyle/>
          <a:p>
            <a:r>
              <a:rPr lang="en-CA" dirty="0"/>
              <a:t>Japan surprized US with an attack on American Navy Base at Pearl Harbour, Hawaii on December 7, 1941.  </a:t>
            </a:r>
          </a:p>
          <a:p>
            <a:r>
              <a:rPr lang="en-CA" dirty="0"/>
              <a:t>Japan wanted to control Hawaii and use it as a base for future attacks.  </a:t>
            </a:r>
          </a:p>
          <a:p>
            <a:endParaRPr lang="en-CA" dirty="0"/>
          </a:p>
        </p:txBody>
      </p:sp>
      <p:pic>
        <p:nvPicPr>
          <p:cNvPr id="3074" name="Picture 2" descr="http://upload.wikimedia.org/wikipedia/commons/thumb/6/6f/Pearl_harbour.png/250px-Pearl_harbou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4545" y="3666068"/>
            <a:ext cx="3336107" cy="270892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greatdreams.com/war/pearl-harbor-atta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8625" y="3656511"/>
            <a:ext cx="3161928" cy="2695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387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Pearl Harbour</a:t>
            </a:r>
          </a:p>
        </p:txBody>
      </p:sp>
      <p:sp>
        <p:nvSpPr>
          <p:cNvPr id="3" name="Content Placeholder 2"/>
          <p:cNvSpPr>
            <a:spLocks noGrp="1"/>
          </p:cNvSpPr>
          <p:nvPr>
            <p:ph idx="1"/>
          </p:nvPr>
        </p:nvSpPr>
        <p:spPr>
          <a:xfrm>
            <a:off x="3962400" y="5152102"/>
            <a:ext cx="8229600" cy="1051769"/>
          </a:xfrm>
        </p:spPr>
        <p:txBody>
          <a:bodyPr>
            <a:normAutofit lnSpcReduction="10000"/>
          </a:bodyPr>
          <a:lstStyle/>
          <a:p>
            <a:r>
              <a:rPr lang="en-CA" dirty="0"/>
              <a:t>The next day America declared war on Japan.  To support the Japanese, Hitler declared war on US.  US declared war on Germany.  Britain now had another huge ally in Europe.  </a:t>
            </a:r>
          </a:p>
          <a:p>
            <a:endParaRPr lang="en-CA"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9072" y="2054871"/>
            <a:ext cx="6912768" cy="452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http://www.secondworldwar.org.uk/aircraft/zero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0191" y="879214"/>
            <a:ext cx="5251316" cy="3899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151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Japanese Aggression in the Pacific</a:t>
            </a:r>
            <a:br>
              <a:rPr lang="en-CA" dirty="0"/>
            </a:br>
            <a:endParaRPr lang="en-CA" dirty="0"/>
          </a:p>
        </p:txBody>
      </p:sp>
      <p:sp>
        <p:nvSpPr>
          <p:cNvPr id="3" name="Content Placeholder 2"/>
          <p:cNvSpPr>
            <a:spLocks noGrp="1"/>
          </p:cNvSpPr>
          <p:nvPr>
            <p:ph idx="1"/>
          </p:nvPr>
        </p:nvSpPr>
        <p:spPr>
          <a:xfrm>
            <a:off x="1141413" y="1654627"/>
            <a:ext cx="8090187" cy="5035177"/>
          </a:xfrm>
        </p:spPr>
        <p:txBody>
          <a:bodyPr>
            <a:normAutofit/>
          </a:bodyPr>
          <a:lstStyle/>
          <a:p>
            <a:r>
              <a:rPr lang="en-CA" dirty="0"/>
              <a:t>Canada declared war on Japan after Pearl Harbour.  Canadian troops (along with British and Indian troops) fought Japanese in British colony of Hong Kong (first time Canadian troops had actually been in a battle in WWII).  </a:t>
            </a:r>
          </a:p>
          <a:p>
            <a:r>
              <a:rPr lang="en-CA" dirty="0"/>
              <a:t>Japan attacked Hong Kong only eight hours after attacking Pearl Harbour.  </a:t>
            </a:r>
          </a:p>
          <a:p>
            <a:r>
              <a:rPr lang="en-CA" dirty="0"/>
              <a:t>Allies were undermanned in Hong Kong and did not have the necessary supplies.  </a:t>
            </a:r>
          </a:p>
          <a:p>
            <a:r>
              <a:rPr lang="en-CA" dirty="0"/>
              <a:t>Forced to surrender after 17 days of fighting.  In the fighting 290 Canadian soldiers were killed.  </a:t>
            </a:r>
          </a:p>
          <a:p>
            <a:r>
              <a:rPr lang="en-CA" dirty="0"/>
              <a:t>Captured Canadians were put in Japanese POW (prisoner of war) camps. </a:t>
            </a:r>
          </a:p>
          <a:p>
            <a:r>
              <a:rPr lang="en-CA" dirty="0"/>
              <a:t>A total of 267 Canadian POWs died in Japanese camps.  </a:t>
            </a:r>
          </a:p>
          <a:p>
            <a:endParaRPr lang="en-CA" dirty="0"/>
          </a:p>
        </p:txBody>
      </p:sp>
      <p:pic>
        <p:nvPicPr>
          <p:cNvPr id="5122" name="Picture 2" descr="http://www.a1social.com/wp-content/uploads/2011/12/POW.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1600" y="2342070"/>
            <a:ext cx="2411760" cy="2781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094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Japanese Aggression in the Pacific</a:t>
            </a:r>
          </a:p>
        </p:txBody>
      </p:sp>
      <p:sp>
        <p:nvSpPr>
          <p:cNvPr id="3" name="Content Placeholder 2"/>
          <p:cNvSpPr>
            <a:spLocks noGrp="1"/>
          </p:cNvSpPr>
          <p:nvPr>
            <p:ph idx="1"/>
          </p:nvPr>
        </p:nvSpPr>
        <p:spPr>
          <a:xfrm>
            <a:off x="1220702" y="1153468"/>
            <a:ext cx="5267184" cy="5445224"/>
          </a:xfrm>
        </p:spPr>
        <p:txBody>
          <a:bodyPr>
            <a:normAutofit/>
          </a:bodyPr>
          <a:lstStyle/>
          <a:p>
            <a:r>
              <a:rPr lang="en-CA" dirty="0"/>
              <a:t>It took several months for America to prepare for what everyone knew would be a tough war to control the Pacific. </a:t>
            </a:r>
          </a:p>
          <a:p>
            <a:r>
              <a:rPr lang="en-CA" dirty="0"/>
              <a:t>While Americans prepared for war in the Pacific, the Japanese continued with a rapid conquest.  </a:t>
            </a:r>
          </a:p>
          <a:p>
            <a:r>
              <a:rPr lang="en-CA" dirty="0"/>
              <a:t>Even Australia felt threatened.   </a:t>
            </a:r>
          </a:p>
        </p:txBody>
      </p:sp>
      <p:pic>
        <p:nvPicPr>
          <p:cNvPr id="1026" name="Picture 2" descr="http://www.historyplace.com/unitedstates/pacificwar/pacwa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5702" y="1324165"/>
            <a:ext cx="5048250" cy="4200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397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104503"/>
            <a:ext cx="5329646" cy="2891246"/>
          </a:xfrm>
        </p:spPr>
        <p:txBody>
          <a:bodyPr/>
          <a:lstStyle/>
          <a:p>
            <a:r>
              <a:rPr lang="en-CA" dirty="0"/>
              <a:t>Battle of Midway</a:t>
            </a:r>
          </a:p>
        </p:txBody>
      </p:sp>
      <p:sp>
        <p:nvSpPr>
          <p:cNvPr id="3" name="Content Placeholder 2"/>
          <p:cNvSpPr>
            <a:spLocks noGrp="1"/>
          </p:cNvSpPr>
          <p:nvPr>
            <p:ph idx="1"/>
          </p:nvPr>
        </p:nvSpPr>
        <p:spPr>
          <a:xfrm>
            <a:off x="5172891" y="497652"/>
            <a:ext cx="5669929" cy="6093296"/>
          </a:xfrm>
        </p:spPr>
        <p:txBody>
          <a:bodyPr>
            <a:normAutofit/>
          </a:bodyPr>
          <a:lstStyle/>
          <a:p>
            <a:r>
              <a:rPr lang="en-CA" dirty="0"/>
              <a:t>Battle of Midway – June 1942</a:t>
            </a:r>
          </a:p>
          <a:p>
            <a:r>
              <a:rPr lang="en-CA" dirty="0"/>
              <a:t>Midway is an island in the middle of the Pacific Ocean.  </a:t>
            </a:r>
          </a:p>
          <a:p>
            <a:r>
              <a:rPr lang="en-CA" dirty="0"/>
              <a:t>Key military point, especially in WWII when planes could only fly a limited distance without refueling.  </a:t>
            </a:r>
          </a:p>
          <a:p>
            <a:r>
              <a:rPr lang="en-CA" dirty="0"/>
              <a:t>Japan was preparing to capture the islands.  American’s intercepted Japanese Navy in the Pacific Ocean and defeated them.  </a:t>
            </a:r>
          </a:p>
          <a:p>
            <a:r>
              <a:rPr lang="en-CA" dirty="0"/>
              <a:t>Turning point as it ended a string of Japanese victories and some of Japan’s best soldiers/equipment were lost.  </a:t>
            </a:r>
          </a:p>
          <a:p>
            <a:endParaRPr lang="en-CA" dirty="0"/>
          </a:p>
        </p:txBody>
      </p:sp>
      <p:pic>
        <p:nvPicPr>
          <p:cNvPr id="8194" name="Picture 2" descr="http://4.bp.blogspot.com/-FmH9roLFT-E/T82GpltWE_I/AAAAAAAAJLo/USyfyXV4gjk/s1600/midw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008" y="2330163"/>
            <a:ext cx="4196375"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8554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TM03457485[[fn=Mesh]]</Template>
  <TotalTime>6</TotalTime>
  <Words>1322</Words>
  <Application>Microsoft Office PowerPoint</Application>
  <PresentationFormat>Widescreen</PresentationFormat>
  <Paragraphs>88</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Century Gothic</vt:lpstr>
      <vt:lpstr>Mesh</vt:lpstr>
      <vt:lpstr>War in the pacific</vt:lpstr>
      <vt:lpstr>What caused the War in the Pacific?</vt:lpstr>
      <vt:lpstr>What caused the War in the Pacific?</vt:lpstr>
      <vt:lpstr>Events Leading to Pearl Harbour </vt:lpstr>
      <vt:lpstr>Pearl Harbour</vt:lpstr>
      <vt:lpstr>Pearl Harbour</vt:lpstr>
      <vt:lpstr>Japanese Aggression in the Pacific </vt:lpstr>
      <vt:lpstr>Japanese Aggression in the Pacific</vt:lpstr>
      <vt:lpstr>Battle of Midway</vt:lpstr>
      <vt:lpstr>Island Hoping </vt:lpstr>
      <vt:lpstr>Battle of Leyte Gulf </vt:lpstr>
      <vt:lpstr>End of the War in the Pacific</vt:lpstr>
      <vt:lpstr>End of the War in the Pacific</vt:lpstr>
      <vt:lpstr>End of the War in the Pacific</vt:lpstr>
      <vt:lpstr>End of the War in the Pacific</vt:lpstr>
      <vt:lpstr>The Canadian Home Front</vt:lpstr>
      <vt:lpstr>The Canadian Home Front</vt:lpstr>
      <vt:lpstr>Canadian Training Facilities </vt:lpstr>
      <vt:lpstr>Conscription </vt:lpstr>
    </vt:vector>
  </TitlesOfParts>
  <Company>WGS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 in the pacific</dc:title>
  <dc:creator>Adam Salter</dc:creator>
  <cp:lastModifiedBy>Adam Salter</cp:lastModifiedBy>
  <cp:revision>1</cp:revision>
  <dcterms:created xsi:type="dcterms:W3CDTF">2018-01-11T20:28:42Z</dcterms:created>
  <dcterms:modified xsi:type="dcterms:W3CDTF">2018-01-11T20:35:24Z</dcterms:modified>
</cp:coreProperties>
</file>