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12/4/2017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12/4/2017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Holocaust and Internment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18905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Holocaust - The Final Solution</a:t>
            </a:r>
          </a:p>
        </p:txBody>
      </p:sp>
      <p:sp>
        <p:nvSpPr>
          <p:cNvPr id="3" name="Content Placeholder 2"/>
          <p:cNvSpPr>
            <a:spLocks noGrp="1"/>
          </p:cNvSpPr>
          <p:nvPr>
            <p:ph idx="1"/>
          </p:nvPr>
        </p:nvSpPr>
        <p:spPr>
          <a:xfrm>
            <a:off x="105726" y="2103289"/>
            <a:ext cx="8229600" cy="2332856"/>
          </a:xfrm>
        </p:spPr>
        <p:txBody>
          <a:bodyPr>
            <a:normAutofit/>
          </a:bodyPr>
          <a:lstStyle/>
          <a:p>
            <a:r>
              <a:rPr lang="en-CA" dirty="0"/>
              <a:t>Many Jewish people died on trains going to the concentration camps because of a lack of food, water, and air.  </a:t>
            </a:r>
          </a:p>
          <a:p>
            <a:r>
              <a:rPr lang="en-CA" dirty="0"/>
              <a:t>Those who refused to get on the trains were shot immediately. </a:t>
            </a:r>
          </a:p>
        </p:txBody>
      </p:sp>
      <p:pic>
        <p:nvPicPr>
          <p:cNvPr id="12290" name="Picture 2" descr="http://www.holocaustpictures.org/pictures/holocaust-pictures/image/595/death+tr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527" y="3714800"/>
            <a:ext cx="3420738" cy="279527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israelnewsagency.com/holocaust_shooting_je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7342" y="2227945"/>
            <a:ext cx="2844551" cy="348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706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Holocaust - The Final Solution</a:t>
            </a:r>
          </a:p>
        </p:txBody>
      </p:sp>
      <p:sp>
        <p:nvSpPr>
          <p:cNvPr id="3" name="Content Placeholder 2"/>
          <p:cNvSpPr>
            <a:spLocks noGrp="1"/>
          </p:cNvSpPr>
          <p:nvPr>
            <p:ph idx="1"/>
          </p:nvPr>
        </p:nvSpPr>
        <p:spPr>
          <a:xfrm>
            <a:off x="550600" y="2193528"/>
            <a:ext cx="5256582" cy="5544616"/>
          </a:xfrm>
        </p:spPr>
        <p:txBody>
          <a:bodyPr/>
          <a:lstStyle/>
          <a:p>
            <a:r>
              <a:rPr lang="en-CA" dirty="0"/>
              <a:t>At the concentration camps many Jewish people were used for scientific testing (effects of medicine and poisonous injections, thrown into boiling or freezing water to see the effects, burned to see </a:t>
            </a:r>
            <a:r>
              <a:rPr lang="en-CA" dirty="0" smtClean="0"/>
              <a:t>how the </a:t>
            </a:r>
            <a:r>
              <a:rPr lang="en-CA" dirty="0"/>
              <a:t>body recovered, operated on without freezing to see how body would react, weird obsession with experimenting with twins). </a:t>
            </a:r>
          </a:p>
        </p:txBody>
      </p:sp>
      <p:pic>
        <p:nvPicPr>
          <p:cNvPr id="13314" name="Picture 2" descr="http://medical-testing.wikispaces.com/file/view/nazi2/263108758/naz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568" y="4120615"/>
            <a:ext cx="3241149"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annefrankguide.net/en-CA/content/K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566" y="2193528"/>
            <a:ext cx="3241149" cy="219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46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807" y="599604"/>
            <a:ext cx="8229600" cy="1143000"/>
          </a:xfrm>
        </p:spPr>
        <p:txBody>
          <a:bodyPr>
            <a:normAutofit/>
          </a:bodyPr>
          <a:lstStyle/>
          <a:p>
            <a:r>
              <a:rPr lang="en-CA" dirty="0"/>
              <a:t>The Holocaust - The Final Solution</a:t>
            </a:r>
          </a:p>
        </p:txBody>
      </p:sp>
      <p:sp>
        <p:nvSpPr>
          <p:cNvPr id="3" name="Content Placeholder 2"/>
          <p:cNvSpPr>
            <a:spLocks noGrp="1"/>
          </p:cNvSpPr>
          <p:nvPr>
            <p:ph idx="1"/>
          </p:nvPr>
        </p:nvSpPr>
        <p:spPr>
          <a:xfrm>
            <a:off x="433451" y="2146637"/>
            <a:ext cx="7264926" cy="3975489"/>
          </a:xfrm>
        </p:spPr>
        <p:txBody>
          <a:bodyPr>
            <a:normAutofit/>
          </a:bodyPr>
          <a:lstStyle/>
          <a:p>
            <a:r>
              <a:rPr lang="en-CA" dirty="0"/>
              <a:t>After being poisoned to death Nazis removed gold fillings from teeth, and then used skin (gloves, etc.) and bones (fertilizer) for different purposes.  Many Jewish people had their heads shaved when they arrived at the camps (hair was used to stuff mattresses and pillows). </a:t>
            </a:r>
          </a:p>
        </p:txBody>
      </p:sp>
      <p:pic>
        <p:nvPicPr>
          <p:cNvPr id="1026" name="Picture 2" descr="http://4.bp.blogspot.com/_Wyhr4UIQ4ig/TNsQOaiijBI/AAAAAAAAAWY/ccOJj2cTpqg/s1600/holocaust+burning+outs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377" y="2797267"/>
            <a:ext cx="4182641" cy="304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485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Holocaust - The Final Solution</a:t>
            </a:r>
          </a:p>
        </p:txBody>
      </p:sp>
      <p:sp>
        <p:nvSpPr>
          <p:cNvPr id="3" name="Content Placeholder 2"/>
          <p:cNvSpPr>
            <a:spLocks noGrp="1"/>
          </p:cNvSpPr>
          <p:nvPr>
            <p:ph idx="1"/>
          </p:nvPr>
        </p:nvSpPr>
        <p:spPr>
          <a:xfrm>
            <a:off x="197980" y="2103742"/>
            <a:ext cx="8229600" cy="4525963"/>
          </a:xfrm>
        </p:spPr>
        <p:txBody>
          <a:bodyPr/>
          <a:lstStyle/>
          <a:p>
            <a:r>
              <a:rPr lang="en-CA" dirty="0"/>
              <a:t>Auschwitz was the largest Nazi Death Camp where over one million people were killed. </a:t>
            </a:r>
          </a:p>
        </p:txBody>
      </p:sp>
      <p:pic>
        <p:nvPicPr>
          <p:cNvPr id="2050" name="Picture 2" descr="http://3.bp.blogspot.com/_-W-zQgW73cs/TJ9XSYMwj9I/AAAAAAAAAUU/9qyjjSh28QM/s1600/gevangenen-auschwit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596" y="3053682"/>
            <a:ext cx="4410903"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0.tqn.com/d/history1900s/1/0/p/7/buchenwald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683" y="2957058"/>
            <a:ext cx="4714883" cy="367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07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847" y="665820"/>
            <a:ext cx="8229600" cy="1143000"/>
          </a:xfrm>
        </p:spPr>
        <p:txBody>
          <a:bodyPr>
            <a:normAutofit/>
          </a:bodyPr>
          <a:lstStyle/>
          <a:p>
            <a:r>
              <a:rPr lang="en-CA" dirty="0"/>
              <a:t>The Holocaust - The Final Solution</a:t>
            </a:r>
          </a:p>
        </p:txBody>
      </p:sp>
      <p:sp>
        <p:nvSpPr>
          <p:cNvPr id="3" name="Content Placeholder 2"/>
          <p:cNvSpPr>
            <a:spLocks noGrp="1"/>
          </p:cNvSpPr>
          <p:nvPr>
            <p:ph idx="1"/>
          </p:nvPr>
        </p:nvSpPr>
        <p:spPr>
          <a:xfrm>
            <a:off x="300391" y="2047460"/>
            <a:ext cx="5307929" cy="5661248"/>
          </a:xfrm>
        </p:spPr>
        <p:txBody>
          <a:bodyPr>
            <a:normAutofit/>
          </a:bodyPr>
          <a:lstStyle/>
          <a:p>
            <a:r>
              <a:rPr lang="en-CA" dirty="0"/>
              <a:t>Jews not the only ones persecuted.  Millions of others were killed by the Nazis (physically or mentally disabled, </a:t>
            </a:r>
            <a:r>
              <a:rPr lang="en-CA" dirty="0" smtClean="0"/>
              <a:t>black people, </a:t>
            </a:r>
            <a:r>
              <a:rPr lang="en-CA" dirty="0"/>
              <a:t>gypsies, other minority groups, homosexuals, Catholics, Jehovah’s Witnesses).  </a:t>
            </a:r>
          </a:p>
          <a:p>
            <a:r>
              <a:rPr lang="en-CA" dirty="0"/>
              <a:t>Estimated 10 million people died in Concentration Camps (6 million Jews).  </a:t>
            </a:r>
          </a:p>
          <a:p>
            <a:endParaRPr lang="en-CA" dirty="0"/>
          </a:p>
        </p:txBody>
      </p:sp>
      <p:pic>
        <p:nvPicPr>
          <p:cNvPr id="3074" name="Picture 2" descr="http://www.holocaustpictures.org/images/holocaust-pictu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3032" y="2345242"/>
            <a:ext cx="4416491"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797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0" y="953525"/>
            <a:ext cx="9613861" cy="1080938"/>
          </a:xfrm>
        </p:spPr>
        <p:txBody>
          <a:bodyPr>
            <a:normAutofit/>
          </a:bodyPr>
          <a:lstStyle/>
          <a:p>
            <a:r>
              <a:rPr lang="en-CA" dirty="0"/>
              <a:t>Technology and Communication in WWII</a:t>
            </a:r>
            <a:br>
              <a:rPr lang="en-CA" dirty="0"/>
            </a:br>
            <a:endParaRPr lang="en-CA" dirty="0"/>
          </a:p>
        </p:txBody>
      </p:sp>
      <p:sp>
        <p:nvSpPr>
          <p:cNvPr id="3" name="Content Placeholder 2"/>
          <p:cNvSpPr>
            <a:spLocks noGrp="1"/>
          </p:cNvSpPr>
          <p:nvPr>
            <p:ph idx="1"/>
          </p:nvPr>
        </p:nvSpPr>
        <p:spPr/>
        <p:txBody>
          <a:bodyPr>
            <a:normAutofit/>
          </a:bodyPr>
          <a:lstStyle/>
          <a:p>
            <a:r>
              <a:rPr lang="en-CA" dirty="0"/>
              <a:t>airplanes and tanks </a:t>
            </a:r>
            <a:r>
              <a:rPr lang="en-CA" dirty="0" smtClean="0"/>
              <a:t>advance </a:t>
            </a:r>
            <a:r>
              <a:rPr lang="en-CA" dirty="0"/>
              <a:t>quickly through war (larger, faster, longer range without refueling, more powerful weapons).</a:t>
            </a:r>
          </a:p>
          <a:p>
            <a:r>
              <a:rPr lang="en-CA" dirty="0"/>
              <a:t>radar and sonar (underwater radar).  </a:t>
            </a:r>
          </a:p>
          <a:p>
            <a:r>
              <a:rPr lang="en-CA" dirty="0"/>
              <a:t>Germans invented to rocket and jet engine (as </a:t>
            </a:r>
            <a:r>
              <a:rPr lang="en-CA" dirty="0" smtClean="0"/>
              <a:t>opposed </a:t>
            </a:r>
            <a:r>
              <a:rPr lang="en-CA" dirty="0"/>
              <a:t>to propeller driven planes) during WWII.  The war ended before they had time to use these to their advantage.  </a:t>
            </a:r>
          </a:p>
          <a:p>
            <a:r>
              <a:rPr lang="en-CA" dirty="0"/>
              <a:t>radio communications.</a:t>
            </a:r>
          </a:p>
          <a:p>
            <a:r>
              <a:rPr lang="en-CA" dirty="0"/>
              <a:t>nuclear bomb.  </a:t>
            </a:r>
          </a:p>
          <a:p>
            <a:endParaRPr lang="en-CA" dirty="0"/>
          </a:p>
        </p:txBody>
      </p:sp>
    </p:spTree>
    <p:extLst>
      <p:ext uri="{BB962C8B-B14F-4D97-AF65-F5344CB8AC3E}">
        <p14:creationId xmlns:p14="http://schemas.microsoft.com/office/powerpoint/2010/main" val="320966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War Criminals and Crimes Against Humanity</a:t>
            </a:r>
            <a:br>
              <a:rPr lang="en-CA" dirty="0"/>
            </a:br>
            <a:endParaRPr lang="en-CA" dirty="0"/>
          </a:p>
        </p:txBody>
      </p:sp>
      <p:sp>
        <p:nvSpPr>
          <p:cNvPr id="3" name="Content Placeholder 2"/>
          <p:cNvSpPr>
            <a:spLocks noGrp="1"/>
          </p:cNvSpPr>
          <p:nvPr>
            <p:ph idx="1"/>
          </p:nvPr>
        </p:nvSpPr>
        <p:spPr/>
        <p:txBody>
          <a:bodyPr>
            <a:normAutofit/>
          </a:bodyPr>
          <a:lstStyle/>
          <a:p>
            <a:r>
              <a:rPr lang="en-CA" dirty="0"/>
              <a:t>A ‘war crimes court’ was set up in Nuremburg, Germany.  </a:t>
            </a:r>
          </a:p>
          <a:p>
            <a:r>
              <a:rPr lang="en-CA" dirty="0"/>
              <a:t>While punishments against a country (Treaty of Versailles) had been common after a war for centuries, this was the first time that individual leaders of nation had been charged for crimes during a war.  </a:t>
            </a:r>
          </a:p>
          <a:p>
            <a:r>
              <a:rPr lang="en-CA" dirty="0"/>
              <a:t>At the Nuremburg Trials, 177 Nazi leaders were charged for crimes related to starting the war and the Holocaust.  </a:t>
            </a:r>
          </a:p>
          <a:p>
            <a:r>
              <a:rPr lang="en-CA" dirty="0"/>
              <a:t>Three of these were acquitted, the rest were hung or sentenced to long prison terms. </a:t>
            </a:r>
          </a:p>
        </p:txBody>
      </p:sp>
    </p:spTree>
    <p:extLst>
      <p:ext uri="{BB962C8B-B14F-4D97-AF65-F5344CB8AC3E}">
        <p14:creationId xmlns:p14="http://schemas.microsoft.com/office/powerpoint/2010/main" val="3790057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Potsdam Conference - July 1945</a:t>
            </a:r>
            <a:br>
              <a:rPr lang="en-CA" dirty="0"/>
            </a:br>
            <a:endParaRPr lang="en-CA" dirty="0"/>
          </a:p>
        </p:txBody>
      </p:sp>
      <p:sp>
        <p:nvSpPr>
          <p:cNvPr id="3" name="Content Placeholder 2"/>
          <p:cNvSpPr>
            <a:spLocks noGrp="1"/>
          </p:cNvSpPr>
          <p:nvPr>
            <p:ph idx="1"/>
          </p:nvPr>
        </p:nvSpPr>
        <p:spPr>
          <a:xfrm>
            <a:off x="119850" y="2142784"/>
            <a:ext cx="8092333" cy="3888431"/>
          </a:xfrm>
        </p:spPr>
        <p:txBody>
          <a:bodyPr>
            <a:normAutofit fontScale="92500"/>
          </a:bodyPr>
          <a:lstStyle/>
          <a:p>
            <a:r>
              <a:rPr lang="en-CA" dirty="0"/>
              <a:t>War in Europe was over, but the war in the Pacific continued.  </a:t>
            </a:r>
          </a:p>
          <a:p>
            <a:r>
              <a:rPr lang="en-CA" dirty="0"/>
              <a:t>Allied leaders met to discuss the future of Germany and Europe. </a:t>
            </a:r>
          </a:p>
          <a:p>
            <a:r>
              <a:rPr lang="en-CA" dirty="0"/>
              <a:t>Supposed to be planning session for a peace conference.  Instead of planning for peace, democratic and communist leaders began to show distrust for each other (now that they had won the war together and were done being Allies).  </a:t>
            </a:r>
          </a:p>
          <a:p>
            <a:r>
              <a:rPr lang="en-CA" dirty="0"/>
              <a:t>Conflicts between political ideologies (democratic/communist) would eventually lead to the Cold War.</a:t>
            </a:r>
          </a:p>
        </p:txBody>
      </p:sp>
      <p:pic>
        <p:nvPicPr>
          <p:cNvPr id="4098" name="Picture 2" descr="http://upload.wikimedia.org/wikipedia/commons/thumb/0/0d/Potsdam_conference_1945-6.jpg/220px-Potsdam_conference_194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83" y="2301743"/>
            <a:ext cx="3672408" cy="277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429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Canada after WWII</a:t>
            </a:r>
          </a:p>
        </p:txBody>
      </p:sp>
      <p:sp>
        <p:nvSpPr>
          <p:cNvPr id="3" name="Content Placeholder 2"/>
          <p:cNvSpPr>
            <a:spLocks noGrp="1"/>
          </p:cNvSpPr>
          <p:nvPr>
            <p:ph idx="1"/>
          </p:nvPr>
        </p:nvSpPr>
        <p:spPr/>
        <p:txBody>
          <a:bodyPr/>
          <a:lstStyle/>
          <a:p>
            <a:r>
              <a:rPr lang="en-CA" sz="3600" dirty="0"/>
              <a:t>Economic Effects</a:t>
            </a:r>
          </a:p>
          <a:p>
            <a:r>
              <a:rPr lang="en-CA" dirty="0"/>
              <a:t>despite federal debt of $10B, Canada’s economy was booming after WWII.  </a:t>
            </a:r>
          </a:p>
          <a:p>
            <a:r>
              <a:rPr lang="en-CA" dirty="0"/>
              <a:t>Industrial and manufacturing production had grown to overtake agriculture (farming) as the largest part of Canada’s economy.  </a:t>
            </a:r>
          </a:p>
          <a:p>
            <a:endParaRPr lang="en-CA" dirty="0"/>
          </a:p>
        </p:txBody>
      </p:sp>
    </p:spTree>
    <p:extLst>
      <p:ext uri="{BB962C8B-B14F-4D97-AF65-F5344CB8AC3E}">
        <p14:creationId xmlns:p14="http://schemas.microsoft.com/office/powerpoint/2010/main" val="3937398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Canada after WWII</a:t>
            </a:r>
          </a:p>
        </p:txBody>
      </p:sp>
      <p:sp>
        <p:nvSpPr>
          <p:cNvPr id="3" name="Content Placeholder 2"/>
          <p:cNvSpPr>
            <a:spLocks noGrp="1"/>
          </p:cNvSpPr>
          <p:nvPr>
            <p:ph idx="1"/>
          </p:nvPr>
        </p:nvSpPr>
        <p:spPr/>
        <p:txBody>
          <a:bodyPr>
            <a:normAutofit lnSpcReduction="10000"/>
          </a:bodyPr>
          <a:lstStyle/>
          <a:p>
            <a:pPr marL="0" indent="0">
              <a:buNone/>
            </a:pPr>
            <a:r>
              <a:rPr lang="en-CA" sz="4200" dirty="0"/>
              <a:t>Political Effects</a:t>
            </a:r>
          </a:p>
          <a:p>
            <a:r>
              <a:rPr lang="en-CA" dirty="0"/>
              <a:t>during WWII Canada established itself as a ‘middle power’.  </a:t>
            </a:r>
          </a:p>
          <a:p>
            <a:r>
              <a:rPr lang="en-CA" dirty="0"/>
              <a:t>Canadian troops were recognized for some of their key contributions to WWII (Dieppe, Hong Kong, Italy, Battle in the Atlantic, Normandy, Liberation of Holland).  </a:t>
            </a:r>
          </a:p>
          <a:p>
            <a:r>
              <a:rPr lang="en-CA" dirty="0"/>
              <a:t>PM King handled conscription crisis well.  French/English relations were strained but not broken.  </a:t>
            </a:r>
          </a:p>
          <a:p>
            <a:r>
              <a:rPr lang="en-CA" dirty="0"/>
              <a:t>despite difficulties </a:t>
            </a:r>
            <a:r>
              <a:rPr lang="en-CA" dirty="0" smtClean="0"/>
              <a:t>faced </a:t>
            </a:r>
            <a:r>
              <a:rPr lang="en-CA" dirty="0"/>
              <a:t>by some (Japanese) the contribution of minority groups in WWII helped the push for civil rights.  </a:t>
            </a:r>
          </a:p>
          <a:p>
            <a:pPr marL="0" indent="0">
              <a:buNone/>
            </a:pPr>
            <a:endParaRPr lang="en-CA" dirty="0"/>
          </a:p>
        </p:txBody>
      </p:sp>
    </p:spTree>
    <p:extLst>
      <p:ext uri="{BB962C8B-B14F-4D97-AF65-F5344CB8AC3E}">
        <p14:creationId xmlns:p14="http://schemas.microsoft.com/office/powerpoint/2010/main" val="74955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Internment</a:t>
            </a:r>
            <a:endParaRPr lang="en-US" dirty="0"/>
          </a:p>
        </p:txBody>
      </p:sp>
      <p:sp>
        <p:nvSpPr>
          <p:cNvPr id="3" name="Content Placeholder 2"/>
          <p:cNvSpPr>
            <a:spLocks noGrp="1"/>
          </p:cNvSpPr>
          <p:nvPr>
            <p:ph idx="1"/>
          </p:nvPr>
        </p:nvSpPr>
        <p:spPr/>
        <p:txBody>
          <a:bodyPr/>
          <a:lstStyle/>
          <a:p>
            <a:r>
              <a:rPr lang="en-US" dirty="0" smtClean="0"/>
              <a:t>Internment is “</a:t>
            </a:r>
            <a:r>
              <a:rPr lang="en-US" dirty="0"/>
              <a:t>the state of being confined as a prisoner, especially for political or military </a:t>
            </a:r>
            <a:r>
              <a:rPr lang="en-US" dirty="0" smtClean="0"/>
              <a:t>reasons” (Dictionary.com)</a:t>
            </a:r>
          </a:p>
          <a:p>
            <a:endParaRPr lang="en-US" dirty="0"/>
          </a:p>
          <a:p>
            <a:r>
              <a:rPr lang="en-US" dirty="0" smtClean="0"/>
              <a:t>Internment camps are areas where a group is forced to be confined in it after being removed/relocated from their homes</a:t>
            </a:r>
            <a:endParaRPr lang="en-US" dirty="0"/>
          </a:p>
        </p:txBody>
      </p:sp>
    </p:spTree>
    <p:extLst>
      <p:ext uri="{BB962C8B-B14F-4D97-AF65-F5344CB8AC3E}">
        <p14:creationId xmlns:p14="http://schemas.microsoft.com/office/powerpoint/2010/main" val="67444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Canada after WWII</a:t>
            </a:r>
          </a:p>
        </p:txBody>
      </p:sp>
      <p:sp>
        <p:nvSpPr>
          <p:cNvPr id="3" name="Content Placeholder 2"/>
          <p:cNvSpPr>
            <a:spLocks noGrp="1"/>
          </p:cNvSpPr>
          <p:nvPr>
            <p:ph idx="1"/>
          </p:nvPr>
        </p:nvSpPr>
        <p:spPr/>
        <p:txBody>
          <a:bodyPr>
            <a:normAutofit fontScale="85000" lnSpcReduction="20000"/>
          </a:bodyPr>
          <a:lstStyle/>
          <a:p>
            <a:pPr marL="0" indent="0">
              <a:buNone/>
            </a:pPr>
            <a:r>
              <a:rPr lang="en-CA" sz="4100" dirty="0"/>
              <a:t>Social Effects</a:t>
            </a:r>
          </a:p>
          <a:p>
            <a:r>
              <a:rPr lang="en-CA" dirty="0"/>
              <a:t>once again, women played a key role in the war effort.  </a:t>
            </a:r>
          </a:p>
          <a:p>
            <a:r>
              <a:rPr lang="en-CA" dirty="0"/>
              <a:t>many returning soldiers started families soon after returning from war.  Baby boom.    </a:t>
            </a:r>
          </a:p>
          <a:p>
            <a:r>
              <a:rPr lang="en-CA" dirty="0"/>
              <a:t>over 42,000 Canadians died in WWII.  </a:t>
            </a:r>
          </a:p>
          <a:p>
            <a:pPr marL="0" indent="0">
              <a:buNone/>
            </a:pPr>
            <a:r>
              <a:rPr lang="en-CA" sz="4100" dirty="0"/>
              <a:t>Immigration After WWII</a:t>
            </a:r>
          </a:p>
          <a:p>
            <a:r>
              <a:rPr lang="en-CA" dirty="0"/>
              <a:t>guilt of St. Louis incident (and immigration policy which restricted minorities) played a key role in changing immigration policy.</a:t>
            </a:r>
          </a:p>
          <a:p>
            <a:r>
              <a:rPr lang="en-CA" dirty="0"/>
              <a:t>In 1947 ‘Pier 21’ in Halifax officially reopened.  Over half a millions immigrants came soon after the war.  Canada was changing from ‘British’ to multicultural.  </a:t>
            </a:r>
          </a:p>
          <a:p>
            <a:endParaRPr lang="en-CA" dirty="0"/>
          </a:p>
        </p:txBody>
      </p:sp>
    </p:spTree>
    <p:extLst>
      <p:ext uri="{BB962C8B-B14F-4D97-AF65-F5344CB8AC3E}">
        <p14:creationId xmlns:p14="http://schemas.microsoft.com/office/powerpoint/2010/main" val="1124586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29497"/>
            <a:ext cx="8229600" cy="1143000"/>
          </a:xfrm>
        </p:spPr>
        <p:txBody>
          <a:bodyPr/>
          <a:lstStyle/>
          <a:p>
            <a:r>
              <a:rPr lang="en-CA" dirty="0"/>
              <a:t>Berlin Olympics - 1936</a:t>
            </a:r>
          </a:p>
        </p:txBody>
      </p:sp>
      <p:pic>
        <p:nvPicPr>
          <p:cNvPr id="1026" name="Picture 2" descr="http://dmbworldseriesreplay.files.wordpress.com/2010/03/jesseowens1936olymp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2903748"/>
            <a:ext cx="4286250" cy="29813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erlin2009.com/files/kulturprogramm/judaicum/bergmann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204" y="1761489"/>
            <a:ext cx="3096344" cy="45225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izlinks.files.wordpress.com/2008/04/blogolympicflame1936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1498" y="0"/>
            <a:ext cx="4333040" cy="2970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7086" y="2063931"/>
            <a:ext cx="4641668"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Hitler declared that Jews and blacks were not allowed to participate</a:t>
            </a:r>
          </a:p>
          <a:p>
            <a:pPr marL="285750" indent="-285750">
              <a:buFont typeface="Arial" panose="020B0604020202020204" pitchFamily="34" charset="0"/>
              <a:buChar char="•"/>
            </a:pPr>
            <a:r>
              <a:rPr lang="en-US" dirty="0" smtClean="0"/>
              <a:t>Hitler used the games as an avenue to promote his antisemitism ideals and racial supremacy</a:t>
            </a:r>
          </a:p>
          <a:p>
            <a:pPr marL="285750" indent="-285750">
              <a:buFont typeface="Arial" panose="020B0604020202020204" pitchFamily="34" charset="0"/>
              <a:buChar char="•"/>
            </a:pPr>
            <a:r>
              <a:rPr lang="en-US" dirty="0" smtClean="0"/>
              <a:t>While the stance on Jewish people and blacks were eventually lifted, many of Jewish ancestry decided to sit out the games for their own safety.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40137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Hockey Players in WWII</a:t>
            </a:r>
          </a:p>
        </p:txBody>
      </p:sp>
      <p:pic>
        <p:nvPicPr>
          <p:cNvPr id="3074" name="Picture 2" descr="http://www.ohlalumnicentral.com/wp-content/uploads/2011/11/dudley-red-garre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4" y="3132380"/>
            <a:ext cx="2247900" cy="36004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goaliesarchive.com/wings/goalie/tur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937" y="2089434"/>
            <a:ext cx="2274537" cy="28431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oilersnation.com/uploads/Image/16695_man_signs_up_7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3973" y="2255281"/>
            <a:ext cx="4259684" cy="341325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hhof.com/graphinduct/ind98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1336" y="4229697"/>
            <a:ext cx="1832294" cy="250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842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807" y="669951"/>
            <a:ext cx="8229600" cy="1143000"/>
          </a:xfrm>
        </p:spPr>
        <p:txBody>
          <a:bodyPr/>
          <a:lstStyle/>
          <a:p>
            <a:r>
              <a:rPr lang="en-CA" dirty="0"/>
              <a:t>Ted Williams</a:t>
            </a:r>
          </a:p>
        </p:txBody>
      </p:sp>
      <p:pic>
        <p:nvPicPr>
          <p:cNvPr id="1026" name="Picture 2" descr="http://graphics.boston.com/sports/redsox/williams/photos/stories/ted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808" y="3182888"/>
            <a:ext cx="6300192" cy="3675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portsvideodaily.com/wp/wp-content/uploads/TJI_Ted-Willia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07" y="2107012"/>
            <a:ext cx="3384376" cy="215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55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762" y="789532"/>
            <a:ext cx="8229600" cy="1143000"/>
          </a:xfrm>
        </p:spPr>
        <p:txBody>
          <a:bodyPr>
            <a:normAutofit/>
          </a:bodyPr>
          <a:lstStyle/>
          <a:p>
            <a:r>
              <a:rPr lang="en-CA" dirty="0"/>
              <a:t>‘Enemy Aliens’ in Canada</a:t>
            </a:r>
            <a:br>
              <a:rPr lang="en-CA" dirty="0"/>
            </a:br>
            <a:endParaRPr lang="en-CA" dirty="0"/>
          </a:p>
        </p:txBody>
      </p:sp>
      <p:sp>
        <p:nvSpPr>
          <p:cNvPr id="3" name="Content Placeholder 2"/>
          <p:cNvSpPr>
            <a:spLocks noGrp="1"/>
          </p:cNvSpPr>
          <p:nvPr>
            <p:ph idx="1"/>
          </p:nvPr>
        </p:nvSpPr>
        <p:spPr>
          <a:xfrm>
            <a:off x="1615385" y="2037623"/>
            <a:ext cx="8229600" cy="3773016"/>
          </a:xfrm>
        </p:spPr>
        <p:txBody>
          <a:bodyPr/>
          <a:lstStyle/>
          <a:p>
            <a:r>
              <a:rPr lang="en-CA" dirty="0"/>
              <a:t>People whose ancestry was from an enemy nation (mostly German Canadians) were considered enemy aliens.  </a:t>
            </a:r>
          </a:p>
          <a:p>
            <a:r>
              <a:rPr lang="en-CA" dirty="0"/>
              <a:t>The government forced these people to officially register.  </a:t>
            </a:r>
          </a:p>
          <a:p>
            <a:r>
              <a:rPr lang="en-CA" dirty="0"/>
              <a:t>Over 100,000 Canadians had to register and 650 </a:t>
            </a:r>
            <a:r>
              <a:rPr lang="en-CA" dirty="0" smtClean="0"/>
              <a:t/>
            </a:r>
            <a:br>
              <a:rPr lang="en-CA" dirty="0" smtClean="0"/>
            </a:br>
            <a:r>
              <a:rPr lang="en-CA" dirty="0" smtClean="0"/>
              <a:t>were </a:t>
            </a:r>
            <a:r>
              <a:rPr lang="en-CA" dirty="0"/>
              <a:t>sent to internment camps.  </a:t>
            </a:r>
          </a:p>
          <a:p>
            <a:endParaRPr lang="en-CA" dirty="0"/>
          </a:p>
        </p:txBody>
      </p:sp>
      <p:pic>
        <p:nvPicPr>
          <p:cNvPr id="7170" name="Picture 2" descr="http://t2.gstatic.com/images?q=tbn:ANd9GcTWsNzM_OW7duf4MCBl0nkvHpukKzqYjgSdMS7N9wCH3DRf-x47jM1WqB8ic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9742" y="3037332"/>
            <a:ext cx="2821931"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326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Japanese Internment in Canada</a:t>
            </a:r>
            <a:br>
              <a:rPr lang="en-CA" dirty="0"/>
            </a:br>
            <a:endParaRPr lang="en-CA" dirty="0"/>
          </a:p>
        </p:txBody>
      </p:sp>
      <p:sp>
        <p:nvSpPr>
          <p:cNvPr id="3" name="Content Placeholder 2"/>
          <p:cNvSpPr>
            <a:spLocks noGrp="1"/>
          </p:cNvSpPr>
          <p:nvPr>
            <p:ph idx="1"/>
          </p:nvPr>
        </p:nvSpPr>
        <p:spPr>
          <a:xfrm>
            <a:off x="414406" y="2095114"/>
            <a:ext cx="8229600" cy="4525963"/>
          </a:xfrm>
        </p:spPr>
        <p:txBody>
          <a:bodyPr/>
          <a:lstStyle/>
          <a:p>
            <a:r>
              <a:rPr lang="en-CA" dirty="0"/>
              <a:t>After the attack of Pearl Harbour, people in Canada were worried that Japanese Canadians would supply information to the enemy (spy) and maybe even help Japan invade Canada.</a:t>
            </a:r>
          </a:p>
          <a:p>
            <a:r>
              <a:rPr lang="en-CA" dirty="0"/>
              <a:t>Japanese Canadians had to choose between being deported or being relocated away from the West </a:t>
            </a:r>
            <a:r>
              <a:rPr lang="en-CA" dirty="0" smtClean="0"/>
              <a:t/>
            </a:r>
            <a:br>
              <a:rPr lang="en-CA" dirty="0" smtClean="0"/>
            </a:br>
            <a:r>
              <a:rPr lang="en-CA" dirty="0" smtClean="0"/>
              <a:t>Coast</a:t>
            </a:r>
            <a:r>
              <a:rPr lang="en-CA" dirty="0"/>
              <a:t>.</a:t>
            </a:r>
          </a:p>
        </p:txBody>
      </p:sp>
      <p:pic>
        <p:nvPicPr>
          <p:cNvPr id="8194" name="Picture 2" descr="http://www.schemamag.ca/assets/DD_japskeepmoving_body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351" y="3156312"/>
            <a:ext cx="3819525"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8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Japanese Internment in Canada</a:t>
            </a:r>
            <a:br>
              <a:rPr lang="en-CA" dirty="0"/>
            </a:br>
            <a:endParaRPr lang="en-CA" dirty="0"/>
          </a:p>
        </p:txBody>
      </p:sp>
      <p:sp>
        <p:nvSpPr>
          <p:cNvPr id="3" name="Content Placeholder 2"/>
          <p:cNvSpPr>
            <a:spLocks noGrp="1"/>
          </p:cNvSpPr>
          <p:nvPr>
            <p:ph idx="1"/>
          </p:nvPr>
        </p:nvSpPr>
        <p:spPr>
          <a:xfrm>
            <a:off x="680321" y="2022564"/>
            <a:ext cx="3888432" cy="5877271"/>
          </a:xfrm>
        </p:spPr>
        <p:txBody>
          <a:bodyPr>
            <a:normAutofit/>
          </a:bodyPr>
          <a:lstStyle/>
          <a:p>
            <a:r>
              <a:rPr lang="en-CA" dirty="0"/>
              <a:t>In total, 22,000 Japanese Canadians were sent to internment camps (work camps under police security).  Over 14,000 of these were people who had been born in Canada.  </a:t>
            </a:r>
          </a:p>
          <a:p>
            <a:r>
              <a:rPr lang="en-CA" dirty="0"/>
              <a:t>Custodian of Aliens Act (1943) – all of the possessions of Japanese Canadians were auctioned off. </a:t>
            </a:r>
          </a:p>
        </p:txBody>
      </p:sp>
      <p:pic>
        <p:nvPicPr>
          <p:cNvPr id="9218" name="Picture 2" descr="http://imagi-nations.ca/wp-content/uploads/2010/03/JPN-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480" y="2022564"/>
            <a:ext cx="4572000" cy="470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38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The Holocaust</a:t>
            </a:r>
            <a:br>
              <a:rPr lang="en-CA" dirty="0"/>
            </a:br>
            <a:endParaRPr lang="en-CA" dirty="0"/>
          </a:p>
        </p:txBody>
      </p:sp>
      <p:sp>
        <p:nvSpPr>
          <p:cNvPr id="3" name="Content Placeholder 2"/>
          <p:cNvSpPr>
            <a:spLocks noGrp="1"/>
          </p:cNvSpPr>
          <p:nvPr>
            <p:ph idx="1"/>
          </p:nvPr>
        </p:nvSpPr>
        <p:spPr>
          <a:xfrm>
            <a:off x="116614" y="2116181"/>
            <a:ext cx="11953466" cy="4651311"/>
          </a:xfrm>
        </p:spPr>
        <p:txBody>
          <a:bodyPr>
            <a:normAutofit lnSpcReduction="10000"/>
          </a:bodyPr>
          <a:lstStyle/>
          <a:p>
            <a:r>
              <a:rPr lang="en-CA" dirty="0"/>
              <a:t>Holocaust comes from two Greek words – ‘</a:t>
            </a:r>
            <a:r>
              <a:rPr lang="en-CA" dirty="0" err="1"/>
              <a:t>holos</a:t>
            </a:r>
            <a:r>
              <a:rPr lang="en-CA" dirty="0"/>
              <a:t>’ (whole) and ‘</a:t>
            </a:r>
            <a:r>
              <a:rPr lang="en-CA" dirty="0" err="1"/>
              <a:t>kaustos</a:t>
            </a:r>
            <a:r>
              <a:rPr lang="en-CA" dirty="0"/>
              <a:t>’ (burnt).  </a:t>
            </a:r>
          </a:p>
          <a:p>
            <a:r>
              <a:rPr lang="en-CA" dirty="0"/>
              <a:t>Holocaust is the word used to describe Hitler’s attempt to eliminate the Jewish race.  </a:t>
            </a:r>
          </a:p>
          <a:p>
            <a:endParaRPr lang="en-CA" dirty="0"/>
          </a:p>
          <a:p>
            <a:pPr marL="0" indent="0">
              <a:buNone/>
            </a:pPr>
            <a:endParaRPr lang="en-CA" dirty="0"/>
          </a:p>
          <a:p>
            <a:r>
              <a:rPr lang="en-CA" dirty="0"/>
              <a:t>Anti-Semitism – the hatred of Jewish people. </a:t>
            </a:r>
          </a:p>
          <a:p>
            <a:pPr lvl="0"/>
            <a:r>
              <a:rPr lang="en-CA" dirty="0"/>
              <a:t>Before WWII there were 600,000 Jewish people living in Germany.  </a:t>
            </a:r>
          </a:p>
          <a:p>
            <a:pPr lvl="0"/>
            <a:r>
              <a:rPr lang="en-CA" dirty="0"/>
              <a:t>Nazi party spread propaganda to promote hatred of Jewish people.  Hitler believed that having ‘common enemies’ would bring the German people closer together and build patriotic pride.  </a:t>
            </a:r>
          </a:p>
          <a:p>
            <a:r>
              <a:rPr lang="en-CA" dirty="0"/>
              <a:t>Many Jewish people left Germany because of the persecution they faced before WWII started</a:t>
            </a:r>
          </a:p>
        </p:txBody>
      </p:sp>
    </p:spTree>
    <p:extLst>
      <p:ext uri="{BB962C8B-B14F-4D97-AF65-F5344CB8AC3E}">
        <p14:creationId xmlns:p14="http://schemas.microsoft.com/office/powerpoint/2010/main" val="35806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738" y="1118988"/>
            <a:ext cx="9613861" cy="1080938"/>
          </a:xfrm>
        </p:spPr>
        <p:txBody>
          <a:bodyPr>
            <a:normAutofit fontScale="90000"/>
          </a:bodyPr>
          <a:lstStyle/>
          <a:p>
            <a:r>
              <a:rPr lang="en-CA" dirty="0"/>
              <a:t>The Holocaust - The St. Louis Incident</a:t>
            </a:r>
            <a:br>
              <a:rPr lang="en-CA" dirty="0"/>
            </a:br>
            <a:r>
              <a:rPr lang="en-CA" dirty="0"/>
              <a:t/>
            </a:r>
            <a:br>
              <a:rPr lang="en-CA" dirty="0"/>
            </a:br>
            <a:endParaRPr lang="en-CA" dirty="0"/>
          </a:p>
        </p:txBody>
      </p:sp>
      <p:sp>
        <p:nvSpPr>
          <p:cNvPr id="3" name="Content Placeholder 2"/>
          <p:cNvSpPr>
            <a:spLocks noGrp="1"/>
          </p:cNvSpPr>
          <p:nvPr>
            <p:ph idx="1"/>
          </p:nvPr>
        </p:nvSpPr>
        <p:spPr>
          <a:xfrm>
            <a:off x="121921" y="2046513"/>
            <a:ext cx="11991702" cy="4650377"/>
          </a:xfrm>
        </p:spPr>
        <p:txBody>
          <a:bodyPr>
            <a:normAutofit/>
          </a:bodyPr>
          <a:lstStyle/>
          <a:p>
            <a:r>
              <a:rPr lang="en-CA" dirty="0" smtClean="0"/>
              <a:t>After many Jewish people were persecuted </a:t>
            </a:r>
            <a:r>
              <a:rPr lang="en-CA" dirty="0"/>
              <a:t>in 1938 many </a:t>
            </a:r>
            <a:r>
              <a:rPr lang="en-CA" dirty="0" smtClean="0"/>
              <a:t>tried </a:t>
            </a:r>
            <a:r>
              <a:rPr lang="en-CA" dirty="0"/>
              <a:t>to leave Germany, but many other countries had strict immigration policies against </a:t>
            </a:r>
            <a:r>
              <a:rPr lang="en-CA" dirty="0" smtClean="0"/>
              <a:t>Jews. A ship </a:t>
            </a:r>
            <a:r>
              <a:rPr lang="en-CA" dirty="0"/>
              <a:t>known </a:t>
            </a:r>
            <a:r>
              <a:rPr lang="en-CA" dirty="0" smtClean="0"/>
              <a:t>as the ‘St</a:t>
            </a:r>
            <a:r>
              <a:rPr lang="en-CA" dirty="0"/>
              <a:t>. </a:t>
            </a:r>
            <a:r>
              <a:rPr lang="en-CA" dirty="0" smtClean="0"/>
              <a:t>Louis’ </a:t>
            </a:r>
            <a:r>
              <a:rPr lang="en-CA" dirty="0"/>
              <a:t>left Germany for Cuba with the plan of waiting there until refugees could enter US.  </a:t>
            </a:r>
          </a:p>
          <a:p>
            <a:r>
              <a:rPr lang="en-CA" dirty="0"/>
              <a:t>Cuba refused to allow the refugees to come into the country.  Nazi Minister of Propaganda, Joseph Goebbels, had sent the Cuban government propaganda to make Jewish refugees seem like a threat (including false criminal records).  </a:t>
            </a:r>
          </a:p>
          <a:p>
            <a:r>
              <a:rPr lang="en-CA" dirty="0"/>
              <a:t>St. Louis left Cuba.  Was not allowed to land in Florida.  Tried to land in Canada, but the government said no because ‘Jewish refugees would not make good settlers’.  When asked how many Jewish refugees Canada would accept one government official said “none is too many.”</a:t>
            </a:r>
          </a:p>
          <a:p>
            <a:r>
              <a:rPr lang="en-CA" dirty="0"/>
              <a:t>Ship returned to Europe.  Most of the 907 on board died in concentration camps.   </a:t>
            </a:r>
          </a:p>
          <a:p>
            <a:endParaRPr lang="en-CA" dirty="0"/>
          </a:p>
        </p:txBody>
      </p:sp>
    </p:spTree>
    <p:extLst>
      <p:ext uri="{BB962C8B-B14F-4D97-AF65-F5344CB8AC3E}">
        <p14:creationId xmlns:p14="http://schemas.microsoft.com/office/powerpoint/2010/main" val="3512636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Ghettos</a:t>
            </a:r>
            <a:br>
              <a:rPr lang="en-CA" dirty="0"/>
            </a:br>
            <a:endParaRPr lang="en-CA" dirty="0"/>
          </a:p>
        </p:txBody>
      </p:sp>
      <p:sp>
        <p:nvSpPr>
          <p:cNvPr id="3" name="Content Placeholder 2"/>
          <p:cNvSpPr>
            <a:spLocks noGrp="1"/>
          </p:cNvSpPr>
          <p:nvPr>
            <p:ph idx="1"/>
          </p:nvPr>
        </p:nvSpPr>
        <p:spPr>
          <a:xfrm>
            <a:off x="294007" y="2050616"/>
            <a:ext cx="4913719" cy="4807384"/>
          </a:xfrm>
        </p:spPr>
        <p:txBody>
          <a:bodyPr>
            <a:normAutofit/>
          </a:bodyPr>
          <a:lstStyle/>
          <a:p>
            <a:pPr lvl="0"/>
            <a:r>
              <a:rPr lang="en-CA" dirty="0"/>
              <a:t>At the beginning of WWII many Jewish people were forced from their homes to live in ‘ghettos’ (small, crowded, fenced in communities that Jewish people were not allowed to leave).  </a:t>
            </a:r>
          </a:p>
          <a:p>
            <a:endParaRPr lang="en-CA" dirty="0"/>
          </a:p>
        </p:txBody>
      </p:sp>
      <p:pic>
        <p:nvPicPr>
          <p:cNvPr id="10242" name="Picture 2" descr="http://www.tlj-news.com/wp-content/uploads/2012/05/getth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925" y="2120810"/>
            <a:ext cx="558165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54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676" y="638957"/>
            <a:ext cx="8229600" cy="1143000"/>
          </a:xfrm>
        </p:spPr>
        <p:txBody>
          <a:bodyPr/>
          <a:lstStyle/>
          <a:p>
            <a:r>
              <a:rPr lang="en-CA" dirty="0"/>
              <a:t>The Final Solution</a:t>
            </a:r>
          </a:p>
        </p:txBody>
      </p:sp>
      <p:sp>
        <p:nvSpPr>
          <p:cNvPr id="3" name="Content Placeholder 2"/>
          <p:cNvSpPr>
            <a:spLocks noGrp="1"/>
          </p:cNvSpPr>
          <p:nvPr>
            <p:ph idx="1"/>
          </p:nvPr>
        </p:nvSpPr>
        <p:spPr>
          <a:xfrm>
            <a:off x="740553" y="2120559"/>
            <a:ext cx="3970784" cy="5257799"/>
          </a:xfrm>
        </p:spPr>
        <p:txBody>
          <a:bodyPr>
            <a:normAutofit/>
          </a:bodyPr>
          <a:lstStyle/>
          <a:p>
            <a:r>
              <a:rPr lang="en-CA" dirty="0"/>
              <a:t>Hitler’s plot to end the Jewish race.  </a:t>
            </a:r>
          </a:p>
          <a:p>
            <a:r>
              <a:rPr lang="en-CA" dirty="0"/>
              <a:t>He ordered that all Jews be rounded up and shipped to concentration camps where they would wait to be killed in gas chambers because Germans thought that gas was cheaper than bullets (genocide). </a:t>
            </a:r>
          </a:p>
        </p:txBody>
      </p:sp>
      <p:pic>
        <p:nvPicPr>
          <p:cNvPr id="11267" name="Picture 3" descr="http://www.jewishvirtuallibrary.org/jsource/images/Holocaust/k4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009" y="1052736"/>
            <a:ext cx="3834251"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http://im.glogster.com/media/4/28/72/43/28724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09" y="3789040"/>
            <a:ext cx="3834251" cy="305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26530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1670</TotalTime>
  <Words>1323</Words>
  <Application>Microsoft Office PowerPoint</Application>
  <PresentationFormat>Widescreen</PresentationFormat>
  <Paragraphs>86</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Trebuchet MS</vt:lpstr>
      <vt:lpstr>Berlin</vt:lpstr>
      <vt:lpstr>Holocaust and Internment</vt:lpstr>
      <vt:lpstr>Internment</vt:lpstr>
      <vt:lpstr>‘Enemy Aliens’ in Canada </vt:lpstr>
      <vt:lpstr>Japanese Internment in Canada </vt:lpstr>
      <vt:lpstr>Japanese Internment in Canada </vt:lpstr>
      <vt:lpstr>The Holocaust </vt:lpstr>
      <vt:lpstr>The Holocaust - The St. Louis Incident  </vt:lpstr>
      <vt:lpstr>Ghettos </vt:lpstr>
      <vt:lpstr>The Final Solution</vt:lpstr>
      <vt:lpstr>The Holocaust - The Final Solution</vt:lpstr>
      <vt:lpstr>The Holocaust - The Final Solution</vt:lpstr>
      <vt:lpstr>The Holocaust - The Final Solution</vt:lpstr>
      <vt:lpstr>The Holocaust - The Final Solution</vt:lpstr>
      <vt:lpstr>The Holocaust - The Final Solution</vt:lpstr>
      <vt:lpstr>Technology and Communication in WWII </vt:lpstr>
      <vt:lpstr>War Criminals and Crimes Against Humanity </vt:lpstr>
      <vt:lpstr>Potsdam Conference - July 1945 </vt:lpstr>
      <vt:lpstr>Canada after WWII</vt:lpstr>
      <vt:lpstr>Canada after WWII</vt:lpstr>
      <vt:lpstr>Canada after WWII</vt:lpstr>
      <vt:lpstr>Berlin Olympics - 1936</vt:lpstr>
      <vt:lpstr>Hockey Players in WWII</vt:lpstr>
      <vt:lpstr>Ted Williams</vt:lpstr>
    </vt:vector>
  </TitlesOfParts>
  <Company>WGS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Holocaust and Internment</dc:title>
  <dc:creator>Adam Salter</dc:creator>
  <cp:lastModifiedBy>Adam Salter</cp:lastModifiedBy>
  <cp:revision>7</cp:revision>
  <dcterms:created xsi:type="dcterms:W3CDTF">2017-12-04T20:11:01Z</dcterms:created>
  <dcterms:modified xsi:type="dcterms:W3CDTF">2017-12-06T00:01:42Z</dcterms:modified>
</cp:coreProperties>
</file>