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3"/>
  </p:notesMasterIdLst>
  <p:sldIdLst>
    <p:sldId id="256" r:id="rId3"/>
    <p:sldId id="262" r:id="rId4"/>
    <p:sldId id="257" r:id="rId5"/>
    <p:sldId id="272" r:id="rId6"/>
    <p:sldId id="270" r:id="rId7"/>
    <p:sldId id="260" r:id="rId8"/>
    <p:sldId id="261" r:id="rId9"/>
    <p:sldId id="259" r:id="rId10"/>
    <p:sldId id="266" r:id="rId11"/>
    <p:sldId id="263" r:id="rId12"/>
    <p:sldId id="273" r:id="rId13"/>
    <p:sldId id="271" r:id="rId14"/>
    <p:sldId id="258" r:id="rId15"/>
    <p:sldId id="264" r:id="rId16"/>
    <p:sldId id="268" r:id="rId17"/>
    <p:sldId id="269" r:id="rId18"/>
    <p:sldId id="275" r:id="rId19"/>
    <p:sldId id="274" r:id="rId20"/>
    <p:sldId id="276" r:id="rId21"/>
    <p:sldId id="286" r:id="rId22"/>
    <p:sldId id="278" r:id="rId23"/>
    <p:sldId id="292" r:id="rId24"/>
    <p:sldId id="279" r:id="rId25"/>
    <p:sldId id="280" r:id="rId26"/>
    <p:sldId id="281" r:id="rId27"/>
    <p:sldId id="291" r:id="rId28"/>
    <p:sldId id="283" r:id="rId29"/>
    <p:sldId id="293" r:id="rId30"/>
    <p:sldId id="295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09-12T20:40:20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10312 9237 43,'0'0'0,"0"0"0,0 0 0,0 0 1,0 0-1,0 0 0,0 0 0,0 0 2,-22-8-1,22 8 1,0 0 0,0 0 1,0 0 0,0 0 0,0 0-1,0 0 1,0 0 0,0 0 0,0 0-1,0 0 1,0 0 0,0 0-1,-16 18 1,16-18 0,-10 19-1,10-19 0,0 0 1,-6 18-1,6-18 0,0 0 0,0 19 2,0-19 0,0 0-1,0 0 0,13 18 1,-13-18-2,0 0 0,22 19 0,-22-19 0,22 16 0,-22-16 0,29 13 0,-7-3 0,-22-10 0,0 0 0,25 11 0,-25-11 0,23 11 0,-23-11 0,0 0 0,25 13-1,-25-13 1,22 8-1,-22-8 0,0 0 0,26 13 0,-26-13 0,22 8 0,-22-8 0,22 11 0,3-6 0,-25-5-1,23 8 0,2-3 1,-3-5-1,-22 0 1,23 5 0,-23-5-1,0 0 0,22 6 1,-22-6-1,22 5 1,-22-5 0,25 13 0,-25-13-1,26 3 0,-4 2 0,-22-5 0,22 5 0,-22-5 0,26 6 0,-26-6 0,22 2 0,-22-2 0,0 0 1,22 6-1,-22-6 0,0 0 0,0 0 1,0 0 0,19 18-1,-19-18 0,0 0 0,16 21 0,-6-2 1,-10-19 0,9 21-1,-6-2 0,-3-19 0,7 21 0,-7-21 0,3 21 0,0-3 0,-3-18 0,6 19 0,-6-19 0,0 0 0,7 18 0,-7-18 0,0 0 0,6 22 0,4-4 0,-10-18 0,6 19 0,-6-19 0,9 21 0,-9-21 0,13 21 0,-13-21 0,13 21 0,-13-21 0,16 19 0,0 2 0,-16-21 0,22 21 0,-3-2 0,-19-19 0,22 15 0,-22-15 0,25 19 0,-2-3 0,-23-16 1,25 10-1,-25-10 1,25 11-1,-25-11 0,26 8 1,-4-3-1,-22-5 0,22 5 0,-22-5 0,26-2 0,-26 2 0,25 0 0,-3 0 0,-22 0 0,23 2 0,-23-2 1,22 6-1,-22-6 0,0 0 0,25 5 0,-25-5 0,22 8 0,-22-8 0,0 0 0,23 13 0,-23-13 0,0 0 0,22 13 0,-22-13 0,22 16 0,-22-16 1,26 21-1,-26-21 0,25 19 0,-3 0 0,-22-19 0,26 15 0,-26-15 0,25 16 0,-25-16 0,25 16 0,-25-16 0,23 16 0,-23-16 0,0 0 0,0 0 1,25 19-1,-25-19 1,0 0-1,22 18 0,-22-18 0,0 0 0,22 16 1,-22-16 0,0 0-1,0 0 0,19 18 0,-19-18 0,0 0 1,23 19-1,-23-19 0,16 19 0,-16-19 0,12 18 1,-12-18 0,10 19-1,-10-19 0,9 18 0,-9-18 0,13 21 0,-13-21 1,10 19-1,-10-19 0,0 0 0,15 18 0,-15-18 0,0 0 0,16 21 0,-16-21 0,16 19 0,-16-19 0,0 0 0,0 0 0,19 18 0,-19-18 0,0 0 0,0 0 0,19 19 0,-19-19 0,0 0 0,22 19 0,-22-19 0,0 0 0,0 0 0,26 18 0,-26-18 0,0 0 0,0 0 0,22 21 0,-22-21 0,0 0 0,26 16 0,-26-16 0,0 0 0,22 19 0,-22-19 0,0 0 0,25 18 0,-25-18 0,22 13 0,-22-13 0,0 0-1,23 11 1,-23-11-1,22 11 1,-22-11 0,0 0 0,25 13-1,-25-13 1,0 0 0,0 0-1,22 13 1,-22-13 1,0 0-1,23 13 0,-23-13 0,0 0 1,22 13-1,-22-13 0,0 0 1,22 14-1,-22-14 0,0 0-1,22 13 1,-22-13 1,0 0-1,0 0 1,23 21-1,-23-21 1,19 19 0,-19-19 0,0 0 0,0 0-1,19 21 1,-19-21-1,0 0 0,12 21 0,-12-21 0,10 18 0,-10-18 0,0 0 0,9 22 0,-9-22-1,7 21-1,-1 0-2,-6-21-5,0 24-12,0-6-3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923AC-F195-4E7E-8CF5-9F3CF5981EF5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AE3F-C2C1-439B-8728-1B081A027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AE3F-C2C1-439B-8728-1B081A0273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2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945C0-CDD9-414D-82C2-413B8C4D30B5}" type="datetimeFigureOut">
              <a:rPr lang="en-US" smtClean="0"/>
              <a:pPr/>
              <a:t>1/1/2017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0D1850-03AB-4541-A564-0FBEB1B7379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29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5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78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16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98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74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87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511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38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7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81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14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99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275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0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103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5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65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77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14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white"/>
                </a:solidFill>
              </a:rPr>
              <a:pPr/>
              <a:t>1/1/2017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3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white"/>
                </a:solidFill>
              </a:rPr>
              <a:pPr/>
              <a:t>1/1/2017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682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3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white"/>
                </a:solidFill>
              </a:rPr>
              <a:pPr/>
              <a:t>1/1/2017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45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1945C0-CDD9-414D-82C2-413B8C4D30B5}" type="datetimeFigureOut">
              <a:rPr lang="en-US" smtClean="0">
                <a:solidFill>
                  <a:prstClr val="white"/>
                </a:solidFill>
              </a:rPr>
              <a:pPr/>
              <a:t>1/1/2017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0D1850-03AB-4541-A564-0FBEB1B7379A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65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1945C0-CDD9-414D-82C2-413B8C4D30B5}" type="datetimeFigureOut">
              <a:rPr lang="en-US" smtClean="0">
                <a:solidFill>
                  <a:prstClr val="black"/>
                </a:solidFill>
              </a:rPr>
              <a:pPr/>
              <a:t>1/1/2017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0D1850-03AB-4541-A564-0FBEB1B7379A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435AD5-E8EB-4992-AB7C-8E26528F3BFA}" type="datetimeFigureOut">
              <a:rPr lang="en-US" smtClean="0"/>
              <a:t>1/1/2017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E62ADF-1F07-415C-8DF1-7E9F34D888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27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G4ZY66BG38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4T7Mrju7jc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Trench Warfare</a:t>
            </a:r>
            <a:br>
              <a:rPr lang="en-CA" dirty="0"/>
            </a:br>
            <a:r>
              <a:rPr lang="en-CA" dirty="0"/>
              <a:t> and Modern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World War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7" y="188640"/>
            <a:ext cx="7772400" cy="1229156"/>
          </a:xfrm>
        </p:spPr>
        <p:txBody>
          <a:bodyPr>
            <a:normAutofit/>
          </a:bodyPr>
          <a:lstStyle/>
          <a:p>
            <a:r>
              <a:rPr lang="en-CA" sz="3100" dirty="0"/>
              <a:t>The battlefield of Passchendaele</a:t>
            </a:r>
            <a:br>
              <a:rPr lang="en-CA" dirty="0"/>
            </a:br>
            <a:r>
              <a:rPr lang="en-CA" dirty="0"/>
              <a:t>(Pits left from Heavy Artillery Shells)</a:t>
            </a:r>
            <a:endParaRPr lang="en-CA" sz="4400" dirty="0"/>
          </a:p>
        </p:txBody>
      </p:sp>
      <p:pic>
        <p:nvPicPr>
          <p:cNvPr id="4" name="Content Placeholder 3" descr="FWWn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643602" cy="52999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753"/>
            <a:ext cx="7772400" cy="1456267"/>
          </a:xfrm>
        </p:spPr>
        <p:txBody>
          <a:bodyPr>
            <a:normAutofit/>
          </a:bodyPr>
          <a:lstStyle/>
          <a:p>
            <a:r>
              <a:rPr lang="en-CA" sz="3600" dirty="0"/>
              <a:t>Constant threat of Mustard gas</a:t>
            </a:r>
            <a:br>
              <a:rPr lang="en-CA" sz="3600" dirty="0"/>
            </a:br>
            <a:r>
              <a:rPr lang="en-CA" sz="3600" dirty="0"/>
              <a:t>and Chlorine Gas</a:t>
            </a:r>
          </a:p>
        </p:txBody>
      </p:sp>
      <p:pic>
        <p:nvPicPr>
          <p:cNvPr id="4" name="Content Placeholder 3" descr="wwi1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8072474" cy="52740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4" name="Content Placeholder 3" descr="wwi%20ma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714356"/>
            <a:ext cx="5000112" cy="57834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6" y="-11759"/>
            <a:ext cx="7772400" cy="1456267"/>
          </a:xfrm>
        </p:spPr>
        <p:txBody>
          <a:bodyPr>
            <a:normAutofit/>
          </a:bodyPr>
          <a:lstStyle/>
          <a:p>
            <a:r>
              <a:rPr lang="en-CA" dirty="0"/>
              <a:t>Survivor of chemical weapons</a:t>
            </a:r>
          </a:p>
        </p:txBody>
      </p:sp>
      <p:pic>
        <p:nvPicPr>
          <p:cNvPr id="4" name="Content Placeholder 3" descr="333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24744"/>
            <a:ext cx="7572428" cy="54071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4" y="1256"/>
            <a:ext cx="7772400" cy="1456267"/>
          </a:xfrm>
        </p:spPr>
        <p:txBody>
          <a:bodyPr/>
          <a:lstStyle/>
          <a:p>
            <a:r>
              <a:rPr lang="en-CA" dirty="0"/>
              <a:t>Hospital:  No Antibiotics</a:t>
            </a:r>
          </a:p>
        </p:txBody>
      </p:sp>
      <p:pic>
        <p:nvPicPr>
          <p:cNvPr id="4" name="Content Placeholder 3" descr="heliopoli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414552" cy="45378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43" y="30414"/>
            <a:ext cx="7772400" cy="1456267"/>
          </a:xfrm>
        </p:spPr>
        <p:txBody>
          <a:bodyPr/>
          <a:lstStyle/>
          <a:p>
            <a:r>
              <a:rPr lang="en-CA" dirty="0"/>
              <a:t>New weapon:  Machine gun</a:t>
            </a:r>
          </a:p>
        </p:txBody>
      </p:sp>
      <p:pic>
        <p:nvPicPr>
          <p:cNvPr id="4" name="Content Placeholder 3" descr="vickersww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229106" cy="5143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52728"/>
          </a:xfrm>
        </p:spPr>
        <p:txBody>
          <a:bodyPr>
            <a:normAutofit/>
          </a:bodyPr>
          <a:lstStyle/>
          <a:p>
            <a:r>
              <a:rPr lang="en-CA" dirty="0"/>
              <a:t>Battles of Attrition:  no decisive victories – grind other side down and try to outlast them</a:t>
            </a:r>
          </a:p>
        </p:txBody>
      </p:sp>
      <p:pic>
        <p:nvPicPr>
          <p:cNvPr id="4" name="Content Placeholder 3" descr="vim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623228" cy="49260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Trench Warfare: 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dirty="0"/>
              <a:t>1.  Select a Major General – in charge of the mission</a:t>
            </a:r>
          </a:p>
          <a:p>
            <a:pPr lvl="1"/>
            <a:r>
              <a:rPr lang="en-CA" dirty="0"/>
              <a:t>Select a Gunman – in charge of the Machine Gun</a:t>
            </a:r>
          </a:p>
          <a:p>
            <a:pPr lvl="1"/>
            <a:r>
              <a:rPr lang="en-CA" dirty="0"/>
              <a:t>Everyone else is a private / infantry soldier</a:t>
            </a:r>
          </a:p>
          <a:p>
            <a:endParaRPr lang="en-CA" dirty="0"/>
          </a:p>
          <a:p>
            <a:pPr marL="633222" indent="-514350">
              <a:buAutoNum type="arabicPeriod" startAt="2"/>
            </a:pPr>
            <a:r>
              <a:rPr lang="en-CA" dirty="0"/>
              <a:t>Strategize for your mission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05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Video:  Trench Warfare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https://www.youtube.com/watch?v=_G4ZY66BG38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New Weapon to fight the Machine Gun:  THE TANK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1025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Tank makes its debut in the Battle of the Somme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138" y="1772816"/>
            <a:ext cx="6302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680" y="111841"/>
            <a:ext cx="7772400" cy="1456267"/>
          </a:xfrm>
        </p:spPr>
        <p:txBody>
          <a:bodyPr/>
          <a:lstStyle/>
          <a:p>
            <a:r>
              <a:rPr lang="en-CA" dirty="0"/>
              <a:t>Map of The Western Front</a:t>
            </a:r>
          </a:p>
        </p:txBody>
      </p:sp>
      <p:pic>
        <p:nvPicPr>
          <p:cNvPr id="4" name="Content Placeholder 3" descr="Europe1914 sart of w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270042"/>
            <a:ext cx="5663241" cy="5349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92880" y="3322440"/>
              <a:ext cx="765000" cy="61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4240" y="3315600"/>
                <a:ext cx="786240" cy="62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4876" y="642918"/>
            <a:ext cx="4643470" cy="1115381"/>
          </a:xfrm>
        </p:spPr>
        <p:txBody>
          <a:bodyPr/>
          <a:lstStyle/>
          <a:p>
            <a:pPr algn="ctr"/>
            <a:r>
              <a:rPr lang="en-CA" u="sng" dirty="0">
                <a:solidFill>
                  <a:schemeClr val="tx1"/>
                </a:solidFill>
              </a:rPr>
              <a:t>War in the air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3857652" cy="11997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CA" sz="3600" b="1" u="sng" dirty="0">
                <a:solidFill>
                  <a:schemeClr val="tx1"/>
                </a:solidFill>
              </a:rPr>
              <a:t>Roy Brown</a:t>
            </a:r>
          </a:p>
          <a:p>
            <a:pPr algn="ctr"/>
            <a:r>
              <a:rPr lang="en-CA" sz="3600" b="1" u="sng" dirty="0">
                <a:solidFill>
                  <a:schemeClr val="tx1"/>
                </a:solidFill>
              </a:rPr>
              <a:t>and the Red Baron</a:t>
            </a:r>
          </a:p>
        </p:txBody>
      </p:sp>
    </p:spTree>
    <p:extLst>
      <p:ext uri="{BB962C8B-B14F-4D97-AF65-F5344CB8AC3E}">
        <p14:creationId xmlns:p14="http://schemas.microsoft.com/office/powerpoint/2010/main" val="231873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4532"/>
            <a:ext cx="4032448" cy="5009178"/>
          </a:xfrm>
        </p:spPr>
        <p:txBody>
          <a:bodyPr>
            <a:normAutofit/>
          </a:bodyPr>
          <a:lstStyle/>
          <a:p>
            <a:r>
              <a:rPr lang="en-CA" dirty="0"/>
              <a:t>Zeppelin  / plane: for Reconnaissance missions 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pPr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614" y="1266601"/>
            <a:ext cx="3816424" cy="2873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45023"/>
            <a:ext cx="3600400" cy="283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FFC000"/>
                </a:solidFill>
              </a:rPr>
              <a:t>New Technology in the Air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1628800"/>
            <a:ext cx="4032448" cy="5009178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r>
              <a:rPr lang="en-CA" sz="3600" dirty="0"/>
              <a:t>Canadians Pilots Work for British Army Corps</a:t>
            </a:r>
          </a:p>
          <a:p>
            <a:pPr>
              <a:buFont typeface="Wingdings 2"/>
              <a:buNone/>
            </a:pPr>
            <a:endParaRPr lang="en-CA" sz="3600" dirty="0"/>
          </a:p>
          <a:p>
            <a:r>
              <a:rPr lang="en-CA" sz="3600" dirty="0"/>
              <a:t>Germany has advantage – more planes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858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4532"/>
            <a:ext cx="4392488" cy="50091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CA" sz="3600" dirty="0"/>
          </a:p>
          <a:p>
            <a:r>
              <a:rPr lang="en-CA" sz="3600" dirty="0"/>
              <a:t>Aerial battles:  “Dogfights” – fire at enemy from behind</a:t>
            </a:r>
          </a:p>
          <a:p>
            <a:pPr>
              <a:buNone/>
            </a:pPr>
            <a:endParaRPr lang="en-CA" sz="3600" dirty="0"/>
          </a:p>
          <a:p>
            <a:r>
              <a:rPr lang="en-CA" sz="3600" dirty="0"/>
              <a:t>Parachutes not invented</a:t>
            </a:r>
          </a:p>
          <a:p>
            <a:r>
              <a:rPr lang="en-CA" sz="3600" dirty="0"/>
              <a:t> hold bombs in lap &amp; throw overboard</a:t>
            </a:r>
          </a:p>
          <a:p>
            <a:endParaRPr lang="en-CA" sz="3600" dirty="0"/>
          </a:p>
          <a:p>
            <a:r>
              <a:rPr lang="en-CA" sz="3600" dirty="0"/>
              <a:t>Many deaths due to mechanical failure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773" y="2492896"/>
            <a:ext cx="4357816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FFC000"/>
                </a:solidFill>
              </a:rPr>
              <a:t>New Technology in the Air</a:t>
            </a:r>
          </a:p>
        </p:txBody>
      </p:sp>
    </p:spTree>
    <p:extLst>
      <p:ext uri="{BB962C8B-B14F-4D97-AF65-F5344CB8AC3E}">
        <p14:creationId xmlns:p14="http://schemas.microsoft.com/office/powerpoint/2010/main" val="44011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960440" cy="5230934"/>
          </a:xfrm>
        </p:spPr>
        <p:txBody>
          <a:bodyPr>
            <a:normAutofit fontScale="70000" lnSpcReduction="20000"/>
          </a:bodyPr>
          <a:lstStyle/>
          <a:p>
            <a:r>
              <a:rPr lang="en-CA" sz="3600" dirty="0"/>
              <a:t>1917 – average life of pilot = 3 weeks</a:t>
            </a:r>
          </a:p>
          <a:p>
            <a:pPr>
              <a:buNone/>
            </a:pPr>
            <a:endParaRPr lang="en-CA" sz="3600" dirty="0"/>
          </a:p>
          <a:p>
            <a:r>
              <a:rPr lang="en-CA" sz="3600" dirty="0"/>
              <a:t>Then machine guns were added (pilot had to fire it while flying the plane)</a:t>
            </a:r>
          </a:p>
          <a:p>
            <a:pPr>
              <a:buNone/>
            </a:pPr>
            <a:endParaRPr lang="en-CA" sz="3600" dirty="0"/>
          </a:p>
          <a:p>
            <a:r>
              <a:rPr lang="en-CA" sz="3600" dirty="0"/>
              <a:t>Pilot shoot 5 planes down = “ace” – a hero</a:t>
            </a:r>
          </a:p>
          <a:p>
            <a:r>
              <a:rPr lang="en-CA" sz="3600" dirty="0"/>
              <a:t>Aces may be taken off duty for fundraising and recruitment at home</a:t>
            </a:r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0136"/>
            <a:ext cx="4294593" cy="326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000" dirty="0">
                <a:solidFill>
                  <a:srgbClr val="FFC000"/>
                </a:solidFill>
              </a:rPr>
              <a:t>New Technology in the Air</a:t>
            </a:r>
          </a:p>
        </p:txBody>
      </p:sp>
    </p:spTree>
    <p:extLst>
      <p:ext uri="{BB962C8B-B14F-4D97-AF65-F5344CB8AC3E}">
        <p14:creationId xmlns:p14="http://schemas.microsoft.com/office/powerpoint/2010/main" val="232095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556792"/>
            <a:ext cx="4012498" cy="5086918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CA" sz="3600" dirty="0"/>
              <a:t>Famous pilots (“Ace”):</a:t>
            </a:r>
          </a:p>
          <a:p>
            <a:pPr marL="907542" lvl="1" indent="-514350">
              <a:buAutoNum type="arabicPeriod"/>
            </a:pPr>
            <a:r>
              <a:rPr lang="en-CA" sz="3200" dirty="0"/>
              <a:t>Baron von </a:t>
            </a:r>
            <a:r>
              <a:rPr lang="en-CA" sz="3200" dirty="0" err="1"/>
              <a:t>Richthofen</a:t>
            </a:r>
            <a:r>
              <a:rPr lang="en-CA" sz="3200" dirty="0"/>
              <a:t> </a:t>
            </a:r>
            <a:r>
              <a:rPr lang="en-CA" sz="2800" dirty="0"/>
              <a:t>from Germany, called “the Red Baron” </a:t>
            </a:r>
          </a:p>
          <a:p>
            <a:pPr marL="907542" lvl="1" indent="-514350"/>
            <a:r>
              <a:rPr lang="en-CA" sz="2800" dirty="0"/>
              <a:t>80 air combat victories</a:t>
            </a:r>
          </a:p>
          <a:p>
            <a:pPr marL="907542" lvl="1" indent="-514350">
              <a:buNone/>
            </a:pPr>
            <a:endParaRPr lang="en-CA" sz="2800" dirty="0"/>
          </a:p>
          <a:p>
            <a:pPr lvl="1">
              <a:buNone/>
            </a:pPr>
            <a:r>
              <a:rPr lang="en-CA" sz="3200" dirty="0"/>
              <a:t>2.Roy Brown </a:t>
            </a:r>
            <a:r>
              <a:rPr lang="en-CA" sz="2800" dirty="0"/>
              <a:t>(Canadian) shot down the Red Baron, allegedly</a:t>
            </a:r>
          </a:p>
          <a:p>
            <a:pPr lvl="1">
              <a:buNone/>
            </a:pPr>
            <a:endParaRPr lang="en-CA" sz="2800" dirty="0"/>
          </a:p>
          <a:p>
            <a:pPr lvl="1">
              <a:buNone/>
            </a:pPr>
            <a:r>
              <a:rPr lang="en-CA" sz="3200" dirty="0"/>
              <a:t>3. Billy Bishop – </a:t>
            </a:r>
            <a:r>
              <a:rPr lang="en-CA" sz="2800" dirty="0"/>
              <a:t>Canada’s top Ace (72 enemy planes down) &amp; given the Victoria Cross (British military honour for courage and Bravery)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052736"/>
            <a:ext cx="1571636" cy="504483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are famous WW1 pilots?</a:t>
            </a: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CA" sz="2000" baseline="0" dirty="0"/>
          </a:p>
          <a:p>
            <a:pPr marR="0" lvl="0" indent="36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070" y="476671"/>
            <a:ext cx="1784858" cy="26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070" y="4380793"/>
            <a:ext cx="2289043" cy="171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1512560" cy="227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077" y="122728"/>
            <a:ext cx="597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000" dirty="0">
                <a:solidFill>
                  <a:srgbClr val="FFC000"/>
                </a:solidFill>
              </a:rPr>
              <a:t>New Technology in the Air</a:t>
            </a:r>
          </a:p>
        </p:txBody>
      </p:sp>
    </p:spTree>
    <p:extLst>
      <p:ext uri="{BB962C8B-B14F-4D97-AF65-F5344CB8AC3E}">
        <p14:creationId xmlns:p14="http://schemas.microsoft.com/office/powerpoint/2010/main" val="190021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WW1 planes (stock footage)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https://www.youtube.com/watch?v=B4T7Mrju7jc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1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9058" y="214290"/>
            <a:ext cx="5457836" cy="1010618"/>
          </a:xfrm>
        </p:spPr>
        <p:txBody>
          <a:bodyPr>
            <a:normAutofit/>
          </a:bodyPr>
          <a:lstStyle/>
          <a:p>
            <a:pPr algn="ctr"/>
            <a:r>
              <a:rPr lang="en-CA" sz="6000" u="sng" dirty="0">
                <a:solidFill>
                  <a:schemeClr val="tx1"/>
                </a:solidFill>
                <a:latin typeface="Arial Black" pitchFamily="34" charset="0"/>
              </a:rPr>
              <a:t>War at Sea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142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10986"/>
            <a:ext cx="4752528" cy="4742349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/>
              <a:t>Germany Has a New Technology: </a:t>
            </a:r>
          </a:p>
          <a:p>
            <a:pPr marL="118872" indent="0">
              <a:buNone/>
            </a:pPr>
            <a:r>
              <a:rPr lang="en-CA" sz="3600" dirty="0"/>
              <a:t>              “U-boats”</a:t>
            </a:r>
          </a:p>
          <a:p>
            <a:endParaRPr lang="en-CA" sz="3600" dirty="0"/>
          </a:p>
          <a:p>
            <a:pPr marL="118872" indent="0">
              <a:buNone/>
            </a:pPr>
            <a:r>
              <a:rPr lang="en-CA" sz="3600" dirty="0"/>
              <a:t>(Submarine)</a:t>
            </a:r>
          </a:p>
          <a:p>
            <a:pPr marL="118872" indent="0">
              <a:buNone/>
            </a:pPr>
            <a:endParaRPr lang="en-CA" sz="3600" dirty="0"/>
          </a:p>
          <a:p>
            <a:r>
              <a:rPr lang="en-CA" sz="3600" dirty="0"/>
              <a:t>Germans advance:</a:t>
            </a:r>
          </a:p>
          <a:p>
            <a:pPr marL="118872" indent="0">
              <a:buNone/>
            </a:pPr>
            <a:r>
              <a:rPr lang="en-CA" sz="3600" dirty="0"/>
              <a:t>develop Torpedoes</a:t>
            </a:r>
          </a:p>
          <a:p>
            <a:pPr marL="118872" indent="0"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92896"/>
            <a:ext cx="4157795" cy="2806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C000"/>
                </a:solidFill>
              </a:rPr>
              <a:t>War at Sea</a:t>
            </a:r>
          </a:p>
        </p:txBody>
      </p:sp>
    </p:spTree>
    <p:extLst>
      <p:ext uri="{BB962C8B-B14F-4D97-AF65-F5344CB8AC3E}">
        <p14:creationId xmlns:p14="http://schemas.microsoft.com/office/powerpoint/2010/main" val="124793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71458"/>
            <a:ext cx="4392488" cy="2252796"/>
          </a:xfrm>
        </p:spPr>
        <p:txBody>
          <a:bodyPr>
            <a:normAutofit/>
          </a:bodyPr>
          <a:lstStyle/>
          <a:p>
            <a:r>
              <a:rPr lang="en-CA" sz="3600" dirty="0"/>
              <a:t>Britain needs supplies </a:t>
            </a:r>
          </a:p>
          <a:p>
            <a:pPr lvl="1"/>
            <a:r>
              <a:rPr lang="en-CA" dirty="0"/>
              <a:t>navy will defend the seas (strongest navy – but no submarines)</a:t>
            </a:r>
          </a:p>
          <a:p>
            <a:endParaRPr lang="en-CA" sz="3600" dirty="0"/>
          </a:p>
          <a:p>
            <a:pPr marL="118872" indent="0"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120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C000"/>
                </a:solidFill>
              </a:rPr>
              <a:t>War at Sea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42167"/>
            <a:ext cx="4752528" cy="27529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34581" y="1700808"/>
            <a:ext cx="3927325" cy="2399081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600" dirty="0"/>
              <a:t>German plan: end supply line to Britain and win war  </a:t>
            </a:r>
          </a:p>
          <a:p>
            <a:pPr lvl="1"/>
            <a:r>
              <a:rPr lang="en-CA" dirty="0"/>
              <a:t> by 1917 have policy to sink all boats &amp; hit 1000 in 4 months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34249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30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5" y="1636460"/>
            <a:ext cx="4608512" cy="2952328"/>
          </a:xfrm>
        </p:spPr>
        <p:txBody>
          <a:bodyPr>
            <a:normAutofit fontScale="92500" lnSpcReduction="20000"/>
          </a:bodyPr>
          <a:lstStyle/>
          <a:p>
            <a:endParaRPr lang="en-CA" sz="3600" dirty="0"/>
          </a:p>
          <a:p>
            <a:r>
              <a:rPr lang="en-CA" sz="3600" dirty="0"/>
              <a:t>1915: Germany sinks “Lusitania” British Passenger ship (128 rich Americans on board) – 1198 drown</a:t>
            </a:r>
          </a:p>
          <a:p>
            <a:pPr marL="118872" indent="0">
              <a:buNone/>
            </a:pPr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C000"/>
                </a:solidFill>
              </a:rPr>
              <a:t>War at Sea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65" y="4411456"/>
            <a:ext cx="3301663" cy="22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422941" cy="46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24027" y="5246261"/>
            <a:ext cx="3674969" cy="144193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3600" dirty="0"/>
              <a:t>Result – USA enters war in 1917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36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80" y="116632"/>
            <a:ext cx="7772400" cy="1456267"/>
          </a:xfrm>
        </p:spPr>
        <p:txBody>
          <a:bodyPr/>
          <a:lstStyle/>
          <a:p>
            <a:r>
              <a:rPr lang="en-CA" dirty="0"/>
              <a:t>Trench Warfare</a:t>
            </a:r>
          </a:p>
        </p:txBody>
      </p:sp>
      <p:pic>
        <p:nvPicPr>
          <p:cNvPr id="4" name="Content Placeholder 3" descr="3ww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7241796" cy="522244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70" y="1771082"/>
            <a:ext cx="4588562" cy="5086918"/>
          </a:xfrm>
        </p:spPr>
        <p:txBody>
          <a:bodyPr>
            <a:normAutofit fontScale="85000" lnSpcReduction="20000"/>
          </a:bodyPr>
          <a:lstStyle/>
          <a:p>
            <a:r>
              <a:rPr lang="en-CA" sz="3600" dirty="0"/>
              <a:t>Allies defense:</a:t>
            </a:r>
          </a:p>
          <a:p>
            <a:pPr lvl="1"/>
            <a:r>
              <a:rPr lang="en-CA" dirty="0"/>
              <a:t>“Convoy system’:  Canada’s Merchant Marine (civilian sailors) help ferry munitions and food to Britain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and underwater listening devices to hear U-Boats</a:t>
            </a:r>
          </a:p>
          <a:p>
            <a:endParaRPr lang="en-CA" sz="3600" dirty="0"/>
          </a:p>
          <a:p>
            <a:endParaRPr lang="en-CA" sz="3600" dirty="0"/>
          </a:p>
          <a:p>
            <a:r>
              <a:rPr lang="en-CA" sz="3600" dirty="0"/>
              <a:t>Canada has 2 warships:</a:t>
            </a:r>
          </a:p>
          <a:p>
            <a:pPr lvl="1"/>
            <a:r>
              <a:rPr lang="en-CA" dirty="0"/>
              <a:t>“Rainbow” on west coast </a:t>
            </a:r>
          </a:p>
          <a:p>
            <a:pPr lvl="1"/>
            <a:r>
              <a:rPr lang="en-CA" dirty="0"/>
              <a:t>“Niobe” in Halifax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sz="3600" dirty="0"/>
              <a:t>Halifax harbour:  </a:t>
            </a:r>
          </a:p>
          <a:p>
            <a:pPr lvl="1"/>
            <a:r>
              <a:rPr lang="en-CA" dirty="0"/>
              <a:t>refuelling and repair port for Allies</a:t>
            </a:r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3960440" cy="3154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C000"/>
                </a:solidFill>
              </a:rPr>
              <a:t>War at Sea</a:t>
            </a:r>
          </a:p>
        </p:txBody>
      </p:sp>
    </p:spTree>
    <p:extLst>
      <p:ext uri="{BB962C8B-B14F-4D97-AF65-F5344CB8AC3E}">
        <p14:creationId xmlns:p14="http://schemas.microsoft.com/office/powerpoint/2010/main" val="5206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4" name="Content Placeholder 3" descr="wwi1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78506"/>
            <a:ext cx="3943405" cy="67794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</a:t>
            </a:r>
          </a:p>
        </p:txBody>
      </p:sp>
      <p:pic>
        <p:nvPicPr>
          <p:cNvPr id="4" name="Content Placeholder 3" descr="warfare-trenc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00042"/>
            <a:ext cx="5183004" cy="61398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72400" cy="941124"/>
          </a:xfrm>
        </p:spPr>
        <p:txBody>
          <a:bodyPr/>
          <a:lstStyle/>
          <a:p>
            <a:r>
              <a:rPr lang="en-CA" dirty="0"/>
              <a:t>  Duck boards and firing shelf</a:t>
            </a:r>
          </a:p>
        </p:txBody>
      </p:sp>
      <p:pic>
        <p:nvPicPr>
          <p:cNvPr id="4" name="Content Placeholder 3" descr="Cheshire_Regiment_trench_Somme_19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03" y="1196752"/>
            <a:ext cx="7172574" cy="54767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82" y="332656"/>
            <a:ext cx="7772400" cy="797108"/>
          </a:xfrm>
        </p:spPr>
        <p:txBody>
          <a:bodyPr/>
          <a:lstStyle/>
          <a:p>
            <a:r>
              <a:rPr lang="en-CA" dirty="0"/>
              <a:t>going over the top</a:t>
            </a:r>
          </a:p>
        </p:txBody>
      </p:sp>
      <p:pic>
        <p:nvPicPr>
          <p:cNvPr id="4" name="Content Placeholder 3" descr="christmas-truc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25716" cy="50038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7" y="332656"/>
            <a:ext cx="7772400" cy="437068"/>
          </a:xfrm>
        </p:spPr>
        <p:txBody>
          <a:bodyPr>
            <a:normAutofit fontScale="90000"/>
          </a:bodyPr>
          <a:lstStyle/>
          <a:p>
            <a:r>
              <a:rPr lang="en-CA" dirty="0"/>
              <a:t>  Parapets</a:t>
            </a:r>
          </a:p>
        </p:txBody>
      </p:sp>
      <p:pic>
        <p:nvPicPr>
          <p:cNvPr id="4" name="Content Placeholder 3" descr="apchurchill_WWI_U_S__005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6732" y="980728"/>
            <a:ext cx="7241885" cy="56435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797108"/>
          </a:xfrm>
        </p:spPr>
        <p:txBody>
          <a:bodyPr/>
          <a:lstStyle/>
          <a:p>
            <a:r>
              <a:rPr lang="en-CA" dirty="0"/>
              <a:t>“No Man’s land”</a:t>
            </a:r>
          </a:p>
        </p:txBody>
      </p:sp>
      <p:pic>
        <p:nvPicPr>
          <p:cNvPr id="4" name="Content Placeholder 3" descr="NoMansLan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5001"/>
            <a:ext cx="8197420" cy="549931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353</TotalTime>
  <Words>519</Words>
  <Application>Microsoft Office PowerPoint</Application>
  <PresentationFormat>On-screen Show (4:3)</PresentationFormat>
  <Paragraphs>125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Lucida Sans Unicode</vt:lpstr>
      <vt:lpstr>Verdana</vt:lpstr>
      <vt:lpstr>Wingdings</vt:lpstr>
      <vt:lpstr>Wingdings 2</vt:lpstr>
      <vt:lpstr>Wingdings 3</vt:lpstr>
      <vt:lpstr>Concourse</vt:lpstr>
      <vt:lpstr>Celestial</vt:lpstr>
      <vt:lpstr>Trench Warfare  and Modern Technology</vt:lpstr>
      <vt:lpstr>Map of The Western Front</vt:lpstr>
      <vt:lpstr>Trench Warfare</vt:lpstr>
      <vt:lpstr> </vt:lpstr>
      <vt:lpstr>  </vt:lpstr>
      <vt:lpstr>  Duck boards and firing shelf</vt:lpstr>
      <vt:lpstr>going over the top</vt:lpstr>
      <vt:lpstr>  Parapets</vt:lpstr>
      <vt:lpstr>“No Man’s land”</vt:lpstr>
      <vt:lpstr>The battlefield of Passchendaele (Pits left from Heavy Artillery Shells)</vt:lpstr>
      <vt:lpstr>Constant threat of Mustard gas and Chlorine Gas</vt:lpstr>
      <vt:lpstr> </vt:lpstr>
      <vt:lpstr>Survivor of chemical weapons</vt:lpstr>
      <vt:lpstr>Hospital:  No Antibiotics</vt:lpstr>
      <vt:lpstr>New weapon:  Machine gun</vt:lpstr>
      <vt:lpstr>Battles of Attrition:  no decisive victories – grind other side down and try to outlast them</vt:lpstr>
      <vt:lpstr>Trench Warfare:  Simulation</vt:lpstr>
      <vt:lpstr>Video:  Trench Warfare</vt:lpstr>
      <vt:lpstr>New Weapon to fight the Machine Gun:  THE TANK</vt:lpstr>
      <vt:lpstr>War in the air</vt:lpstr>
      <vt:lpstr>PowerPoint Presentation</vt:lpstr>
      <vt:lpstr>PowerPoint Presentation</vt:lpstr>
      <vt:lpstr>PowerPoint Presentation</vt:lpstr>
      <vt:lpstr>PowerPoint Presentation</vt:lpstr>
      <vt:lpstr>WW1 planes (stock footage)</vt:lpstr>
      <vt:lpstr>War at Sea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 Leary</dc:creator>
  <cp:lastModifiedBy>Adam S</cp:lastModifiedBy>
  <cp:revision>22</cp:revision>
  <dcterms:created xsi:type="dcterms:W3CDTF">2010-02-21T06:25:36Z</dcterms:created>
  <dcterms:modified xsi:type="dcterms:W3CDTF">2017-01-02T01:51:47Z</dcterms:modified>
</cp:coreProperties>
</file>