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75" r:id="rId4"/>
    <p:sldId id="276" r:id="rId5"/>
    <p:sldId id="277" r:id="rId6"/>
    <p:sldId id="278" r:id="rId7"/>
    <p:sldId id="259" r:id="rId8"/>
    <p:sldId id="260" r:id="rId9"/>
    <p:sldId id="269" r:id="rId10"/>
    <p:sldId id="261" r:id="rId11"/>
    <p:sldId id="262" r:id="rId12"/>
    <p:sldId id="264" r:id="rId13"/>
    <p:sldId id="271" r:id="rId14"/>
    <p:sldId id="272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7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26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77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25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7158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350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481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95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77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490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387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F08AD6E-2837-4F08-9C64-4FC44CDA35C3}" type="datetimeFigureOut">
              <a:rPr lang="en-US" smtClean="0"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1F620BE0-B4BF-4DD7-ACA2-C042BFD19BC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666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War to End all Wars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Last 100 days and the Treaty of Versailles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500042"/>
            <a:ext cx="5853130" cy="60722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CA" sz="3600" dirty="0"/>
              <a:t>Need to write the Treaty of Versailles (1919)</a:t>
            </a:r>
          </a:p>
          <a:p>
            <a:r>
              <a:rPr lang="en-CA" sz="3600" dirty="0"/>
              <a:t>To decide what happens to Central powers</a:t>
            </a:r>
          </a:p>
          <a:p>
            <a:r>
              <a:rPr lang="en-CA" sz="3600" dirty="0"/>
              <a:t>Should Germany be </a:t>
            </a:r>
            <a:r>
              <a:rPr lang="en-CA" sz="3600" dirty="0">
                <a:solidFill>
                  <a:srgbClr val="FFC000"/>
                </a:solidFill>
              </a:rPr>
              <a:t>punished</a:t>
            </a:r>
            <a:r>
              <a:rPr lang="en-CA" sz="3600" dirty="0"/>
              <a:t> or given an </a:t>
            </a:r>
            <a:r>
              <a:rPr lang="en-CA" sz="3600" dirty="0">
                <a:solidFill>
                  <a:srgbClr val="FFC000"/>
                </a:solidFill>
              </a:rPr>
              <a:t>honourable peace? </a:t>
            </a:r>
            <a:r>
              <a:rPr lang="en-CA" sz="3600" dirty="0"/>
              <a:t>Should they pay </a:t>
            </a:r>
            <a:r>
              <a:rPr lang="en-CA" sz="3600" dirty="0">
                <a:solidFill>
                  <a:srgbClr val="FFC000"/>
                </a:solidFill>
              </a:rPr>
              <a:t>Reparations </a:t>
            </a:r>
            <a:r>
              <a:rPr lang="en-CA" sz="3600" dirty="0"/>
              <a:t>for damage done in war? Should Germany be </a:t>
            </a:r>
            <a:r>
              <a:rPr lang="en-CA" sz="3600" dirty="0">
                <a:solidFill>
                  <a:srgbClr val="FFC000"/>
                </a:solidFill>
              </a:rPr>
              <a:t>crippled</a:t>
            </a:r>
            <a:r>
              <a:rPr lang="en-CA" sz="3600" dirty="0"/>
              <a:t>?</a:t>
            </a:r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r>
              <a:rPr lang="en-CA" sz="3600" dirty="0"/>
              <a:t>The Fourteen Points</a:t>
            </a:r>
          </a:p>
          <a:p>
            <a:r>
              <a:rPr lang="en-CA" sz="3600" dirty="0"/>
              <a:t>Woodrow Wilson (USA president) had a plan for </a:t>
            </a:r>
            <a:r>
              <a:rPr lang="en-CA" sz="3600" dirty="0">
                <a:solidFill>
                  <a:srgbClr val="FFC000"/>
                </a:solidFill>
              </a:rPr>
              <a:t>forgiveness and peace </a:t>
            </a:r>
            <a:r>
              <a:rPr lang="en-CA" sz="3600" dirty="0"/>
              <a:t>after the war</a:t>
            </a:r>
          </a:p>
          <a:p>
            <a:r>
              <a:rPr lang="en-CA" sz="3600" dirty="0"/>
              <a:t>“</a:t>
            </a:r>
            <a:r>
              <a:rPr lang="en-CA" sz="3600" dirty="0">
                <a:solidFill>
                  <a:srgbClr val="FFC000"/>
                </a:solidFill>
              </a:rPr>
              <a:t>internationalism” </a:t>
            </a:r>
            <a:r>
              <a:rPr lang="en-CA" sz="3600" dirty="0"/>
              <a:t>and all ethnic groups should have a </a:t>
            </a:r>
            <a:r>
              <a:rPr lang="en-CA" sz="3600" dirty="0">
                <a:solidFill>
                  <a:srgbClr val="FFC000"/>
                </a:solidFill>
              </a:rPr>
              <a:t>homeland, </a:t>
            </a:r>
            <a:r>
              <a:rPr lang="en-CA" sz="3600" dirty="0"/>
              <a:t>given in a fair process</a:t>
            </a:r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571480"/>
            <a:ext cx="1571636" cy="55260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400" dirty="0"/>
              <a:t>What is the debate about the treaty?</a:t>
            </a: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400" dirty="0"/>
              <a:t>What is the 14 points? 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071602" y="3429000"/>
            <a:ext cx="61436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u="sng" dirty="0">
                <a:solidFill>
                  <a:srgbClr val="FFC000"/>
                </a:solidFill>
              </a:rPr>
              <a:t>The Treaty of Versailles: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/>
          </a:bodyPr>
          <a:lstStyle/>
          <a:p>
            <a:pPr algn="ctr"/>
            <a:r>
              <a:rPr lang="en-CA" sz="3600" dirty="0"/>
              <a:t>What do you think?</a:t>
            </a:r>
          </a:p>
          <a:p>
            <a:pPr marL="0" indent="0" algn="ctr">
              <a:buNone/>
            </a:pPr>
            <a:endParaRPr lang="en-CA" sz="3600" dirty="0"/>
          </a:p>
          <a:p>
            <a:pPr algn="ctr"/>
            <a:r>
              <a:rPr lang="en-CA" sz="3600" dirty="0"/>
              <a:t>What should be the Conditions of Germany’s Surrender?</a:t>
            </a:r>
          </a:p>
          <a:p>
            <a:endParaRPr lang="en-CA" sz="3600" dirty="0"/>
          </a:p>
          <a:p>
            <a:pPr>
              <a:buNone/>
            </a:pPr>
            <a:endParaRPr lang="en-CA" sz="3600" u="sng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571480"/>
            <a:ext cx="1857388" cy="55260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500042"/>
            <a:ext cx="6892818" cy="24781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CA" sz="3600" u="sng" dirty="0"/>
              <a:t>Treaty of Versailles</a:t>
            </a:r>
          </a:p>
          <a:p>
            <a:pPr>
              <a:buNone/>
            </a:pPr>
            <a:r>
              <a:rPr lang="en-CA" sz="3600" dirty="0"/>
              <a:t>1. Change map of Europe:</a:t>
            </a:r>
          </a:p>
          <a:p>
            <a:r>
              <a:rPr lang="en-CA" sz="3600" dirty="0"/>
              <a:t>Alsace-Lorraine returned to France</a:t>
            </a:r>
          </a:p>
          <a:p>
            <a:r>
              <a:rPr lang="en-CA" sz="3600" dirty="0"/>
              <a:t>Poland given “Polish corridor” – access to sea from German land</a:t>
            </a:r>
          </a:p>
          <a:p>
            <a:r>
              <a:rPr lang="en-CA" sz="3600" dirty="0"/>
              <a:t>Austria-Hungary collapsed and Yugoslavia and Czechoslovakia created</a:t>
            </a:r>
          </a:p>
          <a:p>
            <a:pPr marL="0" indent="0">
              <a:buNone/>
            </a:pPr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571480"/>
            <a:ext cx="1571636" cy="55260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400" dirty="0"/>
              <a:t>What is the Treaty of Versailles?</a:t>
            </a: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400" dirty="0"/>
              <a:t>New Map of Europe</a:t>
            </a: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400" dirty="0"/>
              <a:t>1919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071602" y="3429000"/>
            <a:ext cx="61436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78201"/>
            <a:ext cx="3722166" cy="35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500042"/>
            <a:ext cx="5853130" cy="29289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sz="3600" dirty="0"/>
              <a:t>2. </a:t>
            </a:r>
            <a:r>
              <a:rPr lang="en-CA" sz="3600" b="1" dirty="0">
                <a:solidFill>
                  <a:srgbClr val="FFC000"/>
                </a:solidFill>
              </a:rPr>
              <a:t>War Guilt Clause</a:t>
            </a:r>
          </a:p>
          <a:p>
            <a:r>
              <a:rPr lang="en-CA" sz="3600" dirty="0"/>
              <a:t>Germany had to accept full responsibility for causing the war</a:t>
            </a:r>
          </a:p>
          <a:p>
            <a:endParaRPr lang="en-CA" sz="3600" dirty="0"/>
          </a:p>
          <a:p>
            <a:pPr marL="742950" indent="-742950">
              <a:buNone/>
            </a:pPr>
            <a:r>
              <a:rPr lang="en-CA" sz="3600" dirty="0"/>
              <a:t>3.  German </a:t>
            </a:r>
            <a:r>
              <a:rPr lang="en-CA" sz="3600" b="1" dirty="0">
                <a:solidFill>
                  <a:srgbClr val="FFC000"/>
                </a:solidFill>
              </a:rPr>
              <a:t>army limited </a:t>
            </a:r>
            <a:r>
              <a:rPr lang="en-CA" sz="3600" dirty="0"/>
              <a:t>to 100 000 men, </a:t>
            </a:r>
            <a:r>
              <a:rPr lang="en-CA" sz="3600" b="1" dirty="0">
                <a:solidFill>
                  <a:srgbClr val="FFC000"/>
                </a:solidFill>
              </a:rPr>
              <a:t>no u-boats, no air force</a:t>
            </a:r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571480"/>
            <a:ext cx="1571636" cy="55260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400" dirty="0"/>
              <a:t>What is the Treaty of Versailles?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071602" y="3429000"/>
            <a:ext cx="61436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05" y="3140969"/>
            <a:ext cx="5905500" cy="33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500042"/>
            <a:ext cx="5853130" cy="6072230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4"/>
            </a:pPr>
            <a:r>
              <a:rPr lang="en-CA" sz="3600" dirty="0"/>
              <a:t>Germany surrender </a:t>
            </a:r>
            <a:r>
              <a:rPr lang="en-CA" sz="3600" dirty="0">
                <a:solidFill>
                  <a:srgbClr val="002060"/>
                </a:solidFill>
              </a:rPr>
              <a:t>Merchant fleet </a:t>
            </a:r>
            <a:r>
              <a:rPr lang="en-CA" sz="3600" dirty="0"/>
              <a:t>to allies</a:t>
            </a:r>
          </a:p>
          <a:p>
            <a:pPr marL="742950" indent="-742950">
              <a:buAutoNum type="arabicPeriod" startAt="4"/>
            </a:pPr>
            <a:endParaRPr lang="en-CA" sz="3600" dirty="0"/>
          </a:p>
          <a:p>
            <a:pPr marL="742950" indent="-742950">
              <a:buAutoNum type="arabicPeriod" startAt="4"/>
            </a:pPr>
            <a:r>
              <a:rPr lang="en-CA" sz="3600" dirty="0">
                <a:solidFill>
                  <a:srgbClr val="002060"/>
                </a:solidFill>
              </a:rPr>
              <a:t>Rhine River </a:t>
            </a:r>
            <a:r>
              <a:rPr lang="en-CA" sz="3600" dirty="0"/>
              <a:t>valley in Germany, by France,  be </a:t>
            </a:r>
            <a:r>
              <a:rPr lang="en-CA" sz="3600" dirty="0">
                <a:solidFill>
                  <a:srgbClr val="002060"/>
                </a:solidFill>
              </a:rPr>
              <a:t>de-militarized</a:t>
            </a:r>
            <a:r>
              <a:rPr lang="en-CA" sz="3600" dirty="0"/>
              <a:t> as a buffer zone</a:t>
            </a:r>
          </a:p>
          <a:p>
            <a:pPr marL="742950" indent="-742950">
              <a:buAutoNum type="arabicPeriod" startAt="4"/>
            </a:pPr>
            <a:endParaRPr lang="en-CA" sz="3600" dirty="0"/>
          </a:p>
          <a:p>
            <a:pPr marL="742950" indent="-742950">
              <a:buAutoNum type="arabicPeriod" startAt="4"/>
            </a:pPr>
            <a:r>
              <a:rPr lang="en-CA" sz="3600" dirty="0">
                <a:solidFill>
                  <a:srgbClr val="002060"/>
                </a:solidFill>
              </a:rPr>
              <a:t>Unification of Austria </a:t>
            </a:r>
            <a:r>
              <a:rPr lang="en-CA" sz="3600" dirty="0"/>
              <a:t>and </a:t>
            </a:r>
            <a:r>
              <a:rPr lang="en-CA" sz="3600" dirty="0">
                <a:solidFill>
                  <a:srgbClr val="002060"/>
                </a:solidFill>
              </a:rPr>
              <a:t>Germany</a:t>
            </a:r>
            <a:r>
              <a:rPr lang="en-CA" sz="3600" dirty="0"/>
              <a:t> is </a:t>
            </a:r>
            <a:r>
              <a:rPr lang="en-CA" sz="3600" dirty="0">
                <a:solidFill>
                  <a:srgbClr val="002060"/>
                </a:solidFill>
              </a:rPr>
              <a:t>forbidden</a:t>
            </a:r>
          </a:p>
          <a:p>
            <a:pPr marL="742950" indent="-742950">
              <a:buAutoNum type="arabicPeriod" startAt="4"/>
            </a:pPr>
            <a:endParaRPr lang="en-CA" sz="3600" dirty="0"/>
          </a:p>
          <a:p>
            <a:pPr marL="742950" indent="-742950">
              <a:buAutoNum type="arabicPeriod" startAt="4"/>
            </a:pPr>
            <a:endParaRPr lang="en-CA" sz="3600" dirty="0"/>
          </a:p>
          <a:p>
            <a:pPr marL="742950" indent="-742950">
              <a:buAutoNum type="arabicPeriod" startAt="4"/>
            </a:pPr>
            <a:endParaRPr lang="en-CA" sz="3600" dirty="0"/>
          </a:p>
          <a:p>
            <a:pPr marL="742950" indent="-742950">
              <a:buAutoNum type="arabicPeriod" startAt="4"/>
            </a:pPr>
            <a:endParaRPr lang="en-CA" sz="3600" dirty="0"/>
          </a:p>
          <a:p>
            <a:pPr marL="742950" indent="-742950">
              <a:buAutoNum type="arabicPeriod" startAt="4"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571480"/>
            <a:ext cx="1571636" cy="55260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071602" y="3429000"/>
            <a:ext cx="61436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500042"/>
            <a:ext cx="5853130" cy="607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FFC000"/>
                </a:solidFill>
              </a:rPr>
              <a:t>7.  </a:t>
            </a:r>
            <a:r>
              <a:rPr lang="en-CA" sz="3600" dirty="0"/>
              <a:t>Germany to Pay reparations of </a:t>
            </a:r>
            <a:r>
              <a:rPr lang="en-CA" sz="3600" dirty="0">
                <a:solidFill>
                  <a:srgbClr val="002060"/>
                </a:solidFill>
              </a:rPr>
              <a:t>$30 billion </a:t>
            </a:r>
            <a:r>
              <a:rPr lang="en-CA" sz="3600" dirty="0"/>
              <a:t>to Allies</a:t>
            </a:r>
          </a:p>
          <a:p>
            <a:pPr marL="0" indent="0">
              <a:buNone/>
            </a:pPr>
            <a:endParaRPr lang="en-CA" sz="3600" dirty="0"/>
          </a:p>
          <a:p>
            <a:pPr marL="742950" indent="-742950">
              <a:buAutoNum type="arabicPeriod" startAt="4"/>
            </a:pPr>
            <a:endParaRPr lang="en-CA" sz="3600" dirty="0"/>
          </a:p>
          <a:p>
            <a:pPr marL="742950" indent="-742950">
              <a:buAutoNum type="arabicPeriod" startAt="4"/>
            </a:pPr>
            <a:endParaRPr lang="en-CA" sz="3600" dirty="0"/>
          </a:p>
          <a:p>
            <a:pPr marL="742950" indent="-742950">
              <a:buAutoNum type="arabicPeriod" startAt="4"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571480"/>
            <a:ext cx="1571636" cy="55260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071602" y="3429000"/>
            <a:ext cx="61436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63559"/>
            <a:ext cx="4845918" cy="39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84490"/>
            <a:ext cx="7920880" cy="426864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5100" b="1" u="sng" dirty="0">
                <a:solidFill>
                  <a:srgbClr val="FFC000"/>
                </a:solidFill>
              </a:rPr>
              <a:t>8.  League of Nations</a:t>
            </a:r>
          </a:p>
          <a:p>
            <a:pPr marL="742950" indent="-742950"/>
            <a:r>
              <a:rPr lang="en-CA" sz="5100" dirty="0"/>
              <a:t>International League created in Treaty - Woodrow Wilson’s idea</a:t>
            </a:r>
          </a:p>
          <a:p>
            <a:pPr marL="1108710" lvl="1" indent="-742950"/>
            <a:r>
              <a:rPr lang="en-CA" sz="4900" dirty="0"/>
              <a:t>For Collective Security of the World</a:t>
            </a:r>
          </a:p>
          <a:p>
            <a:pPr marL="0" indent="0">
              <a:buNone/>
            </a:pPr>
            <a:endParaRPr lang="en-CA" sz="5100" dirty="0"/>
          </a:p>
          <a:p>
            <a:pPr marL="742950" indent="-742950"/>
            <a:r>
              <a:rPr lang="en-CA" sz="5100" dirty="0"/>
              <a:t>Requires nations of the world to cooperate </a:t>
            </a:r>
          </a:p>
          <a:p>
            <a:pPr marL="1108710" lvl="1" indent="-742950"/>
            <a:r>
              <a:rPr lang="en-CA" sz="4900" dirty="0"/>
              <a:t>has no military force</a:t>
            </a:r>
          </a:p>
          <a:p>
            <a:pPr marL="0" indent="0">
              <a:buNone/>
            </a:pPr>
            <a:r>
              <a:rPr lang="en-CA" sz="5100" dirty="0"/>
              <a:t> </a:t>
            </a:r>
          </a:p>
          <a:p>
            <a:pPr marL="742950" indent="-742950"/>
            <a:r>
              <a:rPr lang="en-CA" sz="5100" dirty="0"/>
              <a:t>Canada gets its own seat</a:t>
            </a:r>
          </a:p>
          <a:p>
            <a:pPr marL="0" indent="0">
              <a:buNone/>
            </a:pPr>
            <a:endParaRPr lang="en-CA" sz="5100" dirty="0"/>
          </a:p>
          <a:p>
            <a:pPr marL="742950" indent="-742950"/>
            <a:r>
              <a:rPr lang="en-CA" sz="5100" dirty="0"/>
              <a:t>USA doesn’t join (even though was their president’s idea)</a:t>
            </a:r>
          </a:p>
          <a:p>
            <a:pPr marL="742950" indent="-742950">
              <a:buAutoNum type="arabicPeriod" startAt="4"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28306"/>
            <a:ext cx="2047444" cy="25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35169"/>
            <a:ext cx="3239523" cy="22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will be the impact of the Treaty of Versailles?  The Impact of WW1?</a:t>
            </a:r>
          </a:p>
          <a:p>
            <a:pPr lvl="1"/>
            <a:r>
              <a:rPr lang="en-CA" dirty="0"/>
              <a:t>Socially?  Economically?  Politically?</a:t>
            </a:r>
          </a:p>
          <a:p>
            <a:pPr lvl="1"/>
            <a:r>
              <a:rPr lang="en-CA" dirty="0"/>
              <a:t>on Germany?  Europe?  Canada?  The World?</a:t>
            </a:r>
          </a:p>
          <a:p>
            <a:endParaRPr lang="en-CA" dirty="0"/>
          </a:p>
          <a:p>
            <a:r>
              <a:rPr lang="en-CA" dirty="0"/>
              <a:t>What will happen next?  WHY?</a:t>
            </a:r>
          </a:p>
        </p:txBody>
      </p:sp>
    </p:spTree>
    <p:extLst>
      <p:ext uri="{BB962C8B-B14F-4D97-AF65-F5344CB8AC3E}">
        <p14:creationId xmlns:p14="http://schemas.microsoft.com/office/powerpoint/2010/main" val="8479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22062"/>
            <a:ext cx="5760640" cy="4583202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CA" sz="3600" dirty="0">
                <a:solidFill>
                  <a:srgbClr val="002060"/>
                </a:solidFill>
              </a:rPr>
              <a:t>April 1917:  USA enters the War</a:t>
            </a:r>
          </a:p>
          <a:p>
            <a:pPr marL="1108710" lvl="1" indent="-742950"/>
            <a:r>
              <a:rPr lang="en-CA" sz="3200" dirty="0"/>
              <a:t>Germany sunk Lusitania</a:t>
            </a:r>
          </a:p>
          <a:p>
            <a:pPr marL="1108710" lvl="1" indent="-742950"/>
            <a:r>
              <a:rPr lang="en-CA" sz="3200" dirty="0"/>
              <a:t>Zimmerman </a:t>
            </a:r>
            <a:r>
              <a:rPr lang="en-CA" sz="3200" dirty="0" smtClean="0"/>
              <a:t>Telegram (Germany and Mexico allies?)</a:t>
            </a:r>
            <a:endParaRPr lang="en-CA" sz="3200" dirty="0"/>
          </a:p>
          <a:p>
            <a:pPr marL="1108710" lvl="1" indent="-742950"/>
            <a:r>
              <a:rPr lang="en-CA" sz="3200" dirty="0"/>
              <a:t>Fresh troops </a:t>
            </a:r>
          </a:p>
          <a:p>
            <a:pPr marL="365760" lvl="1" indent="0">
              <a:buNone/>
            </a:pPr>
            <a:r>
              <a:rPr lang="en-CA" sz="3200" dirty="0"/>
              <a:t>are coming for Allies</a:t>
            </a:r>
          </a:p>
          <a:p>
            <a:pPr marL="852678" indent="-742950">
              <a:buFont typeface="+mj-lt"/>
              <a:buAutoNum type="arabicPeriod"/>
            </a:pPr>
            <a:endParaRPr lang="en-CA" sz="3600" dirty="0"/>
          </a:p>
          <a:p>
            <a:pPr marL="852678" indent="-742950">
              <a:buFont typeface="+mj-lt"/>
              <a:buAutoNum type="arabicPeriod"/>
            </a:pPr>
            <a:endParaRPr lang="en-CA" sz="3600" dirty="0"/>
          </a:p>
          <a:p>
            <a:pPr marL="852678" indent="-742950">
              <a:buNone/>
            </a:pPr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214290"/>
            <a:ext cx="1714512" cy="588328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baseline="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User\AppData\Local\Microsoft\Windows\Temporary Internet Files\Content.IE5\LKI4J3MC\MP9003138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00109"/>
            <a:ext cx="1987142" cy="134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578" y="548680"/>
            <a:ext cx="821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/>
              <a:t>Last 100 Days of War:  Why Did the War End?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83" y="3933056"/>
            <a:ext cx="4006002" cy="245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4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27884"/>
            <a:ext cx="6264696" cy="571582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CA" sz="3200" dirty="0">
                <a:solidFill>
                  <a:schemeClr val="tx2">
                    <a:lumMod val="75000"/>
                  </a:schemeClr>
                </a:solidFill>
              </a:rPr>
              <a:t>2.  </a:t>
            </a:r>
            <a:r>
              <a:rPr lang="en-CA" sz="3600" dirty="0">
                <a:solidFill>
                  <a:srgbClr val="002060"/>
                </a:solidFill>
              </a:rPr>
              <a:t>October 1917: Russia withdraws from the War</a:t>
            </a:r>
          </a:p>
          <a:p>
            <a:pPr marL="1346454" lvl="2" indent="-742950"/>
            <a:r>
              <a:rPr lang="en-CA" sz="3000" dirty="0"/>
              <a:t>March: Russians overthrow Tsar</a:t>
            </a:r>
          </a:p>
          <a:p>
            <a:pPr marL="1346454" lvl="2" indent="-742950"/>
            <a:r>
              <a:rPr lang="en-CA" sz="3000" dirty="0"/>
              <a:t>October: </a:t>
            </a:r>
            <a:r>
              <a:rPr lang="en-CA" sz="3000" dirty="0">
                <a:solidFill>
                  <a:srgbClr val="C00000"/>
                </a:solidFill>
              </a:rPr>
              <a:t>Bolsheviks </a:t>
            </a:r>
            <a:r>
              <a:rPr lang="en-CA" sz="3000" dirty="0"/>
              <a:t>(</a:t>
            </a:r>
            <a:r>
              <a:rPr lang="en-CA" sz="3000" dirty="0">
                <a:solidFill>
                  <a:srgbClr val="C00000"/>
                </a:solidFill>
              </a:rPr>
              <a:t>Communists</a:t>
            </a:r>
            <a:r>
              <a:rPr lang="en-CA" sz="3000" dirty="0"/>
              <a:t>) take over and withdraw from the war</a:t>
            </a:r>
          </a:p>
          <a:p>
            <a:pPr marL="603504" lvl="2" indent="0">
              <a:buNone/>
            </a:pPr>
            <a:endParaRPr lang="en-CA" sz="3000" dirty="0"/>
          </a:p>
          <a:p>
            <a:pPr marL="1346454" lvl="2" indent="-742950"/>
            <a:r>
              <a:rPr lang="en-CA" sz="3000" dirty="0">
                <a:solidFill>
                  <a:srgbClr val="C00000"/>
                </a:solidFill>
              </a:rPr>
              <a:t>Treaty of Brest-Litovsk</a:t>
            </a:r>
          </a:p>
          <a:p>
            <a:pPr marL="1620774" lvl="3" indent="-742950"/>
            <a:r>
              <a:rPr lang="en-CA" sz="2800" dirty="0"/>
              <a:t>Russia </a:t>
            </a:r>
            <a:r>
              <a:rPr lang="en-CA" sz="2800" b="1" u="sng" dirty="0"/>
              <a:t>surrenders</a:t>
            </a:r>
            <a:r>
              <a:rPr lang="en-CA" sz="2800" dirty="0"/>
              <a:t> Poland, Lithuania, and the Ukraine to Germany to be let out to the war</a:t>
            </a:r>
          </a:p>
          <a:p>
            <a:pPr marL="1620774" lvl="3" indent="-742950"/>
            <a:endParaRPr lang="en-CA" sz="2800" dirty="0"/>
          </a:p>
          <a:p>
            <a:pPr marL="852678" indent="-742950">
              <a:buFont typeface="+mj-lt"/>
              <a:buAutoNum type="arabicPeriod"/>
            </a:pPr>
            <a:endParaRPr lang="en-CA" sz="3600" dirty="0"/>
          </a:p>
          <a:p>
            <a:pPr marL="852678" indent="-742950">
              <a:buFont typeface="+mj-lt"/>
              <a:buAutoNum type="arabicPeriod"/>
            </a:pPr>
            <a:endParaRPr lang="en-CA" sz="3600" dirty="0"/>
          </a:p>
          <a:p>
            <a:pPr marL="852678" indent="-742950">
              <a:buNone/>
            </a:pPr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214290"/>
            <a:ext cx="1714512" cy="588328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baseline="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C:\Users\User\AppData\Local\Microsoft\Windows\Temporary Internet Files\Content.IE5\ONPFQ96B\MM90023655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43" y="3155932"/>
            <a:ext cx="1621685" cy="17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99" y="1136854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789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/>
              <a:t>Last 100 Days of War:  Why did the War End?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62" y="5157192"/>
            <a:ext cx="1029566" cy="130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27884"/>
            <a:ext cx="5236634" cy="5589240"/>
          </a:xfrm>
        </p:spPr>
        <p:txBody>
          <a:bodyPr>
            <a:normAutofit fontScale="62500" lnSpcReduction="20000"/>
          </a:bodyPr>
          <a:lstStyle/>
          <a:p>
            <a:pPr marL="852678" indent="-742950"/>
            <a:r>
              <a:rPr lang="en-CA" sz="4400" dirty="0"/>
              <a:t>Germany only has Western front now</a:t>
            </a:r>
          </a:p>
          <a:p>
            <a:pPr marL="109728" indent="0">
              <a:buNone/>
            </a:pPr>
            <a:endParaRPr lang="en-CA" sz="4400" dirty="0"/>
          </a:p>
          <a:p>
            <a:pPr marL="852678" indent="-742950"/>
            <a:r>
              <a:rPr lang="en-CA" sz="4400" dirty="0"/>
              <a:t>Germany in crisis:  Austria and Turkey near collapse and fresh US troops are coming</a:t>
            </a:r>
          </a:p>
          <a:p>
            <a:pPr marL="109728" indent="0">
              <a:buNone/>
            </a:pPr>
            <a:endParaRPr lang="en-CA" sz="4400" dirty="0">
              <a:solidFill>
                <a:srgbClr val="002060"/>
              </a:solidFill>
            </a:endParaRPr>
          </a:p>
          <a:p>
            <a:pPr marL="852678" indent="-742950">
              <a:buAutoNum type="arabicPeriod" startAt="3"/>
            </a:pPr>
            <a:r>
              <a:rPr lang="en-CA" sz="4400" dirty="0">
                <a:solidFill>
                  <a:srgbClr val="002060"/>
                </a:solidFill>
              </a:rPr>
              <a:t>Solution:  Germany pushes a Hard attack before US arrives</a:t>
            </a:r>
          </a:p>
          <a:p>
            <a:pPr marL="1218438" lvl="1" indent="-742950"/>
            <a:r>
              <a:rPr lang="en-CA" sz="4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Last 100 days of war, Germany almost takes Paris, then is pushed back to German boarder</a:t>
            </a:r>
          </a:p>
          <a:p>
            <a:pPr marL="852678" indent="-742950">
              <a:buNone/>
            </a:pPr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pic>
        <p:nvPicPr>
          <p:cNvPr id="4101" name="Picture 5" descr="C:\Users\User\AppData\Local\Microsoft\Windows\Temporary Internet Files\Content.IE5\LKI4J3MC\MC9000159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32" y="1196751"/>
            <a:ext cx="2351476" cy="1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404664"/>
            <a:ext cx="789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/>
              <a:t>Last 100 Days of War:  Why did the War End?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50" y="3678389"/>
            <a:ext cx="2646040" cy="19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357166"/>
            <a:ext cx="7985079" cy="6500834"/>
          </a:xfrm>
        </p:spPr>
        <p:txBody>
          <a:bodyPr>
            <a:normAutofit/>
          </a:bodyPr>
          <a:lstStyle/>
          <a:p>
            <a:pPr marL="852678" indent="-742950">
              <a:buNone/>
            </a:pPr>
            <a:endParaRPr lang="en-CA" sz="3600" dirty="0"/>
          </a:p>
          <a:p>
            <a:pPr marL="109728" indent="0" algn="ctr">
              <a:buNone/>
            </a:pPr>
            <a:r>
              <a:rPr lang="en-CA" sz="3600" dirty="0"/>
              <a:t>Germany Surrenders</a:t>
            </a:r>
          </a:p>
          <a:p>
            <a:pPr marL="109728" indent="0" algn="ctr">
              <a:buNone/>
            </a:pPr>
            <a:endParaRPr lang="en-CA" sz="3600" dirty="0"/>
          </a:p>
          <a:p>
            <a:pPr marL="852678" indent="-742950" algn="ctr">
              <a:buNone/>
            </a:pPr>
            <a:r>
              <a:rPr lang="en-CA" sz="4800" dirty="0">
                <a:solidFill>
                  <a:srgbClr val="C00000"/>
                </a:solidFill>
              </a:rPr>
              <a:t>War ends: Nov. 11, 1918</a:t>
            </a:r>
          </a:p>
          <a:p>
            <a:pPr marL="852678" indent="-742950">
              <a:buNone/>
            </a:pPr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pic>
        <p:nvPicPr>
          <p:cNvPr id="5123" name="Picture 3" descr="C:\Users\User\AppData\Local\Microsoft\Windows\Temporary Internet Files\Content.IE5\L9O8SJ12\MP9003846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080423" cy="23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3446946" cy="24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344" y="116632"/>
            <a:ext cx="7200900" cy="1485900"/>
          </a:xfrm>
        </p:spPr>
        <p:txBody>
          <a:bodyPr/>
          <a:lstStyle/>
          <a:p>
            <a:r>
              <a:rPr lang="en-CA" dirty="0"/>
              <a:t>November 11, 1918 in London</a:t>
            </a:r>
          </a:p>
        </p:txBody>
      </p:sp>
      <p:pic>
        <p:nvPicPr>
          <p:cNvPr id="4" name="People celebrate the end of WWI, Armistice Day, 1918 Lond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481138"/>
            <a:ext cx="6034088" cy="4525962"/>
          </a:xfrm>
        </p:spPr>
      </p:pic>
    </p:spTree>
    <p:extLst>
      <p:ext uri="{BB962C8B-B14F-4D97-AF65-F5344CB8AC3E}">
        <p14:creationId xmlns:p14="http://schemas.microsoft.com/office/powerpoint/2010/main" val="36154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00042"/>
            <a:ext cx="7313240" cy="60722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CA" sz="3600" b="1" u="sng" dirty="0">
                <a:solidFill>
                  <a:srgbClr val="FFC000"/>
                </a:solidFill>
              </a:rPr>
              <a:t>COST of WW1:</a:t>
            </a:r>
          </a:p>
          <a:p>
            <a:pPr algn="ctr">
              <a:buNone/>
            </a:pPr>
            <a:endParaRPr lang="en-CA" sz="3600" dirty="0"/>
          </a:p>
          <a:p>
            <a:pPr algn="ctr">
              <a:buNone/>
            </a:pPr>
            <a:r>
              <a:rPr lang="en-CA" sz="3600" u="sng" dirty="0">
                <a:solidFill>
                  <a:srgbClr val="C00000"/>
                </a:solidFill>
              </a:rPr>
              <a:t>Canada</a:t>
            </a:r>
            <a:r>
              <a:rPr lang="en-CA" sz="3600" dirty="0">
                <a:solidFill>
                  <a:srgbClr val="C00000"/>
                </a:solidFill>
              </a:rPr>
              <a:t>:  </a:t>
            </a:r>
            <a:r>
              <a:rPr lang="en-CA" sz="3600" dirty="0"/>
              <a:t>$3 billion, 60,000 lives</a:t>
            </a:r>
          </a:p>
          <a:p>
            <a:pPr algn="ctr">
              <a:buNone/>
            </a:pPr>
            <a:endParaRPr lang="en-CA" sz="3600" dirty="0"/>
          </a:p>
          <a:p>
            <a:pPr algn="ctr">
              <a:buNone/>
            </a:pPr>
            <a:r>
              <a:rPr lang="en-CA" sz="3600" u="sng" dirty="0">
                <a:solidFill>
                  <a:srgbClr val="002060"/>
                </a:solidFill>
              </a:rPr>
              <a:t>International effect: </a:t>
            </a:r>
          </a:p>
          <a:p>
            <a:r>
              <a:rPr lang="en-CA" sz="3600" dirty="0"/>
              <a:t> 10 million dead, 20 million wounded in battle</a:t>
            </a:r>
          </a:p>
          <a:p>
            <a:r>
              <a:rPr lang="en-CA" sz="3600" dirty="0"/>
              <a:t>$200 billion = Europe in bankruptcy</a:t>
            </a:r>
          </a:p>
          <a:p>
            <a:r>
              <a:rPr lang="en-CA" sz="3600" dirty="0"/>
              <a:t>Movement of people (refugees)</a:t>
            </a:r>
          </a:p>
          <a:p>
            <a:pPr algn="ctr"/>
            <a:endParaRPr lang="en-CA" sz="3600" dirty="0"/>
          </a:p>
          <a:p>
            <a:pPr algn="ctr"/>
            <a:endParaRPr lang="en-CA" sz="3600" dirty="0"/>
          </a:p>
          <a:p>
            <a:pPr algn="ctr">
              <a:buNone/>
            </a:pPr>
            <a:endParaRPr lang="en-CA" sz="3600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500042"/>
            <a:ext cx="5657056" cy="6072230"/>
          </a:xfrm>
        </p:spPr>
        <p:txBody>
          <a:bodyPr>
            <a:normAutofit fontScale="92500" lnSpcReduction="20000"/>
          </a:bodyPr>
          <a:lstStyle/>
          <a:p>
            <a:r>
              <a:rPr lang="en-CA" sz="3600" dirty="0"/>
              <a:t>Armistice signed Nov. 11,1918</a:t>
            </a:r>
          </a:p>
          <a:p>
            <a:pPr>
              <a:buNone/>
            </a:pPr>
            <a:r>
              <a:rPr lang="en-CA" sz="3600" dirty="0"/>
              <a:t>(</a:t>
            </a:r>
            <a:r>
              <a:rPr lang="en-CA" i="1" dirty="0"/>
              <a:t>Germany surrenders  and all agree to stop fighting and have a peace conference)</a:t>
            </a:r>
          </a:p>
          <a:p>
            <a:pPr>
              <a:buNone/>
            </a:pPr>
            <a:endParaRPr lang="en-CA" sz="3600" dirty="0"/>
          </a:p>
          <a:p>
            <a:pPr>
              <a:buNone/>
            </a:pPr>
            <a:r>
              <a:rPr lang="en-CA" sz="3600" b="1" u="sng" dirty="0">
                <a:solidFill>
                  <a:srgbClr val="FFC000"/>
                </a:solidFill>
              </a:rPr>
              <a:t>Paris Peace Conference</a:t>
            </a:r>
            <a:r>
              <a:rPr lang="en-CA" sz="3600" dirty="0"/>
              <a:t>:  </a:t>
            </a:r>
          </a:p>
          <a:p>
            <a:r>
              <a:rPr lang="en-CA" sz="3600" dirty="0"/>
              <a:t>delegates from major countries involved </a:t>
            </a:r>
          </a:p>
          <a:p>
            <a:r>
              <a:rPr lang="en-CA" sz="3600" dirty="0"/>
              <a:t>Borden fought successfully for a </a:t>
            </a:r>
            <a:r>
              <a:rPr lang="en-CA" sz="3600" dirty="0">
                <a:solidFill>
                  <a:srgbClr val="FFC000"/>
                </a:solidFill>
              </a:rPr>
              <a:t>seat for Canada </a:t>
            </a:r>
            <a:r>
              <a:rPr lang="en-CA" dirty="0"/>
              <a:t>(rather than being represented by Britain) </a:t>
            </a:r>
            <a:endParaRPr lang="en-CA" sz="3600" dirty="0"/>
          </a:p>
          <a:p>
            <a:r>
              <a:rPr lang="en-CA" sz="3600" dirty="0">
                <a:solidFill>
                  <a:srgbClr val="FFC000"/>
                </a:solidFill>
              </a:rPr>
              <a:t>Canada signed </a:t>
            </a:r>
            <a:r>
              <a:rPr lang="en-CA" sz="3600" dirty="0"/>
              <a:t>the Treaty of Versailles</a:t>
            </a:r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571480"/>
            <a:ext cx="1872208" cy="55260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400" dirty="0"/>
              <a:t>What is an Armistice?</a:t>
            </a: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40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400" dirty="0"/>
              <a:t>What is the Paris Peace Conference?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804090" y="3500438"/>
            <a:ext cx="61436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French Palace of Versailles:  </a:t>
            </a:r>
            <a:br>
              <a:rPr lang="en-CA" dirty="0"/>
            </a:br>
            <a:r>
              <a:rPr lang="en-CA" dirty="0"/>
              <a:t>Peace Treaty 1919</a:t>
            </a:r>
          </a:p>
        </p:txBody>
      </p:sp>
      <p:pic>
        <p:nvPicPr>
          <p:cNvPr id="4" name="Content Placeholder 3" descr="versaill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1108" y="2286000"/>
            <a:ext cx="4876084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422</TotalTime>
  <Words>618</Words>
  <Application>Microsoft Office PowerPoint</Application>
  <PresentationFormat>On-screen Show (4:3)</PresentationFormat>
  <Paragraphs>207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Franklin Gothic Book</vt:lpstr>
      <vt:lpstr>Crop</vt:lpstr>
      <vt:lpstr>The War to End all Wars</vt:lpstr>
      <vt:lpstr>PowerPoint Presentation</vt:lpstr>
      <vt:lpstr>PowerPoint Presentation</vt:lpstr>
      <vt:lpstr>PowerPoint Presentation</vt:lpstr>
      <vt:lpstr>PowerPoint Presentation</vt:lpstr>
      <vt:lpstr>November 11, 1918 in London</vt:lpstr>
      <vt:lpstr>PowerPoint Presentation</vt:lpstr>
      <vt:lpstr>PowerPoint Presentation</vt:lpstr>
      <vt:lpstr>French Palace of Versailles:   Peace Treaty 1919</vt:lpstr>
      <vt:lpstr>PowerPoint Presentation</vt:lpstr>
      <vt:lpstr>The Treaty of Versailles: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Prediction: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Treaty of Versailles</dc:title>
  <dc:creator/>
  <cp:lastModifiedBy>Adam Salter</cp:lastModifiedBy>
  <cp:revision>22</cp:revision>
  <dcterms:created xsi:type="dcterms:W3CDTF">2010-03-01T02:05:09Z</dcterms:created>
  <dcterms:modified xsi:type="dcterms:W3CDTF">2017-11-28T21:50:50Z</dcterms:modified>
</cp:coreProperties>
</file>