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2" r:id="rId4"/>
    <p:sldId id="258" r:id="rId5"/>
    <p:sldId id="270" r:id="rId6"/>
    <p:sldId id="274" r:id="rId7"/>
    <p:sldId id="271" r:id="rId8"/>
    <p:sldId id="268" r:id="rId9"/>
    <p:sldId id="279" r:id="rId10"/>
    <p:sldId id="267" r:id="rId11"/>
    <p:sldId id="280" r:id="rId12"/>
    <p:sldId id="269" r:id="rId13"/>
    <p:sldId id="261" r:id="rId14"/>
    <p:sldId id="263" r:id="rId15"/>
    <p:sldId id="265" r:id="rId16"/>
    <p:sldId id="266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703D963-2339-447F-87F6-A243F74F2249}" type="datetimeFigureOut">
              <a:rPr lang="en-US" smtClean="0"/>
              <a:t>12/28/2016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31D47AF-55A0-460D-BA49-C60BE8FBE1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876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D963-2339-447F-87F6-A243F74F2249}" type="datetimeFigureOut">
              <a:rPr lang="en-US" smtClean="0"/>
              <a:t>12/28/2016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31D47AF-55A0-460D-BA49-C60BE8FBE1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160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D963-2339-447F-87F6-A243F74F2249}" type="datetimeFigureOut">
              <a:rPr lang="en-US" smtClean="0"/>
              <a:t>12/28/2016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31D47AF-55A0-460D-BA49-C60BE8FBE1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532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D963-2339-447F-87F6-A243F74F2249}" type="datetimeFigureOut">
              <a:rPr lang="en-US" smtClean="0"/>
              <a:t>12/28/2016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31D47AF-55A0-460D-BA49-C60BE8FBE1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1792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D963-2339-447F-87F6-A243F74F2249}" type="datetimeFigureOut">
              <a:rPr lang="en-US" smtClean="0"/>
              <a:t>12/28/2016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31D47AF-55A0-460D-BA49-C60BE8FBE1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6908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D963-2339-447F-87F6-A243F74F2249}" type="datetimeFigureOut">
              <a:rPr lang="en-US" smtClean="0"/>
              <a:t>12/28/2016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31D47AF-55A0-460D-BA49-C60BE8FBE1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1386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D963-2339-447F-87F6-A243F74F2249}" type="datetimeFigureOut">
              <a:rPr lang="en-US" smtClean="0"/>
              <a:t>12/28/2016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31D47AF-55A0-460D-BA49-C60BE8FBE1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9453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8703D963-2339-447F-87F6-A243F74F2249}" type="datetimeFigureOut">
              <a:rPr lang="en-US" smtClean="0"/>
              <a:t>12/28/2016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31D47AF-55A0-460D-BA49-C60BE8FBE1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980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D963-2339-447F-87F6-A243F74F2249}" type="datetimeFigureOut">
              <a:rPr lang="en-US" smtClean="0"/>
              <a:t>12/28/2016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31D47AF-55A0-460D-BA49-C60BE8FBE1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1079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D963-2339-447F-87F6-A243F74F2249}" type="datetimeFigureOut">
              <a:rPr lang="en-US" smtClean="0"/>
              <a:t>12/28/2016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31D47AF-55A0-460D-BA49-C60BE8FBE1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788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D963-2339-447F-87F6-A243F74F2249}" type="datetimeFigureOut">
              <a:rPr lang="en-US" smtClean="0"/>
              <a:t>12/28/2016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31D47AF-55A0-460D-BA49-C60BE8FBE1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6445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D963-2339-447F-87F6-A243F74F2249}" type="datetimeFigureOut">
              <a:rPr lang="en-US" smtClean="0"/>
              <a:t>12/28/2016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31D47AF-55A0-460D-BA49-C60BE8FBE1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205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D963-2339-447F-87F6-A243F74F2249}" type="datetimeFigureOut">
              <a:rPr lang="en-US" smtClean="0"/>
              <a:t>12/28/2016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31D47AF-55A0-460D-BA49-C60BE8FBE1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872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D963-2339-447F-87F6-A243F74F2249}" type="datetimeFigureOut">
              <a:rPr lang="en-US" smtClean="0"/>
              <a:t>12/28/2016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31D47AF-55A0-460D-BA49-C60BE8FBE1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884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D963-2339-447F-87F6-A243F74F2249}" type="datetimeFigureOut">
              <a:rPr lang="en-US" smtClean="0"/>
              <a:t>12/28/2016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31D47AF-55A0-460D-BA49-C60BE8FBE1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9729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D963-2339-447F-87F6-A243F74F2249}" type="datetimeFigureOut">
              <a:rPr lang="en-US" smtClean="0"/>
              <a:t>12/28/2016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31D47AF-55A0-460D-BA49-C60BE8FBE1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574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D963-2339-447F-87F6-A243F74F2249}" type="datetimeFigureOut">
              <a:rPr lang="en-US" smtClean="0"/>
              <a:t>12/28/2016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31D47AF-55A0-460D-BA49-C60BE8FBE1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857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8703D963-2339-447F-87F6-A243F74F2249}" type="datetimeFigureOut">
              <a:rPr lang="en-US" smtClean="0"/>
              <a:t>12/28/2016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31D47AF-55A0-460D-BA49-C60BE8FBE1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791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8000" dirty="0"/>
              <a:t>CANADA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4400" dirty="0"/>
              <a:t>Before WWI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en-CA" b="1" dirty="0" err="1"/>
              <a:t>Komagata</a:t>
            </a:r>
            <a:r>
              <a:rPr lang="en-CA" b="1" dirty="0"/>
              <a:t> </a:t>
            </a:r>
            <a:r>
              <a:rPr lang="en-CA" b="1" dirty="0" err="1"/>
              <a:t>Maru</a:t>
            </a:r>
            <a:r>
              <a:rPr lang="en-CA" b="1" dirty="0"/>
              <a:t>  (1914)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28041" y="-12199"/>
            <a:ext cx="6052621" cy="8326508"/>
          </a:xfrm>
        </p:spPr>
      </p:pic>
    </p:spTree>
    <p:extLst>
      <p:ext uri="{BB962C8B-B14F-4D97-AF65-F5344CB8AC3E}">
        <p14:creationId xmlns:p14="http://schemas.microsoft.com/office/powerpoint/2010/main" val="3058675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125113" cy="924475"/>
          </a:xfrm>
        </p:spPr>
        <p:txBody>
          <a:bodyPr/>
          <a:lstStyle/>
          <a:p>
            <a:r>
              <a:rPr lang="en-CA" b="1" u="sng" dirty="0" err="1">
                <a:solidFill>
                  <a:srgbClr val="0070C0"/>
                </a:solidFill>
                <a:latin typeface="Copperplate Gothic Bold" panose="020E0705020206020404" pitchFamily="34" charset="0"/>
              </a:rPr>
              <a:t>Komagata</a:t>
            </a:r>
            <a:r>
              <a:rPr lang="en-CA" b="1" u="sng" dirty="0">
                <a:solidFill>
                  <a:srgbClr val="0070C0"/>
                </a:solidFill>
                <a:latin typeface="Copperplate Gothic Bold" panose="020E0705020206020404" pitchFamily="34" charset="0"/>
              </a:rPr>
              <a:t> </a:t>
            </a:r>
            <a:r>
              <a:rPr lang="en-CA" b="1" u="sng" dirty="0" err="1">
                <a:solidFill>
                  <a:srgbClr val="0070C0"/>
                </a:solidFill>
                <a:latin typeface="Copperplate Gothic Bold" panose="020E0705020206020404" pitchFamily="34" charset="0"/>
              </a:rPr>
              <a:t>Maru</a:t>
            </a:r>
            <a:endParaRPr lang="en-CA" b="1" u="sng" dirty="0">
              <a:solidFill>
                <a:srgbClr val="0070C0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7"/>
            <a:ext cx="828092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u="sng" dirty="0">
                <a:solidFill>
                  <a:schemeClr val="bg1"/>
                </a:solidFill>
              </a:rPr>
              <a:t>What happened</a:t>
            </a:r>
          </a:p>
          <a:p>
            <a:pPr marL="0" indent="0">
              <a:buNone/>
            </a:pPr>
            <a:endParaRPr lang="en-CA" u="sng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tx1"/>
                </a:solidFill>
              </a:rPr>
              <a:t>India was a colony of Britain, and therefore could immigrate to Canada</a:t>
            </a:r>
          </a:p>
          <a:p>
            <a:r>
              <a:rPr lang="en-CA" dirty="0"/>
              <a:t>The </a:t>
            </a:r>
            <a:r>
              <a:rPr lang="en-CA" b="1" u="sng" dirty="0"/>
              <a:t>Continuous Passage Act </a:t>
            </a:r>
            <a:r>
              <a:rPr lang="en-CA" dirty="0"/>
              <a:t>was passed stating only those who came directly could immigrate to Canada (impossible from India)</a:t>
            </a:r>
          </a:p>
          <a:p>
            <a:endParaRPr lang="en-CA" dirty="0"/>
          </a:p>
          <a:p>
            <a:r>
              <a:rPr lang="en-CA" dirty="0"/>
              <a:t>1914:  Ship named </a:t>
            </a:r>
            <a:r>
              <a:rPr lang="en-CA" dirty="0" err="1"/>
              <a:t>Komagata</a:t>
            </a:r>
            <a:r>
              <a:rPr lang="en-CA" dirty="0"/>
              <a:t> </a:t>
            </a:r>
            <a:r>
              <a:rPr lang="en-CA" dirty="0" err="1"/>
              <a:t>Maru</a:t>
            </a:r>
            <a:r>
              <a:rPr lang="en-CA" dirty="0"/>
              <a:t>, carrying 354 Sikh immigrants arrives in Vancouver.</a:t>
            </a:r>
          </a:p>
          <a:p>
            <a:pPr lvl="1"/>
            <a:r>
              <a:rPr lang="en-CA" sz="1800" dirty="0"/>
              <a:t>BC places them in quarantine – not allowing them ashore</a:t>
            </a:r>
          </a:p>
          <a:p>
            <a:pPr lvl="1"/>
            <a:r>
              <a:rPr lang="en-CA" sz="1800" dirty="0"/>
              <a:t>Many nearly starve to death</a:t>
            </a:r>
          </a:p>
          <a:p>
            <a:pPr lvl="1"/>
            <a:r>
              <a:rPr lang="en-CA" sz="1800" dirty="0"/>
              <a:t>Ship is escorted out of Vancouver by the  HMCS Rainbow</a:t>
            </a:r>
          </a:p>
          <a:p>
            <a:pPr marL="457200" lvl="1" indent="-457200">
              <a:buNone/>
            </a:pPr>
            <a:r>
              <a:rPr lang="en-CA" sz="1800" u="sng" dirty="0">
                <a:solidFill>
                  <a:schemeClr val="bg1"/>
                </a:solidFill>
              </a:rPr>
              <a:t>Result in Canada</a:t>
            </a:r>
          </a:p>
          <a:p>
            <a:pPr marL="360363" lvl="1" indent="-360363"/>
            <a:r>
              <a:rPr lang="en-CA" sz="1800" dirty="0"/>
              <a:t>May 23, 2008 –British Columbia Government issued an apology</a:t>
            </a:r>
          </a:p>
        </p:txBody>
      </p:sp>
    </p:spTree>
    <p:extLst>
      <p:ext uri="{BB962C8B-B14F-4D97-AF65-F5344CB8AC3E}">
        <p14:creationId xmlns:p14="http://schemas.microsoft.com/office/powerpoint/2010/main" val="1363385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pPr algn="ctr"/>
            <a:r>
              <a:rPr lang="en-CA" b="1" dirty="0"/>
              <a:t>Alaskan Boundary Dispute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6350" y="321922"/>
            <a:ext cx="5040562" cy="6934233"/>
          </a:xfrm>
        </p:spPr>
      </p:pic>
      <p:sp>
        <p:nvSpPr>
          <p:cNvPr id="3" name="TextBox 2"/>
          <p:cNvSpPr txBox="1"/>
          <p:nvPr/>
        </p:nvSpPr>
        <p:spPr>
          <a:xfrm>
            <a:off x="6812389" y="2132856"/>
            <a:ext cx="230425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dirty="0"/>
              <a:t>“Canada seemed alone in the world, </a:t>
            </a:r>
          </a:p>
          <a:p>
            <a:pPr marL="393192" lvl="1" indent="0">
              <a:buNone/>
            </a:pPr>
            <a:r>
              <a:rPr lang="en-CA" dirty="0"/>
              <a:t>bullied by the United States, abandoned</a:t>
            </a:r>
          </a:p>
          <a:p>
            <a:pPr marL="393192" lvl="1" indent="0">
              <a:buNone/>
            </a:pPr>
            <a:r>
              <a:rPr lang="en-CA" dirty="0"/>
              <a:t> by Great Britain.”</a:t>
            </a:r>
          </a:p>
          <a:p>
            <a:pPr marL="393192" lvl="1" indent="0">
              <a:buNone/>
            </a:pPr>
            <a:r>
              <a:rPr lang="en-CA" dirty="0"/>
              <a:t>  - </a:t>
            </a:r>
            <a:r>
              <a:rPr lang="en-CA" sz="1300" i="1" dirty="0"/>
              <a:t>Historians Norman </a:t>
            </a:r>
            <a:r>
              <a:rPr lang="en-CA" sz="1300" i="1" dirty="0" err="1"/>
              <a:t>Hillmer</a:t>
            </a:r>
            <a:r>
              <a:rPr lang="en-CA" sz="1300" i="1" dirty="0"/>
              <a:t> and J. L. </a:t>
            </a:r>
            <a:r>
              <a:rPr lang="en-CA" sz="1300" i="1" dirty="0" err="1"/>
              <a:t>Granastein</a:t>
            </a:r>
            <a:endParaRPr lang="en-CA" sz="1300" i="1" dirty="0"/>
          </a:p>
        </p:txBody>
      </p:sp>
    </p:spTree>
    <p:extLst>
      <p:ext uri="{BB962C8B-B14F-4D97-AF65-F5344CB8AC3E}">
        <p14:creationId xmlns:p14="http://schemas.microsoft.com/office/powerpoint/2010/main" val="3573244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/>
          </a:bodyPr>
          <a:lstStyle/>
          <a:p>
            <a:r>
              <a:rPr lang="en-CA" dirty="0"/>
              <a:t>Canada: a British Nation?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702"/>
            <a:ext cx="7211144" cy="5181616"/>
          </a:xfrm>
        </p:spPr>
        <p:txBody>
          <a:bodyPr>
            <a:normAutofit/>
          </a:bodyPr>
          <a:lstStyle/>
          <a:p>
            <a:r>
              <a:rPr lang="en-CA" b="1" u="sng" dirty="0">
                <a:solidFill>
                  <a:srgbClr val="C00000"/>
                </a:solidFill>
              </a:rPr>
              <a:t>Boer War – 1899-1902</a:t>
            </a:r>
          </a:p>
          <a:p>
            <a:pPr lvl="1"/>
            <a:r>
              <a:rPr lang="en-CA" dirty="0">
                <a:solidFill>
                  <a:schemeClr val="bg1"/>
                </a:solidFill>
              </a:rPr>
              <a:t>Britain goes to war in South Africa </a:t>
            </a:r>
          </a:p>
          <a:p>
            <a:pPr lvl="1"/>
            <a:r>
              <a:rPr lang="en-CA" dirty="0"/>
              <a:t>English Canadians want to send support</a:t>
            </a:r>
          </a:p>
          <a:p>
            <a:pPr lvl="1"/>
            <a:r>
              <a:rPr lang="en-CA" dirty="0"/>
              <a:t>French Canadiens disagree </a:t>
            </a:r>
          </a:p>
          <a:p>
            <a:pPr lvl="1"/>
            <a:r>
              <a:rPr lang="en-CA" dirty="0"/>
              <a:t>Laurier’s compromise:  Volunteers only</a:t>
            </a:r>
          </a:p>
          <a:p>
            <a:pPr lvl="1">
              <a:buNone/>
            </a:pPr>
            <a:endParaRPr lang="en-CA" dirty="0"/>
          </a:p>
          <a:p>
            <a:pPr lvl="1">
              <a:buNone/>
            </a:pPr>
            <a:endParaRPr lang="en-CA" dirty="0"/>
          </a:p>
          <a:p>
            <a:r>
              <a:rPr lang="en-CA" b="1" u="sng" dirty="0">
                <a:solidFill>
                  <a:srgbClr val="C00000"/>
                </a:solidFill>
              </a:rPr>
              <a:t>Naval Crisis, 1910</a:t>
            </a:r>
          </a:p>
          <a:p>
            <a:pPr lvl="1"/>
            <a:r>
              <a:rPr lang="en-CA" dirty="0"/>
              <a:t>Britain asks Canada to build naval ships </a:t>
            </a:r>
          </a:p>
          <a:p>
            <a:pPr marL="393192" lvl="1" indent="0">
              <a:buNone/>
            </a:pPr>
            <a:r>
              <a:rPr lang="en-CA" dirty="0"/>
              <a:t>    to give to Britain.  </a:t>
            </a:r>
          </a:p>
          <a:p>
            <a:pPr lvl="1"/>
            <a:r>
              <a:rPr lang="en-CA" dirty="0"/>
              <a:t>English Canada agrees</a:t>
            </a:r>
          </a:p>
          <a:p>
            <a:pPr lvl="1"/>
            <a:r>
              <a:rPr lang="en-CA" dirty="0"/>
              <a:t>French Canada disagrees </a:t>
            </a:r>
          </a:p>
          <a:p>
            <a:pPr lvl="1"/>
            <a:r>
              <a:rPr lang="en-CA" dirty="0"/>
              <a:t>Laurier  compromises:  build a Canadian Navy that would serve Britain in times of war:  Naval Services Bill</a:t>
            </a:r>
          </a:p>
          <a:p>
            <a:endParaRPr lang="en-CA" dirty="0"/>
          </a:p>
        </p:txBody>
      </p:sp>
      <p:pic>
        <p:nvPicPr>
          <p:cNvPr id="2051" name="Picture 3" descr="C:\Users\User\AppData\Local\Microsoft\Windows\Temporary Internet Files\Content.IE5\L9O8SJ12\MC90018958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671" y="2276872"/>
            <a:ext cx="1729182" cy="135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AppData\Local\Microsoft\Windows\Temporary Internet Files\Content.IE5\ONPFQ96B\MC90023095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98" y="764704"/>
            <a:ext cx="1812096" cy="133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AppData\Local\Microsoft\Windows\Temporary Internet Files\Content.IE5\L9O8SJ12\MC90032665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000" y="5733256"/>
            <a:ext cx="200149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157" y="3963780"/>
            <a:ext cx="1731292" cy="115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/>
          </a:bodyPr>
          <a:lstStyle/>
          <a:p>
            <a:r>
              <a:rPr lang="en-CA" dirty="0"/>
              <a:t>Canada: French – English conflict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5987008" cy="51816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r>
              <a:rPr lang="en-CA" sz="3000" b="1" dirty="0">
                <a:solidFill>
                  <a:srgbClr val="C00000"/>
                </a:solidFill>
              </a:rPr>
              <a:t>Manitoba Schools Dispute </a:t>
            </a:r>
          </a:p>
          <a:p>
            <a:pPr marL="0" indent="0" algn="ctr">
              <a:buNone/>
            </a:pPr>
            <a:r>
              <a:rPr lang="en-CA" sz="3000" b="1" dirty="0">
                <a:solidFill>
                  <a:srgbClr val="C00000"/>
                </a:solidFill>
              </a:rPr>
              <a:t>1890-1896</a:t>
            </a:r>
          </a:p>
          <a:p>
            <a:pPr lvl="1"/>
            <a:r>
              <a:rPr lang="en-CA" dirty="0"/>
              <a:t>After influx of English to Manitoba - prov. Gov. passes Manitoba School Act:</a:t>
            </a:r>
          </a:p>
          <a:p>
            <a:pPr lvl="2"/>
            <a:r>
              <a:rPr lang="en-CA" dirty="0"/>
              <a:t>Guarantee of French catholic education taken away (betrayal to founders of Manitoba).</a:t>
            </a:r>
          </a:p>
          <a:p>
            <a:pPr lvl="1"/>
            <a:r>
              <a:rPr lang="en-CA" dirty="0"/>
              <a:t>Laurier compromises :</a:t>
            </a:r>
          </a:p>
          <a:p>
            <a:pPr lvl="2"/>
            <a:r>
              <a:rPr lang="en-CA" dirty="0"/>
              <a:t>French teachers and ½ hour of religious instruction, in an otherwise English=speaking public school system.</a:t>
            </a:r>
          </a:p>
          <a:p>
            <a:pPr marL="667512" lvl="2" indent="0">
              <a:buNone/>
            </a:pPr>
            <a:endParaRPr lang="en-CA" dirty="0"/>
          </a:p>
          <a:p>
            <a:pPr lvl="1"/>
            <a:r>
              <a:rPr lang="en-CA" dirty="0"/>
              <a:t>victory for a Western English Canada (and for Provincial Power)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268760"/>
            <a:ext cx="2447925" cy="1866900"/>
          </a:xfrm>
          <a:prstGeom prst="rect">
            <a:avLst/>
          </a:prstGeom>
        </p:spPr>
      </p:pic>
      <p:pic>
        <p:nvPicPr>
          <p:cNvPr id="1027" name="Picture 3" descr="C:\Users\User\AppData\Local\Microsoft\Windows\Temporary Internet Files\Content.IE5\621NT50L\MC90038257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014" y="3861048"/>
            <a:ext cx="2120280" cy="21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/>
          </a:bodyPr>
          <a:lstStyle/>
          <a:p>
            <a:r>
              <a:rPr lang="en-CA" dirty="0"/>
              <a:t>Canada: a British Nation?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5181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In 1900 . . . . </a:t>
            </a:r>
          </a:p>
          <a:p>
            <a:r>
              <a:rPr lang="en-CA" dirty="0"/>
              <a:t>National Anthem:  “God save the King”</a:t>
            </a:r>
          </a:p>
          <a:p>
            <a:r>
              <a:rPr lang="en-CA" dirty="0"/>
              <a:t>Flag:  Union Jack</a:t>
            </a:r>
          </a:p>
          <a:p>
            <a:r>
              <a:rPr lang="en-CA" dirty="0"/>
              <a:t>Governor General:  Duke of Connaught (British)</a:t>
            </a:r>
          </a:p>
          <a:p>
            <a:r>
              <a:rPr lang="en-CA" dirty="0"/>
              <a:t>Foreign Affairs controlled by Britain</a:t>
            </a:r>
          </a:p>
          <a:p>
            <a:endParaRPr lang="en-CA" dirty="0"/>
          </a:p>
          <a:p>
            <a:r>
              <a:rPr lang="en-CA" dirty="0"/>
              <a:t>Nationality:  ???</a:t>
            </a:r>
          </a:p>
          <a:p>
            <a:pPr>
              <a:buNone/>
            </a:pPr>
            <a:endParaRPr lang="en-CA" dirty="0"/>
          </a:p>
        </p:txBody>
      </p:sp>
      <p:pic>
        <p:nvPicPr>
          <p:cNvPr id="4" name="Picture 3" descr="union j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786190"/>
            <a:ext cx="3333750" cy="24193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6" y="76470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CA" dirty="0"/>
              <a:t>Overall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856" y="1772816"/>
            <a:ext cx="864096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What was Canada like in 1914?  What words would you use to describe our National Identity at that time?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What was Canada like in 1914 . . . </a:t>
            </a:r>
          </a:p>
          <a:p>
            <a:pPr marL="0" indent="0">
              <a:buNone/>
            </a:pPr>
            <a:r>
              <a:rPr lang="en-CA" dirty="0"/>
              <a:t>Economically?  Politically?  Socially?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Wilfred Laurier stated:  </a:t>
            </a:r>
          </a:p>
          <a:p>
            <a:pPr marL="0" indent="0">
              <a:buNone/>
            </a:pPr>
            <a:r>
              <a:rPr lang="en-CA" sz="2400" i="1" dirty="0"/>
              <a:t>”. . . the 19th century had been the century of the United States, so the twentieth century would be the century of Canada." </a:t>
            </a:r>
          </a:p>
          <a:p>
            <a:pPr marL="0" indent="0">
              <a:buNone/>
            </a:pPr>
            <a:r>
              <a:rPr lang="en-CA" dirty="0"/>
              <a:t>Do you agree or disagree?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6" y="356473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CA" dirty="0"/>
              <a:t>Overall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856" y="932537"/>
            <a:ext cx="8640960" cy="5760640"/>
          </a:xfrm>
        </p:spPr>
        <p:txBody>
          <a:bodyPr>
            <a:normAutofit fontScale="55000" lnSpcReduction="20000"/>
          </a:bodyPr>
          <a:lstStyle/>
          <a:p>
            <a:r>
              <a:rPr lang="en-CA" sz="3100" b="1" u="sng" dirty="0">
                <a:solidFill>
                  <a:schemeClr val="bg1"/>
                </a:solidFill>
              </a:rPr>
              <a:t>optimism </a:t>
            </a:r>
            <a:r>
              <a:rPr lang="en-CA" sz="3100" dirty="0">
                <a:solidFill>
                  <a:schemeClr val="bg1"/>
                </a:solidFill>
              </a:rPr>
              <a:t>about </a:t>
            </a:r>
            <a:r>
              <a:rPr lang="en-CA" sz="3100" b="1" u="sng" dirty="0">
                <a:solidFill>
                  <a:schemeClr val="bg1"/>
                </a:solidFill>
              </a:rPr>
              <a:t>scientific</a:t>
            </a:r>
            <a:r>
              <a:rPr lang="en-CA" sz="3100" dirty="0">
                <a:solidFill>
                  <a:schemeClr val="bg1"/>
                </a:solidFill>
              </a:rPr>
              <a:t> progress </a:t>
            </a:r>
          </a:p>
          <a:p>
            <a:pPr marL="0" indent="0">
              <a:buNone/>
            </a:pPr>
            <a:endParaRPr lang="en-CA" sz="3100" dirty="0">
              <a:solidFill>
                <a:schemeClr val="bg1"/>
              </a:solidFill>
            </a:endParaRPr>
          </a:p>
          <a:p>
            <a:r>
              <a:rPr lang="en-CA" sz="3100" dirty="0">
                <a:solidFill>
                  <a:schemeClr val="bg1"/>
                </a:solidFill>
              </a:rPr>
              <a:t>Canadian identity forms as Nation is </a:t>
            </a:r>
            <a:r>
              <a:rPr lang="en-CA" sz="3100" b="1" u="sng" dirty="0">
                <a:solidFill>
                  <a:schemeClr val="bg1"/>
                </a:solidFill>
              </a:rPr>
              <a:t>geographically united</a:t>
            </a:r>
          </a:p>
          <a:p>
            <a:pPr marL="0" indent="0">
              <a:buNone/>
            </a:pPr>
            <a:endParaRPr lang="en-CA" sz="3100" b="1" u="sng" dirty="0"/>
          </a:p>
          <a:p>
            <a:r>
              <a:rPr lang="en-CA" sz="3100" dirty="0"/>
              <a:t>Multiculturalism begins </a:t>
            </a:r>
          </a:p>
          <a:p>
            <a:pPr marL="0" indent="0">
              <a:buNone/>
            </a:pPr>
            <a:endParaRPr lang="en-CA" sz="3100" dirty="0"/>
          </a:p>
          <a:p>
            <a:r>
              <a:rPr lang="en-CA" sz="3100" dirty="0"/>
              <a:t>Ethnocentric  - discriminates against Asian immigration </a:t>
            </a:r>
          </a:p>
          <a:p>
            <a:pPr marL="0" indent="0">
              <a:buNone/>
            </a:pPr>
            <a:endParaRPr lang="en-CA" sz="3100" dirty="0"/>
          </a:p>
          <a:p>
            <a:r>
              <a:rPr lang="en-CA" sz="3100" dirty="0"/>
              <a:t>French- English conflicts continue/ worsen</a:t>
            </a:r>
          </a:p>
          <a:p>
            <a:endParaRPr lang="en-CA" sz="3100" dirty="0"/>
          </a:p>
          <a:p>
            <a:r>
              <a:rPr lang="en-CA" sz="3100" dirty="0"/>
              <a:t>Canada hits a recession in 1914</a:t>
            </a:r>
          </a:p>
          <a:p>
            <a:pPr>
              <a:buNone/>
            </a:pPr>
            <a:endParaRPr lang="en-CA" sz="3100" dirty="0"/>
          </a:p>
          <a:p>
            <a:r>
              <a:rPr lang="en-CA" sz="3100" dirty="0"/>
              <a:t>Canada begins to want autonomy from Britain (and distinction from USA)</a:t>
            </a:r>
          </a:p>
          <a:p>
            <a:pPr marL="0" indent="0">
              <a:buNone/>
            </a:pPr>
            <a:r>
              <a:rPr lang="en-CA" sz="3100" dirty="0"/>
              <a:t> </a:t>
            </a:r>
          </a:p>
          <a:p>
            <a:r>
              <a:rPr lang="en-CA" sz="3100" dirty="0"/>
              <a:t>Canada is ready to be seen as a separate and unique country by the world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6319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 1900 – a time for optimism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/>
              <a:t>1.  Science can fix everything and change the world!</a:t>
            </a:r>
          </a:p>
          <a:p>
            <a:pPr lvl="1"/>
            <a:r>
              <a:rPr lang="en-CA" b="1" dirty="0">
                <a:solidFill>
                  <a:srgbClr val="C00000"/>
                </a:solidFill>
              </a:rPr>
              <a:t>Electricity </a:t>
            </a:r>
            <a:r>
              <a:rPr lang="en-CA" dirty="0"/>
              <a:t>in homes and work</a:t>
            </a:r>
          </a:p>
          <a:p>
            <a:pPr lvl="1"/>
            <a:r>
              <a:rPr lang="en-CA" dirty="0"/>
              <a:t>Steel hulled </a:t>
            </a:r>
            <a:r>
              <a:rPr lang="en-CA" b="1" dirty="0">
                <a:solidFill>
                  <a:srgbClr val="C00000"/>
                </a:solidFill>
              </a:rPr>
              <a:t>ships</a:t>
            </a:r>
            <a:r>
              <a:rPr lang="en-CA" dirty="0"/>
              <a:t> with steam power cross the Atlantic</a:t>
            </a:r>
          </a:p>
          <a:p>
            <a:pPr lvl="1"/>
            <a:r>
              <a:rPr lang="en-CA" b="1" dirty="0">
                <a:solidFill>
                  <a:srgbClr val="C00000"/>
                </a:solidFill>
              </a:rPr>
              <a:t>Automobile</a:t>
            </a:r>
            <a:r>
              <a:rPr lang="en-CA" dirty="0"/>
              <a:t> industry soon to boom</a:t>
            </a:r>
          </a:p>
          <a:p>
            <a:pPr lvl="1"/>
            <a:r>
              <a:rPr lang="en-CA" b="1" dirty="0">
                <a:solidFill>
                  <a:srgbClr val="C00000"/>
                </a:solidFill>
              </a:rPr>
              <a:t>Medicine</a:t>
            </a:r>
            <a:r>
              <a:rPr lang="en-CA" dirty="0"/>
              <a:t>:  anaesthetics allow major surgery</a:t>
            </a:r>
          </a:p>
          <a:p>
            <a:pPr lvl="1"/>
            <a:r>
              <a:rPr lang="en-CA" b="1" dirty="0">
                <a:solidFill>
                  <a:srgbClr val="C00000"/>
                </a:solidFill>
              </a:rPr>
              <a:t>Telephone </a:t>
            </a:r>
            <a:r>
              <a:rPr lang="en-CA" dirty="0"/>
              <a:t>and telegraph allow communication in seconds</a:t>
            </a:r>
          </a:p>
          <a:p>
            <a:pPr marL="393192" lvl="1" indent="0">
              <a:buNone/>
            </a:pPr>
            <a:endParaRPr lang="en-CA" dirty="0"/>
          </a:p>
          <a:p>
            <a:pPr lvl="1">
              <a:buNone/>
            </a:pPr>
            <a:endParaRPr lang="en-CA" dirty="0"/>
          </a:p>
          <a:p>
            <a:pPr lvl="1"/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701981"/>
            <a:ext cx="1419225" cy="1676400"/>
          </a:xfrm>
          <a:prstGeom prst="rect">
            <a:avLst/>
          </a:prstGeom>
        </p:spPr>
      </p:pic>
      <p:pic>
        <p:nvPicPr>
          <p:cNvPr id="2052" name="Picture 4" descr="C:\Users\User\AppData\Local\Microsoft\Windows\Temporary Internet Files\Content.IE5\L9O8SJ12\MC9004403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97152"/>
            <a:ext cx="3142139" cy="169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AppData\Local\Microsoft\Windows\Temporary Internet Files\Content.IE5\LKI4J3MC\MM900303378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429000"/>
            <a:ext cx="1093019" cy="103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User\AppData\Local\Microsoft\Windows\Temporary Internet Files\Content.IE5\621NT50L\MP90031399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33973"/>
            <a:ext cx="1609728" cy="161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501090" y="0"/>
            <a:ext cx="185710" cy="274638"/>
          </a:xfrm>
        </p:spPr>
        <p:txBody>
          <a:bodyPr>
            <a:normAutofit fontScale="90000"/>
          </a:bodyPr>
          <a:lstStyle/>
          <a:p>
            <a:r>
              <a:rPr lang="en-CA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16884"/>
            <a:ext cx="6851104" cy="564949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CA" dirty="0">
                <a:solidFill>
                  <a:schemeClr val="bg1"/>
                </a:solidFill>
              </a:rPr>
              <a:t>2. </a:t>
            </a:r>
            <a:r>
              <a:rPr lang="en-CA" sz="3200" u="sng" dirty="0">
                <a:solidFill>
                  <a:schemeClr val="bg1"/>
                </a:solidFill>
              </a:rPr>
              <a:t>New ideas change the view of the world!</a:t>
            </a:r>
          </a:p>
          <a:p>
            <a:pPr lvl="1"/>
            <a:r>
              <a:rPr lang="en-CA" sz="3200" b="1" u="sng" dirty="0">
                <a:solidFill>
                  <a:srgbClr val="C00000"/>
                </a:solidFill>
              </a:rPr>
              <a:t>Charles Darwin </a:t>
            </a:r>
          </a:p>
          <a:p>
            <a:pPr lvl="2"/>
            <a:r>
              <a:rPr lang="en-CA" sz="2900" dirty="0">
                <a:solidFill>
                  <a:schemeClr val="bg1"/>
                </a:solidFill>
              </a:rPr>
              <a:t>theory of evolution (</a:t>
            </a:r>
            <a:r>
              <a:rPr lang="en-CA" sz="2800" dirty="0">
                <a:solidFill>
                  <a:schemeClr val="bg1"/>
                </a:solidFill>
              </a:rPr>
              <a:t>religion in question</a:t>
            </a:r>
            <a:r>
              <a:rPr lang="en-CA" sz="2900" dirty="0">
                <a:solidFill>
                  <a:schemeClr val="bg1"/>
                </a:solidFill>
              </a:rPr>
              <a:t>)</a:t>
            </a:r>
          </a:p>
          <a:p>
            <a:pPr marL="393192" lvl="1" indent="0">
              <a:buNone/>
            </a:pPr>
            <a:endParaRPr lang="en-CA" sz="3200" dirty="0"/>
          </a:p>
          <a:p>
            <a:pPr lvl="1"/>
            <a:r>
              <a:rPr lang="en-CA" sz="3200" b="1" u="sng" dirty="0">
                <a:solidFill>
                  <a:srgbClr val="C00000"/>
                </a:solidFill>
              </a:rPr>
              <a:t>Trade Unions </a:t>
            </a:r>
          </a:p>
          <a:p>
            <a:pPr lvl="2"/>
            <a:r>
              <a:rPr lang="en-CA" sz="2900" dirty="0"/>
              <a:t>protect workers rights, gain benefits, higher wages</a:t>
            </a:r>
          </a:p>
          <a:p>
            <a:pPr marL="393192" lvl="1" indent="0">
              <a:buNone/>
            </a:pPr>
            <a:endParaRPr lang="en-CA" sz="3200" dirty="0"/>
          </a:p>
          <a:p>
            <a:pPr lvl="1"/>
            <a:r>
              <a:rPr lang="en-CA" sz="3200" b="1" u="sng" dirty="0">
                <a:solidFill>
                  <a:srgbClr val="C00000"/>
                </a:solidFill>
              </a:rPr>
              <a:t>Socialism spreading</a:t>
            </a:r>
            <a:endParaRPr lang="en-CA" sz="3200" dirty="0"/>
          </a:p>
          <a:p>
            <a:pPr lvl="2"/>
            <a:r>
              <a:rPr lang="en-CA" sz="2900" dirty="0"/>
              <a:t>opposite of capitalism</a:t>
            </a:r>
          </a:p>
          <a:p>
            <a:pPr lvl="2"/>
            <a:r>
              <a:rPr lang="en-CA" sz="2900" dirty="0"/>
              <a:t>the idea that the government should run major elements of the economy for the overall benefit of the people</a:t>
            </a:r>
          </a:p>
          <a:p>
            <a:pPr lvl="1"/>
            <a:endParaRPr lang="en-CA" dirty="0"/>
          </a:p>
        </p:txBody>
      </p:sp>
      <p:pic>
        <p:nvPicPr>
          <p:cNvPr id="3074" name="Picture 2" descr="C:\Users\User\AppData\Local\Microsoft\Windows\Temporary Internet Files\Content.IE5\ONPFQ96B\dglxasset[1].as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780928"/>
            <a:ext cx="171975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442" y="1100504"/>
            <a:ext cx="1808203" cy="116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50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501090" y="0"/>
            <a:ext cx="185710" cy="274638"/>
          </a:xfrm>
        </p:spPr>
        <p:txBody>
          <a:bodyPr>
            <a:normAutofit fontScale="90000"/>
          </a:bodyPr>
          <a:lstStyle/>
          <a:p>
            <a:r>
              <a:rPr lang="en-CA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712" y="620688"/>
            <a:ext cx="7288639" cy="590465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CA" dirty="0">
                <a:solidFill>
                  <a:schemeClr val="bg1"/>
                </a:solidFill>
              </a:rPr>
              <a:t>2. </a:t>
            </a:r>
            <a:r>
              <a:rPr lang="en-CA" sz="3200" dirty="0">
                <a:solidFill>
                  <a:schemeClr val="bg1"/>
                </a:solidFill>
              </a:rPr>
              <a:t>New ideas change the view of the world</a:t>
            </a:r>
            <a:r>
              <a:rPr lang="en-CA" sz="2400" dirty="0">
                <a:solidFill>
                  <a:schemeClr val="bg1"/>
                </a:solidFill>
              </a:rPr>
              <a:t>!</a:t>
            </a:r>
          </a:p>
          <a:p>
            <a:pPr lvl="1"/>
            <a:r>
              <a:rPr lang="en-CA" sz="3500" b="1" dirty="0">
                <a:solidFill>
                  <a:srgbClr val="C00000"/>
                </a:solidFill>
              </a:rPr>
              <a:t>Women’s Movement  </a:t>
            </a:r>
            <a:r>
              <a:rPr lang="en-CA" sz="2100" dirty="0">
                <a:solidFill>
                  <a:schemeClr val="bg1"/>
                </a:solidFill>
              </a:rPr>
              <a:t>–</a:t>
            </a:r>
            <a:r>
              <a:rPr lang="en-CA" sz="2100" dirty="0"/>
              <a:t> </a:t>
            </a:r>
            <a:r>
              <a:rPr lang="en-CA" sz="2100" dirty="0">
                <a:solidFill>
                  <a:schemeClr val="bg1"/>
                </a:solidFill>
              </a:rPr>
              <a:t>improve rights! Give women the vote! (suffragists)</a:t>
            </a:r>
          </a:p>
          <a:p>
            <a:pPr marL="393192" lvl="1" indent="0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393192" lvl="1" indent="0">
              <a:buNone/>
            </a:pPr>
            <a:endParaRPr lang="en-CA" dirty="0">
              <a:solidFill>
                <a:schemeClr val="bg1"/>
              </a:solidFill>
            </a:endParaRPr>
          </a:p>
          <a:p>
            <a:pPr lvl="2"/>
            <a:r>
              <a:rPr lang="en-CA" sz="2400" dirty="0">
                <a:solidFill>
                  <a:srgbClr val="C00000"/>
                </a:solidFill>
              </a:rPr>
              <a:t>Nellie McClung:  “Never retract, never explain, never apologize, just get the job done and let them howl!”</a:t>
            </a:r>
          </a:p>
          <a:p>
            <a:pPr marL="667512" lvl="2" indent="0">
              <a:buNone/>
            </a:pPr>
            <a:endParaRPr lang="en-CA" sz="2400" dirty="0"/>
          </a:p>
          <a:p>
            <a:pPr lvl="2"/>
            <a:r>
              <a:rPr lang="en-CA" sz="2400" dirty="0"/>
              <a:t>Women get vote:  </a:t>
            </a:r>
          </a:p>
          <a:p>
            <a:pPr lvl="6"/>
            <a:r>
              <a:rPr lang="en-CA" sz="2400" dirty="0"/>
              <a:t>1916 in Manitoba, </a:t>
            </a:r>
          </a:p>
          <a:p>
            <a:pPr marL="1737360" lvl="6" indent="0">
              <a:buNone/>
            </a:pPr>
            <a:r>
              <a:rPr lang="en-CA" sz="2400" dirty="0"/>
              <a:t>        Saskatchewan, Alberta</a:t>
            </a:r>
          </a:p>
          <a:p>
            <a:pPr lvl="6"/>
            <a:r>
              <a:rPr lang="en-CA" sz="2400" dirty="0"/>
              <a:t>1917 in BC and Ontario</a:t>
            </a:r>
          </a:p>
          <a:p>
            <a:pPr lvl="6"/>
            <a:r>
              <a:rPr lang="en-CA" sz="2400" dirty="0"/>
              <a:t>1918 Federal Government,</a:t>
            </a:r>
          </a:p>
          <a:p>
            <a:pPr marL="1737360" lvl="6" indent="0">
              <a:buNone/>
            </a:pPr>
            <a:r>
              <a:rPr lang="en-CA" sz="2400" dirty="0"/>
              <a:t>         Nova Scotia</a:t>
            </a:r>
          </a:p>
          <a:p>
            <a:pPr lvl="6"/>
            <a:r>
              <a:rPr lang="en-CA" sz="2400" dirty="0"/>
              <a:t>1922 PEI</a:t>
            </a:r>
          </a:p>
          <a:p>
            <a:pPr lvl="6"/>
            <a:r>
              <a:rPr lang="en-CA" sz="2400" dirty="0"/>
              <a:t>1925 </a:t>
            </a:r>
            <a:r>
              <a:rPr lang="en-CA" sz="2400" dirty="0" err="1"/>
              <a:t>Nfld</a:t>
            </a:r>
            <a:endParaRPr lang="en-CA" sz="2400" dirty="0"/>
          </a:p>
          <a:p>
            <a:pPr lvl="6"/>
            <a:r>
              <a:rPr lang="en-CA" sz="2400" dirty="0"/>
              <a:t>1940 Quebec</a:t>
            </a:r>
          </a:p>
          <a:p>
            <a:pPr lvl="8"/>
            <a:endParaRPr lang="en-CA" dirty="0"/>
          </a:p>
          <a:p>
            <a:pPr marL="393192" lvl="1" indent="0">
              <a:buNone/>
            </a:pPr>
            <a:endParaRPr lang="en-CA" dirty="0"/>
          </a:p>
          <a:p>
            <a:pPr lvl="1"/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24944"/>
            <a:ext cx="2438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072" y="704088"/>
            <a:ext cx="3466728" cy="1143000"/>
          </a:xfrm>
        </p:spPr>
        <p:txBody>
          <a:bodyPr>
            <a:normAutofit/>
          </a:bodyPr>
          <a:lstStyle/>
          <a:p>
            <a:pPr algn="ctr"/>
            <a:r>
              <a:rPr lang="en-CA" dirty="0"/>
              <a:t> Klondike gold rush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5599" cy="637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72816"/>
            <a:ext cx="2857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670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RCMP and Klondike </a:t>
            </a:r>
            <a:r>
              <a:rPr lang="en-CA" dirty="0" err="1"/>
              <a:t>Goldrush</a:t>
            </a:r>
            <a:endParaRPr lang="en-CA" dirty="0"/>
          </a:p>
        </p:txBody>
      </p:sp>
      <p:pic>
        <p:nvPicPr>
          <p:cNvPr id="7" name="A Part of Our Heritage - Sam Steele (Klondike Mountie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82750" y="2489200"/>
            <a:ext cx="4706938" cy="3530600"/>
          </a:xfrm>
        </p:spPr>
      </p:pic>
    </p:spTree>
    <p:extLst>
      <p:ext uri="{BB962C8B-B14F-4D97-AF65-F5344CB8AC3E}">
        <p14:creationId xmlns:p14="http://schemas.microsoft.com/office/powerpoint/2010/main" val="111760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The last spike in the CPR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155" y="2489200"/>
            <a:ext cx="5043714" cy="3530600"/>
          </a:xfrm>
        </p:spPr>
      </p:pic>
    </p:spTree>
    <p:extLst>
      <p:ext uri="{BB962C8B-B14F-4D97-AF65-F5344CB8AC3E}">
        <p14:creationId xmlns:p14="http://schemas.microsoft.com/office/powerpoint/2010/main" val="3648040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269" y="556983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en-CA" b="1" u="sng" dirty="0"/>
              <a:t>Chinese Head Tax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73452" y="278876"/>
            <a:ext cx="5653079" cy="7776863"/>
          </a:xfrm>
        </p:spPr>
      </p:pic>
    </p:spTree>
    <p:extLst>
      <p:ext uri="{BB962C8B-B14F-4D97-AF65-F5344CB8AC3E}">
        <p14:creationId xmlns:p14="http://schemas.microsoft.com/office/powerpoint/2010/main" val="1606789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418" y="404664"/>
            <a:ext cx="7125113" cy="924475"/>
          </a:xfrm>
        </p:spPr>
        <p:txBody>
          <a:bodyPr/>
          <a:lstStyle/>
          <a:p>
            <a:r>
              <a:rPr lang="en-CA" b="1" u="sng" dirty="0">
                <a:solidFill>
                  <a:srgbClr val="0070C0"/>
                </a:solidFill>
              </a:rPr>
              <a:t>Chinese Head 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418" y="1196752"/>
            <a:ext cx="7125112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u="sng" dirty="0">
                <a:solidFill>
                  <a:schemeClr val="bg1"/>
                </a:solidFill>
              </a:rPr>
              <a:t>What happened</a:t>
            </a:r>
          </a:p>
          <a:p>
            <a:r>
              <a:rPr lang="en-CA" dirty="0">
                <a:solidFill>
                  <a:schemeClr val="bg1"/>
                </a:solidFill>
              </a:rPr>
              <a:t>Chinese came to BC due to CPR and gold rush, and to find a better life</a:t>
            </a:r>
          </a:p>
          <a:p>
            <a:r>
              <a:rPr lang="en-CA" dirty="0"/>
              <a:t>BC (and Canada) wanted to keep Canada “British” and put in place discriminatory immigration policies</a:t>
            </a:r>
          </a:p>
          <a:p>
            <a:r>
              <a:rPr lang="en-CA" dirty="0"/>
              <a:t>Goal of Head tax:  keep Chinese out of Canada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Head Tax on Chinese Immigration</a:t>
            </a:r>
          </a:p>
          <a:p>
            <a:r>
              <a:rPr lang="en-CA" dirty="0"/>
              <a:t>1885:  $50</a:t>
            </a:r>
          </a:p>
          <a:p>
            <a:r>
              <a:rPr lang="en-CA" dirty="0"/>
              <a:t>1900:  $100</a:t>
            </a:r>
          </a:p>
          <a:p>
            <a:r>
              <a:rPr lang="en-CA" dirty="0"/>
              <a:t>1903:  $500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u="sng" dirty="0">
                <a:solidFill>
                  <a:schemeClr val="bg1"/>
                </a:solidFill>
              </a:rPr>
              <a:t>Reaction in Canada</a:t>
            </a:r>
          </a:p>
          <a:p>
            <a:pPr marL="0" indent="0">
              <a:buNone/>
            </a:pPr>
            <a:r>
              <a:rPr lang="en-CA" dirty="0"/>
              <a:t>BC residents form the “Asiatic Exclusion League” and riots will occur (1907) over Asian immigration</a:t>
            </a:r>
          </a:p>
          <a:p>
            <a:r>
              <a:rPr lang="en-CA" dirty="0"/>
              <a:t>Laurier will apologize for the riots, but restrict Japanese immigration to 400 per year as a result</a:t>
            </a:r>
          </a:p>
        </p:txBody>
      </p:sp>
    </p:spTree>
    <p:extLst>
      <p:ext uri="{BB962C8B-B14F-4D97-AF65-F5344CB8AC3E}">
        <p14:creationId xmlns:p14="http://schemas.microsoft.com/office/powerpoint/2010/main" val="31887389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478</TotalTime>
  <Words>740</Words>
  <Application>Microsoft Office PowerPoint</Application>
  <PresentationFormat>On-screen Show (4:3)</PresentationFormat>
  <Paragraphs>134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Copperplate Gothic Bold</vt:lpstr>
      <vt:lpstr>Wingdings 3</vt:lpstr>
      <vt:lpstr>Ion Boardroom</vt:lpstr>
      <vt:lpstr>CANADA</vt:lpstr>
      <vt:lpstr> 1900 – a time for optimism</vt:lpstr>
      <vt:lpstr> </vt:lpstr>
      <vt:lpstr> </vt:lpstr>
      <vt:lpstr> Klondike gold rush</vt:lpstr>
      <vt:lpstr>RCMP and Klondike Goldrush</vt:lpstr>
      <vt:lpstr>The last spike in the CPR</vt:lpstr>
      <vt:lpstr>Chinese Head Tax </vt:lpstr>
      <vt:lpstr>Chinese Head Tax</vt:lpstr>
      <vt:lpstr>Komagata Maru  (1914)</vt:lpstr>
      <vt:lpstr>Komagata Maru</vt:lpstr>
      <vt:lpstr>Alaskan Boundary Dispute</vt:lpstr>
      <vt:lpstr>Canada: a British Nation?</vt:lpstr>
      <vt:lpstr>Canada: French – English conflict</vt:lpstr>
      <vt:lpstr>Canada: a British Nation?</vt:lpstr>
      <vt:lpstr>Overall Summary</vt:lpstr>
      <vt:lpstr>Overall Summary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Canada and the Europe Before WW1</dc:title>
  <dc:creator/>
  <cp:lastModifiedBy>Adam S</cp:lastModifiedBy>
  <cp:revision>35</cp:revision>
  <dcterms:created xsi:type="dcterms:W3CDTF">2010-02-21T00:44:13Z</dcterms:created>
  <dcterms:modified xsi:type="dcterms:W3CDTF">2016-12-28T23:54:00Z</dcterms:modified>
</cp:coreProperties>
</file>