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6"/>
  </p:notesMasterIdLst>
  <p:sldIdLst>
    <p:sldId id="256" r:id="rId2"/>
    <p:sldId id="286" r:id="rId3"/>
    <p:sldId id="295" r:id="rId4"/>
    <p:sldId id="296" r:id="rId5"/>
    <p:sldId id="281" r:id="rId6"/>
    <p:sldId id="283" r:id="rId7"/>
    <p:sldId id="284" r:id="rId8"/>
    <p:sldId id="282" r:id="rId9"/>
    <p:sldId id="285" r:id="rId10"/>
    <p:sldId id="280" r:id="rId11"/>
    <p:sldId id="261" r:id="rId12"/>
    <p:sldId id="267" r:id="rId13"/>
    <p:sldId id="262" r:id="rId14"/>
    <p:sldId id="263" r:id="rId15"/>
    <p:sldId id="264" r:id="rId16"/>
    <p:sldId id="265" r:id="rId17"/>
    <p:sldId id="266" r:id="rId18"/>
    <p:sldId id="268" r:id="rId19"/>
    <p:sldId id="269" r:id="rId20"/>
    <p:sldId id="270" r:id="rId21"/>
    <p:sldId id="258" r:id="rId22"/>
    <p:sldId id="290" r:id="rId23"/>
    <p:sldId id="288" r:id="rId24"/>
    <p:sldId id="292" r:id="rId25"/>
    <p:sldId id="289" r:id="rId26"/>
    <p:sldId id="276" r:id="rId27"/>
    <p:sldId id="277" r:id="rId28"/>
    <p:sldId id="279" r:id="rId29"/>
    <p:sldId id="293" r:id="rId30"/>
    <p:sldId id="294" r:id="rId31"/>
    <p:sldId id="271" r:id="rId32"/>
    <p:sldId id="273" r:id="rId33"/>
    <p:sldId id="259" r:id="rId34"/>
    <p:sldId id="27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058"/>
    <a:srgbClr val="FF0000"/>
    <a:srgbClr val="BD5C35"/>
    <a:srgbClr val="EB4E0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67.8161" units="1/cm"/>
          <inkml:channelProperty channel="Y" name="resolution" value="440.36697" units="1/cm"/>
          <inkml:channelProperty channel="F" name="resolution" value="0" units="1/dev"/>
        </inkml:channelProperties>
      </inkml:inkSource>
      <inkml:timestamp xml:id="ts0" timeString="2011-09-07T22:24:17.427"/>
    </inkml:context>
    <inkml:brush xml:id="br0">
      <inkml:brushProperty name="width" value="0.05292" units="cm"/>
      <inkml:brushProperty name="height" value="0.05292" units="cm"/>
      <inkml:brushProperty name="color" value="#FF0000"/>
    </inkml:brush>
  </inkml:definitions>
  <inkml:trace contextRef="#ctx0" brushRef="#br0">9665 9811 37,'0'0'1,"0"0"0,0 0-1,0 0 1,0 0 0,0 0 0,0 0 0,0 0 0,0 0-1,0 0 2,0 0 0,0 0 0,0 0 0,0 0-1,0 0 0,0 0 0,0 0 0,0 0-1,0 0 0,0 0 0,0 0 2,0 0-1,0 0 0,0 0 0,0 0 0,-18-11-1,18 11 0,0 0 0,0 0 0,0 0 0,-21-13 0,21 13 0,0 0 0,0 0 0,-19-11 2,19 11-1,0 0 0,0 0 0,0 0 0,0 0-1,-19-16 0,19 16 0,0 0 0,0 0 0,0 0 2,0 0 0,-21-13-1,21 13 1,0 0 0,-18-13 0,18 13 0,0 0-1,-19-13 1,19 13-1,0 0 1,-24-16-1,24 16 0,0 0 0,-21-16-1,21 16 1,0 0 1,-21-16-1,21 16-1,-18-13 0,-1 2 1,19 11 0,-18-10 0,18 10-1,0 0 1,0 0-1,0 0 1,-22-16 1,22 16-3,0 0 2,-21-13 2,21 13-3,-18-11-1,18 11 0,-19-8 1,19 8 0,0 0 1,-18-8 1,18 8 0,-21-13-2,21 13-1,0 0 3,-22-11-3,22 11 0,0 0 1,-18-5 0,18 5 0,0 0 0,-19-8 0,19 8 0,0 0 0,-18-5 1,18 5 1,0 0-1,-19-8-1,19 8 0,0 0 1,0 0-2,-18-8 1,18 8-1,0 0 1,-19-5 0,19 5 1,0 0-1,-21-3 1,21 3-1,-18-5-1,18 5 3,-22-3-2,4 0-2,18 3 2,-24-2 0,3-1 0,21 3-1,-19-5 0,1 2 2,18 3-1,0 0 2,0 0-3,-21-2 1,21 2 1,-22-3-2,4-2 0,18 5 3,-21 0-2,21 0-1,0 0 1,-24-3 1,24 3-2,-19-3 1,19 3 0,0 0 0,-18-2 1,18 2-1,0 0 1,0 0 0,-19-6 0,19 6 1,0 0-2,0 0 1,0 0-1,-18-5 1,18 5-1,0 0 1,0 0 0,-21 0 0,21 0-1,-19 0 0,19 0 0,0 0 0,0 0-1,0 0 1,-21-3 0,21 3 0,0 0 0,-21-7 0,21 7 1,-19-3-1,19 3 1,0 0 0,-21-3-2,3 3 1,-1-2 0,19 2 1,0 0-1,-24 0 0,24 0 0,-21 2-2,0 1 2,21-3 0,0 0 0,-26 8 0,26-8 0,0 0 1,0 0-1,0 0 0,-22 8 0,4-8 0,18 0 0,0 0 1,-19 2-1,19-2 0,0 0 1,-18 3-1,18-3-1,0 0 2,-19 5-1,19-5 0,0 0 0,-21 6 0,21-6 0,-18 5 0,18-5 0,0 0 0,-19 5 0,19-5-1,-18 6 1,18-6 0,-19 10 0,19-10 0,0 0 0,-18 8 0,18-8-1,0 0 1,0 0 0,-22 8 1,22-8-1,-18 8-1,18-8 1,-19 8 0,19-8 0,-21 10 0,21-10-1,-21 11 1,21-11 0,-19 13 0,19-13-1,-18 13 1,18-13 0,-21 16 0,21-16 0,-19 16 1,19-16-1,-18 16 0,18-16 0,0 0 0,-19 19 0,19-19 0,-16 21 0,16-21 0,-18 18 0,18-18 0,-21 19 0,2-3 1,19-16-2,0 0 0,-21 18 1,21-18 0,-21 16 0,21-16 0,-19 21 0,19-21 0,-18 16 1,18-16-1,-21 21 0,7-2 0,1 2 0,3 0 0,10-21 0,-16 24 1,16-24 0,-14 21 0,4 0-1,10-21 1,-19 21-1,19-21 1,-18 11 0,-1 2-1,19-13 0,-21 16 1,21-16 0,-21 19 0,21-19 0,-21 21 0,21-21-1,-19 16 0,1-3-1,18-13 2,0 0-1,0 0 0,-8 18 0,8-18 1,0 0 0,0 0-1,-13 19 0,13-19 1,0 0-1,0 0-1,0 0 1,0 0 1,0 0-1,0 0 0,0 0-1,0 0-2,0 0-6,-14 19-4</inkml:trace>
  <inkml:trace contextRef="#ctx0" brushRef="#br0" timeOffset="482.0224">7541 9819 43,'0'0'0,"0"0"0,0 0 0,0 0-2,0 0-3</inkml:trace>
  <inkml:trace contextRef="#ctx0" brushRef="#br0" timeOffset="1380.0637">7551 9813 43,'0'0'1,"0"0"1,0 0 0,0 0 1,0 0 0,0 0-1,0 0 0,0 0-1,0 0 0,0 0 1,0 0 0,0 0-1,0 0 1,0 0 0,0 0-1,0 0 0,0 0 0,0 0 0,0 0 0,0 0 1,0 0 0,11 19 0,-6 5-1,-2 2 2,-3-5 1,-3 8-1,0-2 0,1-9 1,-4 1-1,-1 7 0,1-2 0,1 3 0,0 7 0,-1-2-2,1-8 1,0 2 1,0-5-1,-1 0-1,4 3 0,-4-5 0,6-19 1,0 21-1,-2 0 0,2-21 0,0 0 0,-6 19-2,6-19 0,0 0 0,0 0 1,0 0 0,0 0 0,0 0-1,-2 18 0,2-18 1,0 0 0,0 0 0,0 0 1,0 0 0,0 0-1,0 0 1,0 0 0,0 0 0,0 0-1,0 0 0,0 0 0,0 0 0,0 0 0,0 0 0,0 0 0,0 0-1,0 0 0,0 0 1,0 0 0,0 0 0,0 0 0,0 0 1,0 0 0,0 0-1,0 0 0,21-10 0,0-1 0,-2-2 0,-1 5 0,3-3 0,3-5 0,3 6 1,-27 10 0,29-16-2,-6 3 1,7 2 1,-4-2 0,0 5 0,-2 3 0,-5-3 0,-1 8 0,-18 0 0,19-3 0,-19 3 0,18-5 0,-18 5 0,0 0 0,0 0 0,0 0-1,0 0 1,0 0 0,0 0 0,0 0 0,0 0 0,0 0 0,0 0 0,0 0 0,0 0 0,0 0 0,0 0-1,0 0-1,0 0-3,0 0-2,0 0-3,0 0 0,0 0-2,0 0 1,0 0-3</inkml:trace>
  <inkml:trace contextRef="#ctx0" brushRef="#br0" timeOffset="1639.076">7842 9999 60,'0'0'0,"0"0"-2,0 0-1,0 0 0,0 0-3</inkml:trace>
  <inkml:trace contextRef="#ctx0" brushRef="#br0" timeOffset="5239.2431">7842 9999 48,'0'0'-1,"0"0"0,0 0 1,0 0 0,0 0 0,0 0 0,0 0 0,0 0 1,0 0 0,0 0 1,0 0 1,0 0 0,0 0 0,0 0 0,0 0 0,0 0-1,0 0 0,0 0-1,0 0 0,0 0 0,0 0 0,0 0 0,0 0 1,-18 8-1,18-8-1,-21 2 0,2-4 0,19 2 0,-24-8 1,0-3 0,24 11-1,-18-21 0,-3 2 2,5 1-2,-5 2 0,21 16 0,-24-19 0,3 4 0,2-1 0,19 16 0,-21-16 0,21 16-1,-16-21 1,16 21-1,-16-19 1,16 19-1,-10-18 1,10 18 0,0 0-2,0 0 1,0 0 0,0 0 0,0 0 0,0 0 1,0 0 0,0 0 0,0 0 0,0 0 0,0 0 0,0 0 0,0 0-2,0 0 2,0 0-1,0 0 0,0 0 1,16 26-1,2-5 2,1 3-1,2 0 0,0 2 2,5 1 0,-12-1 0,4-15-2,3 7 1,0-4 0,1 7 0,-4 3-1,3-1 0,-21-23 1,19 21-1,-19-21 0,18 14 1,-18-14 0,14 21 0,-14-21 1,0 0 0,0 0-1,0 0 0,0 0 0,0 0 0,0 0 1,0 0 1,0 0 0,0 0-1,0 0 0,0 0 0,0 0 0,0 0 0,0 0 1,0 0-1,0 0-1,0 0 0,0 0 0,0 0-1,0 0 1,0 0-2,0 0 2,-14-19-3,-2 1-1,-5-9 0,3 4 0,-1 17 1,1-2 2,18 8-1,0 0 0,0 0 2,-19-21-3,19 21 0,-18-18-1,18 18 1,-19-19 1,19 19 0,0 0-1,0 0 1,0 0 1,-18-13-2,18 13 1,0 0-2,0 0 2,0 0 0,0 0 0,0 0 1,-11 18 0,11-18-2,-8 22 2,-2-1 0,2-3 0,2 6 0,-2-3 0,8-21 1,-10 27 0,2-6 0,0 0-1,8-21 1,0 0-1,0 0 0,0 0 0,0 0 0,-5 19 0,5-19 1,0 0 0,0 0 0,0 0 0,8-22-1,2-1 0,3-4-1,3-2 0,-16 29 0,24-24 0,-3-2 0,-13-1-1,3 1 0,-3 5 1,-8 21 0,0 0 0,0 0 0,0 0 1,8-19 0,-8 19 0,0 0 0,0 0 0,0 0 0,0 29 0,0-29 0,-8 32 0,-6 2 0,4 1 0,-6 2 0,3-5 1,0-1-2,-1 1 1,1-13 0,5 4 0,8-23 1,0 0 0,0 0 1,0 0 0,0 0 0,0 0 0,0 0-1,0 0 0,0 0 0,0 0-1,-13-23 0,8-9 0,2-5 0,6 2 0,-1 4 0,1 4-1,-3 27 1,0 0-1,11-18 0,-11 18 0,0 0 0,0 0-1,0 0 0,0 0 1,0 0 0,0 0 0,0 0 0,21-8 1,-3 8 0,-18 0 0,21 21 0,-10 0 1,2 3 0,0 2 0,-2-2 0,0-5 0,-11-19-1,8 18 0,-8-18 1,0 0 0,0 0-1,0 0 2,0 0 1,0 0-2,0 0 0,0 0 0,0 0 0,0 0-1,0 0 0,-16-24-1,2 1 1,1-1 0,0 5 1,13 19 0,-16-24-1,16 24 0,0 0-1,-18-13 0,18 13-1,0 0 1,0 0 0,0 0 0,0 0-1,0 0 0,0 0 0,0 0 1,0 0 0,0 0 0,0 0 0,18 19 1,1-1 1,-19-18 0,0 0 0,15 21 0,-15-21-1,19 16 0,-19-16 1,0 0-1,0 0 1,0 0-1,0 0 2,0 0 1,0 0-2,0 0 0,0 0-1,0 0 0,0 0 0,3-21-2,-6 0 1,-8-8 0,11 29 0,-13-21 0,0 0 0,0 2 1,13 19 0,-13-21 0,13 21-2,0 0 1,0 0 0,0 0-1,-14-19 0,14 19 1,0 0 0,0 0 0,0 0 0,0 0 1,0 0 0,0 0 1,0 0-2,0 0 1,19 14 0,2 1 0,-21-15 0,0 0 0,24 19 0,0 2 0,-3-5 0,-3 0 0,-4 2 1,-14-18 0,10 19-1,-10-19 0,0 0 0,0 0 0,0 0 2,0 0 0,0 0-2,0 0 1,0 0-2,-24-16 1,24 16-2,-31-26 2,1 12-1,1-2 1,3-5 0,2 3-1,6-3 1,2 2 0,16 19-1,-16-21 2,16 21-2,0 0 0,-13-21 1,13 21-2,0 0 0,0 0 0,0 0 0,0 0 1,0 0 0,0 0 0,7 26 0,7 6 2,4-8 0,3-8-1,1 0 0,1 7 0,-7 1 0,-16-24 0,19 27 0,-1-6 0,-4 0 2,-14-21-1,0 0 0,0 0 0,18 18 0,-18-18 1,0 0-1,0 0 0,0 0 2,0 0 0,0 0 0,0 0-1,0 0-1,0 0 0,0 0-1,0 0 1,0 0-1,-21 8 0,-3-2-1,0 2-1,0 5 2,1 0 0,-1-2 0,3 2 0,21-13 0,-19 21 0,19-21 0,-18 11 0,18-11 0,0 0 0,0 0 0,0 0 0,0 0-1,0 0 0,0 0 0,0 0 0,0 0 0,0 0 2,0 0 0,0 0-1,15-19 0,1 1 0,3-4-1,-1 9 2,-18 13-1,22-18 0,-7-1 0,-15 19 0,0 0 1,0 0 1,0 0-2,0 0 0,0 0 0,0 0 0,0 0 0,0 0 0,-15 27 0,-1-4 0,-5 1 0,5 5 0,16-29 0,-19 22 0,9-1 0,-1-3 0,6 1 0,5-19-1,0 0 0,0 0 0,0 0 0,0 0 2,0 0-2,0 0 2,21-11-1,3 1 1,2-9-1,3 3 0,-8-2 1,3 2 0,3 8-1,-1-11 0,1 6 0,-4 0 0,-4 2 0,-19 11 0,0 0 0,0 0 2,0 0 0,0 0 0,0 0 0,0 0-2,0 0-1,0 0 0,0 0 0,-27 3 1,1-3-1,5 0 1,-8 3-2,0 7 0,-3 1 1,5-9 0,1 1 0,7 8 0,19-11 0,0 0 1,-18 0 0,18 0 0,0 0 0,0 0-2,0 0 1,0 0 0,0 0 0,0 0 0,0 0 1,0 0 0,18-6 0,4 6 0,7-2 0,0 2 1,-5-3 0,-1 0-1,4 1 0,-1 2 0,-2-3 0,-3-2 0,-2 5 2,-19 0-1,0 0 0,18-3 0,-18 3 0,0 0 0,0 0 1,0 0 1,0 0-1,0 0-1,0 0 0,0 0 0,0 0-1,0 0 0,-18-24-1,-1 6-1,1 2 1,18 16 1,-19-16 0,19 16-1,-18-8 2,18 8-1,0 0 2,0 0-3,0 0-1,0 0 0,0 0 0,0 0 1,0 0 0,0 0 0,0 0 0,0 0 1,0 0 0,21 5 1,-3-2-2,-18-3 1,19 11 1,-19-11 0,0 0-1,0 0 1,0 0 1,0 0-1,0 0 2,0 0 0,0 0-1,0 0 1,0 0-1,0 0 0,0 0-1,0 0-1,0 0-1,0 0-4,0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46077-2F0E-48D2-A8BA-71613C829A79}" type="datetimeFigureOut">
              <a:rPr lang="en-US" smtClean="0"/>
              <a:pPr/>
              <a:t>1/1/2017</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CB9B1-CD9E-4345-B245-EA2C6606672F}" type="slidenum">
              <a:rPr lang="en-CA" smtClean="0"/>
              <a:pPr/>
              <a:t>‹#›</a:t>
            </a:fld>
            <a:endParaRPr lang="en-CA" dirty="0"/>
          </a:p>
        </p:txBody>
      </p:sp>
    </p:spTree>
    <p:extLst>
      <p:ext uri="{BB962C8B-B14F-4D97-AF65-F5344CB8AC3E}">
        <p14:creationId xmlns:p14="http://schemas.microsoft.com/office/powerpoint/2010/main" val="305086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Austria, Serbia, Russia, Germany, France, Great Britain,</a:t>
            </a:r>
            <a:r>
              <a:rPr lang="en-CA" baseline="0" dirty="0"/>
              <a:t> Canada, Italy, USA, Ottoman Empire, Bulgaria</a:t>
            </a:r>
            <a:endParaRPr lang="en-CA" dirty="0"/>
          </a:p>
        </p:txBody>
      </p:sp>
      <p:sp>
        <p:nvSpPr>
          <p:cNvPr id="4" name="Slide Number Placeholder 3"/>
          <p:cNvSpPr>
            <a:spLocks noGrp="1"/>
          </p:cNvSpPr>
          <p:nvPr>
            <p:ph type="sldNum" sz="quarter" idx="10"/>
          </p:nvPr>
        </p:nvSpPr>
        <p:spPr/>
        <p:txBody>
          <a:bodyPr/>
          <a:lstStyle/>
          <a:p>
            <a:fld id="{686CB9B1-CD9E-4345-B245-EA2C6606672F}" type="slidenum">
              <a:rPr lang="en-CA" smtClean="0"/>
              <a:pPr/>
              <a:t>1</a:t>
            </a:fld>
            <a:endParaRPr lang="en-CA" dirty="0"/>
          </a:p>
        </p:txBody>
      </p:sp>
    </p:spTree>
    <p:extLst>
      <p:ext uri="{BB962C8B-B14F-4D97-AF65-F5344CB8AC3E}">
        <p14:creationId xmlns:p14="http://schemas.microsoft.com/office/powerpoint/2010/main" val="404619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31</a:t>
            </a:fld>
            <a:endParaRPr lang="en-CA" dirty="0"/>
          </a:p>
        </p:txBody>
      </p:sp>
    </p:spTree>
    <p:extLst>
      <p:ext uri="{BB962C8B-B14F-4D97-AF65-F5344CB8AC3E}">
        <p14:creationId xmlns:p14="http://schemas.microsoft.com/office/powerpoint/2010/main" val="287878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32</a:t>
            </a:fld>
            <a:endParaRPr lang="en-CA" dirty="0"/>
          </a:p>
        </p:txBody>
      </p:sp>
    </p:spTree>
    <p:extLst>
      <p:ext uri="{BB962C8B-B14F-4D97-AF65-F5344CB8AC3E}">
        <p14:creationId xmlns:p14="http://schemas.microsoft.com/office/powerpoint/2010/main" val="116439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33</a:t>
            </a:fld>
            <a:endParaRPr lang="en-CA" dirty="0"/>
          </a:p>
        </p:txBody>
      </p:sp>
    </p:spTree>
    <p:extLst>
      <p:ext uri="{BB962C8B-B14F-4D97-AF65-F5344CB8AC3E}">
        <p14:creationId xmlns:p14="http://schemas.microsoft.com/office/powerpoint/2010/main" val="93727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34</a:t>
            </a:fld>
            <a:endParaRPr lang="en-CA" dirty="0"/>
          </a:p>
        </p:txBody>
      </p:sp>
    </p:spTree>
    <p:extLst>
      <p:ext uri="{BB962C8B-B14F-4D97-AF65-F5344CB8AC3E}">
        <p14:creationId xmlns:p14="http://schemas.microsoft.com/office/powerpoint/2010/main" val="38085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British Navy blockaded</a:t>
            </a:r>
            <a:r>
              <a:rPr lang="en-CA" baseline="0" dirty="0"/>
              <a:t> the German fleet from entering any battles. The Germans then used their U-boats to disrupt supply boats belonging to the Allies.</a:t>
            </a:r>
            <a:endParaRPr lang="en-CA" dirty="0"/>
          </a:p>
        </p:txBody>
      </p:sp>
      <p:sp>
        <p:nvSpPr>
          <p:cNvPr id="4" name="Slide Number Placeholder 3"/>
          <p:cNvSpPr>
            <a:spLocks noGrp="1"/>
          </p:cNvSpPr>
          <p:nvPr>
            <p:ph type="sldNum" sz="quarter" idx="10"/>
          </p:nvPr>
        </p:nvSpPr>
        <p:spPr/>
        <p:txBody>
          <a:bodyPr/>
          <a:lstStyle/>
          <a:p>
            <a:fld id="{686CB9B1-CD9E-4345-B245-EA2C6606672F}" type="slidenum">
              <a:rPr lang="en-CA" smtClean="0"/>
              <a:pPr/>
              <a:t>8</a:t>
            </a:fld>
            <a:endParaRPr lang="en-CA" dirty="0"/>
          </a:p>
        </p:txBody>
      </p:sp>
    </p:spTree>
    <p:extLst>
      <p:ext uri="{BB962C8B-B14F-4D97-AF65-F5344CB8AC3E}">
        <p14:creationId xmlns:p14="http://schemas.microsoft.com/office/powerpoint/2010/main" val="409021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21</a:t>
            </a:fld>
            <a:endParaRPr lang="en-CA" dirty="0"/>
          </a:p>
        </p:txBody>
      </p:sp>
    </p:spTree>
    <p:extLst>
      <p:ext uri="{BB962C8B-B14F-4D97-AF65-F5344CB8AC3E}">
        <p14:creationId xmlns:p14="http://schemas.microsoft.com/office/powerpoint/2010/main" val="377055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22</a:t>
            </a:fld>
            <a:endParaRPr lang="en-CA" dirty="0"/>
          </a:p>
        </p:txBody>
      </p:sp>
    </p:spTree>
    <p:extLst>
      <p:ext uri="{BB962C8B-B14F-4D97-AF65-F5344CB8AC3E}">
        <p14:creationId xmlns:p14="http://schemas.microsoft.com/office/powerpoint/2010/main" val="125207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23</a:t>
            </a:fld>
            <a:endParaRPr lang="en-CA" dirty="0"/>
          </a:p>
        </p:txBody>
      </p:sp>
    </p:spTree>
    <p:extLst>
      <p:ext uri="{BB962C8B-B14F-4D97-AF65-F5344CB8AC3E}">
        <p14:creationId xmlns:p14="http://schemas.microsoft.com/office/powerpoint/2010/main" val="344015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24</a:t>
            </a:fld>
            <a:endParaRPr lang="en-CA" dirty="0"/>
          </a:p>
        </p:txBody>
      </p:sp>
    </p:spTree>
    <p:extLst>
      <p:ext uri="{BB962C8B-B14F-4D97-AF65-F5344CB8AC3E}">
        <p14:creationId xmlns:p14="http://schemas.microsoft.com/office/powerpoint/2010/main" val="360272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25</a:t>
            </a:fld>
            <a:endParaRPr lang="en-CA" dirty="0"/>
          </a:p>
        </p:txBody>
      </p:sp>
    </p:spTree>
    <p:extLst>
      <p:ext uri="{BB962C8B-B14F-4D97-AF65-F5344CB8AC3E}">
        <p14:creationId xmlns:p14="http://schemas.microsoft.com/office/powerpoint/2010/main" val="270319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28</a:t>
            </a:fld>
            <a:endParaRPr lang="en-CA" dirty="0"/>
          </a:p>
        </p:txBody>
      </p:sp>
    </p:spTree>
    <p:extLst>
      <p:ext uri="{BB962C8B-B14F-4D97-AF65-F5344CB8AC3E}">
        <p14:creationId xmlns:p14="http://schemas.microsoft.com/office/powerpoint/2010/main" val="329031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30E02A0-C430-465E-9E3B-40FF9719C832}" type="slidenum">
              <a:rPr lang="en-CA" smtClean="0"/>
              <a:pPr/>
              <a:t>29</a:t>
            </a:fld>
            <a:endParaRPr lang="en-CA" dirty="0"/>
          </a:p>
        </p:txBody>
      </p:sp>
    </p:spTree>
    <p:extLst>
      <p:ext uri="{BB962C8B-B14F-4D97-AF65-F5344CB8AC3E}">
        <p14:creationId xmlns:p14="http://schemas.microsoft.com/office/powerpoint/2010/main" val="331313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A58CDFF-7771-4F36-B79D-47FEA546A3B9}" type="datetimeFigureOut">
              <a:rPr lang="en-US" smtClean="0"/>
              <a:pPr/>
              <a:t>1/1/2017</a:t>
            </a:fld>
            <a:endParaRPr lang="en-CA"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11FD485-0EC6-4A32-92D4-F387F54E3C91}" type="slidenum">
              <a:rPr lang="en-CA" smtClean="0"/>
              <a:pPr/>
              <a:t>‹#›</a:t>
            </a:fld>
            <a:endParaRPr lang="en-CA"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4912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233871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23813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336056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A58CDFF-7771-4F36-B79D-47FEA546A3B9}" type="datetimeFigureOut">
              <a:rPr lang="en-US" smtClean="0"/>
              <a:pPr/>
              <a:t>1/1/2017</a:t>
            </a:fld>
            <a:endParaRPr lang="en-CA"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11FD485-0EC6-4A32-92D4-F387F54E3C91}" type="slidenum">
              <a:rPr lang="en-CA" smtClean="0"/>
              <a:pPr/>
              <a:t>‹#›</a:t>
            </a:fld>
            <a:endParaRPr lang="en-CA"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623634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82588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196400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424107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8CDFF-7771-4F36-B79D-47FEA546A3B9}" type="datetimeFigureOut">
              <a:rPr lang="en-US" smtClean="0"/>
              <a:pPr/>
              <a:t>1/1/2017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11FD485-0EC6-4A32-92D4-F387F54E3C91}" type="slidenum">
              <a:rPr lang="en-CA" smtClean="0"/>
              <a:pPr/>
              <a:t>‹#›</a:t>
            </a:fld>
            <a:endParaRPr lang="en-CA" dirty="0"/>
          </a:p>
        </p:txBody>
      </p:sp>
    </p:spTree>
    <p:extLst>
      <p:ext uri="{BB962C8B-B14F-4D97-AF65-F5344CB8AC3E}">
        <p14:creationId xmlns:p14="http://schemas.microsoft.com/office/powerpoint/2010/main" val="264857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58CDFF-7771-4F36-B79D-47FEA546A3B9}" type="datetimeFigureOut">
              <a:rPr lang="en-US" smtClean="0"/>
              <a:pPr/>
              <a:t>1/1/2017</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11FD485-0EC6-4A32-92D4-F387F54E3C91}"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387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A58CDFF-7771-4F36-B79D-47FEA546A3B9}" type="datetimeFigureOut">
              <a:rPr lang="en-US" smtClean="0"/>
              <a:pPr/>
              <a:t>1/1/2017</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11FD485-0EC6-4A32-92D4-F387F54E3C91}"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289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A58CDFF-7771-4F36-B79D-47FEA546A3B9}" type="datetimeFigureOut">
              <a:rPr lang="en-US" smtClean="0"/>
              <a:pPr/>
              <a:t>1/1/2017</a:t>
            </a:fld>
            <a:endParaRPr lang="en-CA"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11FD485-0EC6-4A32-92D4-F387F54E3C91}" type="slidenum">
              <a:rPr lang="en-CA" smtClean="0"/>
              <a:pPr/>
              <a:t>‹#›</a:t>
            </a:fld>
            <a:endParaRPr lang="en-CA"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7066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AI7m8TDBH2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Causes of WWI</a:t>
            </a:r>
          </a:p>
        </p:txBody>
      </p:sp>
      <p:pic>
        <p:nvPicPr>
          <p:cNvPr id="8" name="Content Placeholder 7" descr="warfare-trench.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1600" y="1484784"/>
            <a:ext cx="3974729" cy="4708525"/>
          </a:xfrm>
        </p:spPr>
      </p:pic>
      <p:sp>
        <p:nvSpPr>
          <p:cNvPr id="2" name="TextBox 1"/>
          <p:cNvSpPr txBox="1"/>
          <p:nvPr/>
        </p:nvSpPr>
        <p:spPr>
          <a:xfrm>
            <a:off x="5363019" y="2852936"/>
            <a:ext cx="2952328" cy="1569660"/>
          </a:xfrm>
          <a:prstGeom prst="rect">
            <a:avLst/>
          </a:prstGeom>
          <a:noFill/>
        </p:spPr>
        <p:txBody>
          <a:bodyPr wrap="square" rtlCol="0">
            <a:spAutoFit/>
          </a:bodyPr>
          <a:lstStyle/>
          <a:p>
            <a:r>
              <a:rPr lang="en-CA" sz="3200" dirty="0">
                <a:latin typeface="Baskerville Old Face" panose="02020602080505020303" pitchFamily="18" charset="0"/>
              </a:rPr>
              <a:t>What do you know about World War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dirty="0"/>
              <a:t>Europe Today</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90775" y="2286000"/>
            <a:ext cx="4476750" cy="3581400"/>
          </a:xfrm>
        </p:spPr>
      </p:pic>
    </p:spTree>
    <p:extLst>
      <p:ext uri="{BB962C8B-B14F-4D97-AF65-F5344CB8AC3E}">
        <p14:creationId xmlns:p14="http://schemas.microsoft.com/office/powerpoint/2010/main" val="17171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  </a:t>
            </a:r>
          </a:p>
        </p:txBody>
      </p:sp>
      <p:pic>
        <p:nvPicPr>
          <p:cNvPr id="7" name="Content Placeholder 6" descr="1914eu.g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76196" y="2286000"/>
            <a:ext cx="3305907" cy="3581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4290"/>
            <a:ext cx="8229600" cy="857256"/>
          </a:xfrm>
        </p:spPr>
        <p:txBody>
          <a:bodyPr/>
          <a:lstStyle/>
          <a:p>
            <a:r>
              <a:rPr lang="en-CA" dirty="0"/>
              <a:t>  Alliances in 1914</a:t>
            </a:r>
          </a:p>
        </p:txBody>
      </p:sp>
      <p:pic>
        <p:nvPicPr>
          <p:cNvPr id="9" name="Content Placeholder 8" descr="map_europe_alliances_1914.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4503" y="2286000"/>
            <a:ext cx="6029293" cy="3581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a:t>Countries involved</a:t>
            </a:r>
            <a:br>
              <a:rPr lang="en-CA" dirty="0"/>
            </a:br>
            <a:r>
              <a:rPr lang="en-CA" sz="2200" dirty="0"/>
              <a:t>(for our simulation)</a:t>
            </a:r>
          </a:p>
        </p:txBody>
      </p:sp>
      <p:sp>
        <p:nvSpPr>
          <p:cNvPr id="6" name="Content Placeholder 5"/>
          <p:cNvSpPr>
            <a:spLocks noGrp="1"/>
          </p:cNvSpPr>
          <p:nvPr>
            <p:ph idx="1"/>
          </p:nvPr>
        </p:nvSpPr>
        <p:spPr/>
        <p:txBody>
          <a:bodyPr>
            <a:normAutofit fontScale="85000" lnSpcReduction="20000"/>
          </a:bodyPr>
          <a:lstStyle/>
          <a:p>
            <a:pPr marL="651510" indent="-514350">
              <a:buFont typeface="+mj-lt"/>
              <a:buAutoNum type="arabicPeriod"/>
            </a:pPr>
            <a:r>
              <a:rPr lang="en-CA" sz="3600" dirty="0"/>
              <a:t>Austria</a:t>
            </a:r>
          </a:p>
          <a:p>
            <a:pPr marL="651510" indent="-514350">
              <a:buFont typeface="+mj-lt"/>
              <a:buAutoNum type="arabicPeriod"/>
            </a:pPr>
            <a:r>
              <a:rPr lang="en-CA" sz="3600" dirty="0"/>
              <a:t>Serbia</a:t>
            </a:r>
          </a:p>
          <a:p>
            <a:pPr marL="651510" indent="-514350">
              <a:buFont typeface="+mj-lt"/>
              <a:buAutoNum type="arabicPeriod"/>
            </a:pPr>
            <a:r>
              <a:rPr lang="en-CA" sz="3600" dirty="0"/>
              <a:t>Russia</a:t>
            </a:r>
          </a:p>
          <a:p>
            <a:pPr marL="651510" indent="-514350">
              <a:buFont typeface="+mj-lt"/>
              <a:buAutoNum type="arabicPeriod"/>
            </a:pPr>
            <a:r>
              <a:rPr lang="en-CA" sz="3600" dirty="0"/>
              <a:t>Germany</a:t>
            </a:r>
          </a:p>
          <a:p>
            <a:pPr marL="651510" indent="-514350">
              <a:buFont typeface="+mj-lt"/>
              <a:buAutoNum type="arabicPeriod"/>
            </a:pPr>
            <a:r>
              <a:rPr lang="en-CA" sz="3600" dirty="0"/>
              <a:t>France</a:t>
            </a:r>
          </a:p>
          <a:p>
            <a:pPr marL="651510" indent="-514350">
              <a:buFont typeface="+mj-lt"/>
              <a:buAutoNum type="arabicPeriod"/>
            </a:pPr>
            <a:r>
              <a:rPr lang="en-CA" sz="3600" dirty="0"/>
              <a:t>Great Britain</a:t>
            </a:r>
          </a:p>
          <a:p>
            <a:pPr marL="651510" indent="-514350">
              <a:buFont typeface="+mj-lt"/>
              <a:buAutoNum type="arabicPeriod"/>
            </a:pPr>
            <a:r>
              <a:rPr lang="en-CA" sz="3600" dirty="0"/>
              <a:t>Canada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1</a:t>
            </a:r>
          </a:p>
        </p:txBody>
      </p:sp>
      <p:sp>
        <p:nvSpPr>
          <p:cNvPr id="3" name="Content Placeholder 2"/>
          <p:cNvSpPr>
            <a:spLocks noGrp="1"/>
          </p:cNvSpPr>
          <p:nvPr>
            <p:ph idx="1"/>
          </p:nvPr>
        </p:nvSpPr>
        <p:spPr>
          <a:xfrm>
            <a:off x="457200" y="1357298"/>
            <a:ext cx="8229600" cy="5357850"/>
          </a:xfrm>
        </p:spPr>
        <p:txBody>
          <a:bodyPr>
            <a:normAutofit/>
          </a:bodyPr>
          <a:lstStyle/>
          <a:p>
            <a:pPr algn="ctr">
              <a:buNone/>
            </a:pPr>
            <a:r>
              <a:rPr lang="en-CA" sz="3200" dirty="0"/>
              <a:t>The Heir to the Austrian throne – Arch Duke Francis Ferdinand – has been assassinated by a terrorist in the Bosnian city of Sarajevo.  Austria suspects (but has no proof) that the Serbians may have been behind the murder.</a:t>
            </a:r>
          </a:p>
          <a:p>
            <a:pPr>
              <a:buNone/>
            </a:pPr>
            <a:endParaRPr lang="en-CA" dirty="0"/>
          </a:p>
          <a:p>
            <a:pPr algn="ctr">
              <a:buNone/>
            </a:pPr>
            <a:r>
              <a:rPr lang="en-CA" b="1" dirty="0">
                <a:solidFill>
                  <a:srgbClr val="FF0000"/>
                </a:solidFill>
              </a:rPr>
              <a:t>Austria</a:t>
            </a:r>
            <a:r>
              <a:rPr lang="en-CA" dirty="0">
                <a:solidFill>
                  <a:srgbClr val="FFFF00"/>
                </a:solidFill>
              </a:rPr>
              <a:t>: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2</a:t>
            </a:r>
          </a:p>
        </p:txBody>
      </p:sp>
      <p:sp>
        <p:nvSpPr>
          <p:cNvPr id="3" name="Content Placeholder 2"/>
          <p:cNvSpPr>
            <a:spLocks noGrp="1"/>
          </p:cNvSpPr>
          <p:nvPr>
            <p:ph idx="1"/>
          </p:nvPr>
        </p:nvSpPr>
        <p:spPr>
          <a:xfrm>
            <a:off x="457200" y="1357298"/>
            <a:ext cx="8229600" cy="5357850"/>
          </a:xfrm>
        </p:spPr>
        <p:txBody>
          <a:bodyPr>
            <a:normAutofit lnSpcReduction="10000"/>
          </a:bodyPr>
          <a:lstStyle/>
          <a:p>
            <a:pPr algn="ctr">
              <a:buNone/>
            </a:pPr>
            <a:r>
              <a:rPr lang="en-CA" sz="3200" dirty="0"/>
              <a:t>The Black Hand takes responsibility for assassinating the heir to the Austrian throne.  The Black Hand has been receiving unofficial aid ($) from Serbia for years.  The Austrian government has demanded they be allowed to investigate the murder within Serbian borders.  They have issued Serbia an ultimatum.  If Serbia does not comply with Austrian demands they will attack Serbia.</a:t>
            </a:r>
          </a:p>
          <a:p>
            <a:pPr>
              <a:buNone/>
            </a:pPr>
            <a:endParaRPr lang="en-CA" dirty="0">
              <a:solidFill>
                <a:srgbClr val="FFFF00"/>
              </a:solidFill>
            </a:endParaRPr>
          </a:p>
          <a:p>
            <a:pPr algn="ctr">
              <a:buNone/>
            </a:pPr>
            <a:r>
              <a:rPr lang="en-CA" b="1" dirty="0">
                <a:solidFill>
                  <a:srgbClr val="FF0000"/>
                </a:solidFill>
              </a:rPr>
              <a:t>Serbia: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3</a:t>
            </a:r>
          </a:p>
        </p:txBody>
      </p:sp>
      <p:sp>
        <p:nvSpPr>
          <p:cNvPr id="3" name="Content Placeholder 2"/>
          <p:cNvSpPr>
            <a:spLocks noGrp="1"/>
          </p:cNvSpPr>
          <p:nvPr>
            <p:ph idx="1"/>
          </p:nvPr>
        </p:nvSpPr>
        <p:spPr>
          <a:xfrm>
            <a:off x="457200" y="1357298"/>
            <a:ext cx="8229600" cy="5357850"/>
          </a:xfrm>
        </p:spPr>
        <p:txBody>
          <a:bodyPr>
            <a:normAutofit/>
          </a:bodyPr>
          <a:lstStyle/>
          <a:p>
            <a:pPr algn="ctr">
              <a:buNone/>
            </a:pPr>
            <a:r>
              <a:rPr lang="en-CA" sz="3200" dirty="0"/>
              <a:t>Serbia asks Russia for unconditional military support in her conflict with Austria.  These are in fact the terms of the Russian alliance with Serbia.</a:t>
            </a:r>
          </a:p>
          <a:p>
            <a:pPr>
              <a:buNone/>
            </a:pPr>
            <a:endParaRPr lang="en-CA" dirty="0">
              <a:solidFill>
                <a:srgbClr val="FFFF00"/>
              </a:solidFill>
            </a:endParaRPr>
          </a:p>
          <a:p>
            <a:pPr algn="ctr">
              <a:buNone/>
            </a:pPr>
            <a:r>
              <a:rPr lang="en-CA" b="1" dirty="0">
                <a:solidFill>
                  <a:srgbClr val="FF0000"/>
                </a:solidFill>
              </a:rPr>
              <a:t>Russia: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4</a:t>
            </a:r>
          </a:p>
        </p:txBody>
      </p:sp>
      <p:sp>
        <p:nvSpPr>
          <p:cNvPr id="3" name="Content Placeholder 2"/>
          <p:cNvSpPr>
            <a:spLocks noGrp="1"/>
          </p:cNvSpPr>
          <p:nvPr>
            <p:ph idx="1"/>
          </p:nvPr>
        </p:nvSpPr>
        <p:spPr>
          <a:xfrm>
            <a:off x="457200" y="1357298"/>
            <a:ext cx="8229600" cy="5357850"/>
          </a:xfrm>
        </p:spPr>
        <p:txBody>
          <a:bodyPr>
            <a:normAutofit/>
          </a:bodyPr>
          <a:lstStyle/>
          <a:p>
            <a:pPr algn="ctr">
              <a:buNone/>
            </a:pPr>
            <a:r>
              <a:rPr lang="en-CA" sz="3200" dirty="0"/>
              <a:t>Germany has an alliance with Austria and has promised unconditional support.  In response, the Russian army has begun its cumbersome mobilization against both Austria and Germany</a:t>
            </a:r>
          </a:p>
          <a:p>
            <a:pPr>
              <a:buNone/>
            </a:pPr>
            <a:endParaRPr lang="en-CA" dirty="0">
              <a:solidFill>
                <a:srgbClr val="FFFF00"/>
              </a:solidFill>
            </a:endParaRPr>
          </a:p>
          <a:p>
            <a:pPr algn="ctr">
              <a:buNone/>
            </a:pPr>
            <a:r>
              <a:rPr lang="en-CA" b="1" dirty="0">
                <a:solidFill>
                  <a:srgbClr val="FF0000"/>
                </a:solidFill>
              </a:rPr>
              <a:t>Germany: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5</a:t>
            </a:r>
          </a:p>
        </p:txBody>
      </p:sp>
      <p:sp>
        <p:nvSpPr>
          <p:cNvPr id="3" name="Content Placeholder 2"/>
          <p:cNvSpPr>
            <a:spLocks noGrp="1"/>
          </p:cNvSpPr>
          <p:nvPr>
            <p:ph idx="1"/>
          </p:nvPr>
        </p:nvSpPr>
        <p:spPr>
          <a:xfrm>
            <a:off x="457200" y="1357298"/>
            <a:ext cx="8229600" cy="5357850"/>
          </a:xfrm>
        </p:spPr>
        <p:txBody>
          <a:bodyPr>
            <a:normAutofit/>
          </a:bodyPr>
          <a:lstStyle/>
          <a:p>
            <a:pPr algn="ctr">
              <a:buNone/>
            </a:pPr>
            <a:r>
              <a:rPr lang="en-CA" sz="3200" dirty="0"/>
              <a:t>Germany invades Belgium to the North and mobilizes its whole army in the West.  Germany declares war on France.</a:t>
            </a:r>
          </a:p>
          <a:p>
            <a:pPr>
              <a:buNone/>
            </a:pPr>
            <a:endParaRPr lang="en-CA" dirty="0">
              <a:solidFill>
                <a:srgbClr val="FFFF00"/>
              </a:solidFill>
            </a:endParaRPr>
          </a:p>
          <a:p>
            <a:pPr algn="ctr">
              <a:buNone/>
            </a:pPr>
            <a:r>
              <a:rPr lang="en-CA" b="1" dirty="0">
                <a:solidFill>
                  <a:srgbClr val="FF0000"/>
                </a:solidFill>
              </a:rPr>
              <a:t>France: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6</a:t>
            </a:r>
          </a:p>
        </p:txBody>
      </p:sp>
      <p:sp>
        <p:nvSpPr>
          <p:cNvPr id="3" name="Content Placeholder 2"/>
          <p:cNvSpPr>
            <a:spLocks noGrp="1"/>
          </p:cNvSpPr>
          <p:nvPr>
            <p:ph idx="1"/>
          </p:nvPr>
        </p:nvSpPr>
        <p:spPr>
          <a:xfrm>
            <a:off x="457200" y="1357298"/>
            <a:ext cx="8229600" cy="5357850"/>
          </a:xfrm>
        </p:spPr>
        <p:txBody>
          <a:bodyPr>
            <a:normAutofit/>
          </a:bodyPr>
          <a:lstStyle/>
          <a:p>
            <a:pPr algn="ctr">
              <a:buNone/>
            </a:pPr>
            <a:r>
              <a:rPr lang="en-CA" sz="3200" dirty="0"/>
              <a:t>Germany invaded Belgium in an attempt to outflank the French army, and plan to continue with an attack on France.  Belgium, France and Russia have all asked Britain for assistance, as per their individual alliances with Britain.  </a:t>
            </a:r>
          </a:p>
          <a:p>
            <a:pPr>
              <a:buNone/>
            </a:pPr>
            <a:endParaRPr lang="en-CA" dirty="0">
              <a:solidFill>
                <a:srgbClr val="FFFF00"/>
              </a:solidFill>
            </a:endParaRPr>
          </a:p>
          <a:p>
            <a:pPr algn="ctr">
              <a:buNone/>
            </a:pPr>
            <a:r>
              <a:rPr lang="en-CA" b="1" dirty="0">
                <a:solidFill>
                  <a:srgbClr val="FF0000"/>
                </a:solidFill>
              </a:rPr>
              <a:t>Britain:  </a:t>
            </a:r>
            <a:r>
              <a:rPr lang="en-CA" dirty="0">
                <a:solidFill>
                  <a:srgbClr val="00B050"/>
                </a:solidFill>
              </a:rPr>
              <a:t>What are 3 courses of Action that you, as the leader of your country, would take and the rationale for each.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All’s Quiet </a:t>
            </a:r>
            <a:r>
              <a:rPr lang="en-CA" dirty="0"/>
              <a:t>on </a:t>
            </a:r>
            <a:r>
              <a:rPr lang="en-CA"/>
              <a:t>the Western </a:t>
            </a:r>
            <a:r>
              <a:rPr lang="en-CA" dirty="0"/>
              <a:t>F</a:t>
            </a:r>
            <a:r>
              <a:rPr lang="en-CA"/>
              <a:t>ront</a:t>
            </a:r>
            <a:endParaRPr lang="en-CA" dirty="0"/>
          </a:p>
        </p:txBody>
      </p:sp>
      <p:sp>
        <p:nvSpPr>
          <p:cNvPr id="3" name="Content Placeholder 2"/>
          <p:cNvSpPr>
            <a:spLocks noGrp="1"/>
          </p:cNvSpPr>
          <p:nvPr>
            <p:ph idx="1"/>
          </p:nvPr>
        </p:nvSpPr>
        <p:spPr/>
        <p:txBody>
          <a:bodyPr/>
          <a:lstStyle/>
          <a:p>
            <a:r>
              <a:rPr lang="en-US" dirty="0">
                <a:hlinkClick r:id="rId2"/>
              </a:rPr>
              <a:t>https://www.youtube.com/watch?v=AI7m8TDBH2I</a:t>
            </a:r>
            <a:r>
              <a:rPr lang="en-US" dirty="0"/>
              <a:t> </a:t>
            </a:r>
            <a:endParaRPr lang="en-US" dirty="0"/>
          </a:p>
        </p:txBody>
      </p:sp>
    </p:spTree>
    <p:extLst>
      <p:ext uri="{BB962C8B-B14F-4D97-AF65-F5344CB8AC3E}">
        <p14:creationId xmlns:p14="http://schemas.microsoft.com/office/powerpoint/2010/main" val="288831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 7</a:t>
            </a:r>
          </a:p>
        </p:txBody>
      </p:sp>
      <p:sp>
        <p:nvSpPr>
          <p:cNvPr id="3" name="Content Placeholder 2"/>
          <p:cNvSpPr>
            <a:spLocks noGrp="1"/>
          </p:cNvSpPr>
          <p:nvPr>
            <p:ph idx="1"/>
          </p:nvPr>
        </p:nvSpPr>
        <p:spPr>
          <a:xfrm>
            <a:off x="457200" y="1357298"/>
            <a:ext cx="8229600" cy="5357850"/>
          </a:xfrm>
        </p:spPr>
        <p:txBody>
          <a:bodyPr>
            <a:normAutofit fontScale="92500" lnSpcReduction="10000"/>
          </a:bodyPr>
          <a:lstStyle/>
          <a:p>
            <a:pPr algn="ctr">
              <a:buNone/>
            </a:pPr>
            <a:r>
              <a:rPr lang="en-CA" sz="3200" dirty="0"/>
              <a:t>Great Britain declares war on Germany, Aug. 4, 1914.   The moment this happens, Canada was also at war.  The inclusion of the British Empire makes this officially a world war.</a:t>
            </a:r>
          </a:p>
          <a:p>
            <a:pPr algn="ctr">
              <a:buNone/>
            </a:pPr>
            <a:endParaRPr lang="en-CA" sz="3200" dirty="0"/>
          </a:p>
          <a:p>
            <a:pPr algn="ctr">
              <a:buNone/>
            </a:pPr>
            <a:r>
              <a:rPr lang="en-CA" sz="3200" dirty="0"/>
              <a:t>It is up to Canada to determine exactly how much they will contribute to the British war effort – military, economic, financial, or some combination thereof.  Also, it is up to Canada to decide the size of the contribution.</a:t>
            </a:r>
          </a:p>
          <a:p>
            <a:pPr>
              <a:buNone/>
            </a:pPr>
            <a:endParaRPr lang="en-CA" dirty="0">
              <a:solidFill>
                <a:srgbClr val="FFFF00"/>
              </a:solidFill>
            </a:endParaRPr>
          </a:p>
          <a:p>
            <a:pPr algn="ctr">
              <a:buNone/>
            </a:pPr>
            <a:r>
              <a:rPr lang="en-CA" b="1" dirty="0">
                <a:solidFill>
                  <a:srgbClr val="FF0000"/>
                </a:solidFill>
              </a:rPr>
              <a:t>Canada:  </a:t>
            </a:r>
            <a:r>
              <a:rPr lang="en-CA" dirty="0">
                <a:solidFill>
                  <a:srgbClr val="00B050"/>
                </a:solidFill>
              </a:rPr>
              <a:t>What should Canada do?  From Canada’s perspective?  From your countries perspective?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31311" y="0"/>
            <a:ext cx="7200900" cy="726976"/>
          </a:xfrm>
        </p:spPr>
        <p:txBody>
          <a:bodyPr>
            <a:normAutofit/>
          </a:bodyPr>
          <a:lstStyle/>
          <a:p>
            <a:pPr algn="ctr"/>
            <a:r>
              <a:rPr lang="en-CA" dirty="0"/>
              <a:t>  </a:t>
            </a:r>
            <a:r>
              <a:rPr lang="en-CA" sz="2800" b="1" u="sng" dirty="0">
                <a:solidFill>
                  <a:schemeClr val="tx1">
                    <a:lumMod val="95000"/>
                    <a:lumOff val="5000"/>
                  </a:schemeClr>
                </a:solidFill>
              </a:rPr>
              <a:t>Causes of WW1 Notes</a:t>
            </a:r>
          </a:p>
        </p:txBody>
      </p:sp>
      <p:sp>
        <p:nvSpPr>
          <p:cNvPr id="5" name="Content Placeholder 4"/>
          <p:cNvSpPr>
            <a:spLocks noGrp="1"/>
          </p:cNvSpPr>
          <p:nvPr>
            <p:ph idx="1"/>
          </p:nvPr>
        </p:nvSpPr>
        <p:spPr>
          <a:xfrm>
            <a:off x="2285190" y="823907"/>
            <a:ext cx="7200900" cy="5340350"/>
          </a:xfrm>
        </p:spPr>
        <p:txBody>
          <a:bodyPr>
            <a:normAutofit/>
          </a:bodyPr>
          <a:lstStyle/>
          <a:p>
            <a:r>
              <a:rPr lang="en-CA" b="1" dirty="0">
                <a:latin typeface="Arial Black" pitchFamily="34" charset="0"/>
              </a:rPr>
              <a:t>Seen as romantic, a glorious adventure</a:t>
            </a:r>
          </a:p>
          <a:p>
            <a:r>
              <a:rPr lang="en-CA" b="1" dirty="0">
                <a:latin typeface="Arial Black" pitchFamily="34" charset="0"/>
              </a:rPr>
              <a:t>Modern weapons not considered</a:t>
            </a:r>
          </a:p>
          <a:p>
            <a:endParaRPr lang="en-CA" b="1" dirty="0">
              <a:latin typeface="Arial Black" pitchFamily="34" charset="0"/>
            </a:endParaRPr>
          </a:p>
          <a:p>
            <a:endParaRPr lang="en-CA" b="1" dirty="0">
              <a:latin typeface="Arial Black" pitchFamily="34" charset="0"/>
            </a:endParaRPr>
          </a:p>
          <a:p>
            <a:endParaRPr lang="en-CA" b="1" dirty="0">
              <a:latin typeface="Arial Black" pitchFamily="34" charset="0"/>
            </a:endParaRPr>
          </a:p>
          <a:p>
            <a:endParaRPr lang="en-CA" b="1" dirty="0">
              <a:latin typeface="Arial Black" pitchFamily="34" charset="0"/>
            </a:endParaRPr>
          </a:p>
          <a:p>
            <a:endParaRPr lang="en-CA" b="1" dirty="0">
              <a:latin typeface="Arial Black" pitchFamily="34" charset="0"/>
            </a:endParaRPr>
          </a:p>
          <a:p>
            <a:r>
              <a:rPr lang="en-CA" b="1" dirty="0">
                <a:solidFill>
                  <a:srgbClr val="C00000"/>
                </a:solidFill>
                <a:latin typeface="Arial Black" pitchFamily="34" charset="0"/>
              </a:rPr>
              <a:t>Militarism</a:t>
            </a:r>
          </a:p>
          <a:p>
            <a:r>
              <a:rPr lang="en-CA" b="1" dirty="0">
                <a:solidFill>
                  <a:srgbClr val="C00000"/>
                </a:solidFill>
                <a:latin typeface="Arial Black" pitchFamily="34" charset="0"/>
              </a:rPr>
              <a:t>Alliances</a:t>
            </a:r>
          </a:p>
          <a:p>
            <a:r>
              <a:rPr lang="en-CA" b="1" dirty="0">
                <a:solidFill>
                  <a:srgbClr val="C00000"/>
                </a:solidFill>
                <a:latin typeface="Arial Black" pitchFamily="34" charset="0"/>
              </a:rPr>
              <a:t>Imperialism</a:t>
            </a:r>
          </a:p>
          <a:p>
            <a:r>
              <a:rPr lang="en-CA" b="1" dirty="0">
                <a:solidFill>
                  <a:srgbClr val="C00000"/>
                </a:solidFill>
                <a:latin typeface="Arial Black" pitchFamily="34" charset="0"/>
              </a:rPr>
              <a:t>Nationalism</a:t>
            </a:r>
          </a:p>
          <a:p>
            <a:endParaRPr lang="en-CA" sz="2600" b="1" dirty="0">
              <a:latin typeface="Arial Black" pitchFamily="34" charset="0"/>
            </a:endParaRP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4294967295"/>
          </p:nvPr>
        </p:nvSpPr>
        <p:spPr>
          <a:xfrm>
            <a:off x="323528" y="823907"/>
            <a:ext cx="1828800" cy="5340350"/>
          </a:xfrm>
        </p:spPr>
        <p:txBody>
          <a:bodyPr>
            <a:normAutofit/>
          </a:bodyPr>
          <a:lstStyle/>
          <a:p>
            <a:r>
              <a:rPr lang="en-CA" sz="1800" dirty="0">
                <a:latin typeface="Arial Black" pitchFamily="34" charset="0"/>
              </a:rPr>
              <a:t>What was the view of War in 1914?</a:t>
            </a: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r>
              <a:rPr lang="en-CA" sz="1800" dirty="0">
                <a:latin typeface="Arial Black" pitchFamily="34" charset="0"/>
              </a:rPr>
              <a:t>What caused WW1?</a:t>
            </a:r>
          </a:p>
          <a:p>
            <a:r>
              <a:rPr lang="en-CA" sz="1800" dirty="0">
                <a:latin typeface="Arial Black" pitchFamily="34" charset="0"/>
              </a:rPr>
              <a:t>(MAIN)</a:t>
            </a:r>
          </a:p>
        </p:txBody>
      </p:sp>
      <p:cxnSp>
        <p:nvCxnSpPr>
          <p:cNvPr id="9" name="Straight Connector 8"/>
          <p:cNvCxnSpPr/>
          <p:nvPr/>
        </p:nvCxnSpPr>
        <p:spPr>
          <a:xfrm rot="5400000">
            <a:off x="-535817" y="3393281"/>
            <a:ext cx="564360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checkerboard(across)">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checkerboard(across)">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7704" y="0"/>
            <a:ext cx="8115328" cy="428628"/>
          </a:xfrm>
        </p:spPr>
        <p:txBody>
          <a:bodyPr>
            <a:normAutofit fontScale="90000"/>
          </a:bodyPr>
          <a:lstStyle/>
          <a:p>
            <a:pPr algn="ctr"/>
            <a:r>
              <a:rPr lang="en-CA" dirty="0"/>
              <a:t>  </a:t>
            </a:r>
            <a:r>
              <a:rPr lang="en-CA" sz="2800" b="1" u="sng" dirty="0">
                <a:solidFill>
                  <a:schemeClr val="tx1">
                    <a:lumMod val="95000"/>
                    <a:lumOff val="5000"/>
                  </a:schemeClr>
                </a:solidFill>
              </a:rPr>
              <a:t>Causes of WW1 Notes</a:t>
            </a:r>
          </a:p>
        </p:txBody>
      </p:sp>
      <p:sp>
        <p:nvSpPr>
          <p:cNvPr id="5" name="Content Placeholder 4"/>
          <p:cNvSpPr>
            <a:spLocks noGrp="1"/>
          </p:cNvSpPr>
          <p:nvPr>
            <p:ph idx="1"/>
          </p:nvPr>
        </p:nvSpPr>
        <p:spPr>
          <a:xfrm>
            <a:off x="4211960" y="857232"/>
            <a:ext cx="4752528" cy="5268931"/>
          </a:xfrm>
        </p:spPr>
        <p:txBody>
          <a:bodyPr>
            <a:normAutofit fontScale="85000" lnSpcReduction="20000"/>
          </a:bodyPr>
          <a:lstStyle/>
          <a:p>
            <a:pPr lvl="0">
              <a:buClr>
                <a:prstClr val="white">
                  <a:shade val="95000"/>
                </a:prstClr>
              </a:buClr>
            </a:pPr>
            <a:r>
              <a:rPr lang="en-CA" sz="2800" b="1" dirty="0">
                <a:solidFill>
                  <a:schemeClr val="tx1"/>
                </a:solidFill>
                <a:latin typeface="Arial" panose="020B0604020202020204" pitchFamily="34" charset="0"/>
                <a:cs typeface="Arial" panose="020B0604020202020204" pitchFamily="34" charset="0"/>
              </a:rPr>
              <a:t>“making a countries armed forces very strong, and military interests dominate government policy”</a:t>
            </a:r>
          </a:p>
          <a:p>
            <a:endParaRPr lang="en-CA" sz="2800" b="1" dirty="0">
              <a:solidFill>
                <a:schemeClr val="tx1"/>
              </a:solidFill>
              <a:latin typeface="Arial" panose="020B0604020202020204" pitchFamily="34" charset="0"/>
              <a:cs typeface="Arial" panose="020B0604020202020204" pitchFamily="34" charset="0"/>
            </a:endParaRPr>
          </a:p>
          <a:p>
            <a:pPr lvl="0">
              <a:buClr>
                <a:prstClr val="white">
                  <a:shade val="95000"/>
                </a:prstClr>
              </a:buClr>
            </a:pPr>
            <a:r>
              <a:rPr lang="en-CA" sz="2800" b="1" dirty="0">
                <a:solidFill>
                  <a:schemeClr val="tx1"/>
                </a:solidFill>
                <a:latin typeface="Arial" panose="020B0604020202020204" pitchFamily="34" charset="0"/>
                <a:cs typeface="Arial" panose="020B0604020202020204" pitchFamily="34" charset="0"/>
              </a:rPr>
              <a:t>“nations uniting for a purpose, like joint military protection”</a:t>
            </a:r>
          </a:p>
          <a:p>
            <a:endParaRPr lang="en-CA" sz="2800" b="1" dirty="0">
              <a:solidFill>
                <a:schemeClr val="tx1"/>
              </a:solidFill>
              <a:latin typeface="Arial" panose="020B0604020202020204" pitchFamily="34" charset="0"/>
              <a:cs typeface="Arial" panose="020B0604020202020204" pitchFamily="34" charset="0"/>
            </a:endParaRPr>
          </a:p>
          <a:p>
            <a:pPr lvl="0">
              <a:buClr>
                <a:prstClr val="white">
                  <a:shade val="95000"/>
                </a:prstClr>
              </a:buClr>
            </a:pPr>
            <a:r>
              <a:rPr lang="en-CA" sz="2800" b="1" dirty="0">
                <a:solidFill>
                  <a:schemeClr val="tx1"/>
                </a:solidFill>
                <a:latin typeface="Arial" panose="020B0604020202020204" pitchFamily="34" charset="0"/>
                <a:cs typeface="Arial" panose="020B0604020202020204" pitchFamily="34" charset="0"/>
              </a:rPr>
              <a:t>“extending rule of authority of one country over another country or territory”</a:t>
            </a:r>
          </a:p>
          <a:p>
            <a:endParaRPr lang="en-CA" sz="2800" b="1" dirty="0">
              <a:solidFill>
                <a:schemeClr val="tx1"/>
              </a:solidFill>
              <a:latin typeface="Arial" panose="020B0604020202020204" pitchFamily="34" charset="0"/>
              <a:cs typeface="Arial" panose="020B0604020202020204" pitchFamily="34" charset="0"/>
            </a:endParaRPr>
          </a:p>
          <a:p>
            <a:pPr lvl="0">
              <a:buClr>
                <a:prstClr val="white">
                  <a:shade val="95000"/>
                </a:prstClr>
              </a:buClr>
            </a:pPr>
            <a:r>
              <a:rPr lang="en-CA" sz="2800" b="1" dirty="0">
                <a:solidFill>
                  <a:schemeClr val="tx1"/>
                </a:solidFill>
                <a:latin typeface="Arial" panose="020B0604020202020204" pitchFamily="34" charset="0"/>
                <a:cs typeface="Arial" panose="020B0604020202020204" pitchFamily="34" charset="0"/>
              </a:rPr>
              <a:t>“pride in one’s country, or ethnicity”</a:t>
            </a: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0" y="785794"/>
            <a:ext cx="3322711" cy="5340369"/>
          </a:xfrm>
        </p:spPr>
        <p:txBody>
          <a:bodyPr>
            <a:normAutofit fontScale="92500" lnSpcReduction="20000"/>
          </a:bodyPr>
          <a:lstStyle/>
          <a:p>
            <a:r>
              <a:rPr lang="en-CA" sz="3500" b="1" u="sng" dirty="0">
                <a:solidFill>
                  <a:srgbClr val="FFFF00"/>
                </a:solidFill>
                <a:latin typeface="Arial Black" pitchFamily="34" charset="0"/>
              </a:rPr>
              <a:t>Militarism</a:t>
            </a:r>
          </a:p>
          <a:p>
            <a:endParaRPr lang="en-CA" sz="3500" b="1" u="sng" dirty="0">
              <a:solidFill>
                <a:srgbClr val="FFFF00"/>
              </a:solidFill>
              <a:latin typeface="Arial Black" pitchFamily="34" charset="0"/>
            </a:endParaRPr>
          </a:p>
          <a:p>
            <a:endParaRPr lang="en-CA" sz="3500" b="1" u="sng" dirty="0">
              <a:solidFill>
                <a:srgbClr val="FFFF00"/>
              </a:solidFill>
              <a:latin typeface="Arial Black" pitchFamily="34" charset="0"/>
            </a:endParaRPr>
          </a:p>
          <a:p>
            <a:r>
              <a:rPr lang="en-CA" sz="3500" b="1" u="sng" dirty="0">
                <a:solidFill>
                  <a:srgbClr val="FFFF00"/>
                </a:solidFill>
                <a:latin typeface="Arial Black" pitchFamily="34" charset="0"/>
              </a:rPr>
              <a:t>Alliances</a:t>
            </a:r>
          </a:p>
          <a:p>
            <a:endParaRPr lang="en-CA" sz="3500" b="1" u="sng" dirty="0">
              <a:solidFill>
                <a:srgbClr val="FFFF00"/>
              </a:solidFill>
              <a:latin typeface="Arial Black" pitchFamily="34" charset="0"/>
            </a:endParaRPr>
          </a:p>
          <a:p>
            <a:r>
              <a:rPr lang="en-CA" sz="3500" b="1" u="sng" dirty="0">
                <a:solidFill>
                  <a:srgbClr val="FFFF00"/>
                </a:solidFill>
                <a:latin typeface="Arial Black" pitchFamily="34" charset="0"/>
              </a:rPr>
              <a:t>Imperialism</a:t>
            </a:r>
          </a:p>
          <a:p>
            <a:endParaRPr lang="en-CA" sz="3500" b="1" u="sng" dirty="0">
              <a:solidFill>
                <a:srgbClr val="FFFF00"/>
              </a:solidFill>
              <a:latin typeface="Arial Black" pitchFamily="34" charset="0"/>
            </a:endParaRPr>
          </a:p>
          <a:p>
            <a:r>
              <a:rPr lang="en-CA" sz="3500" b="1" u="sng" dirty="0">
                <a:solidFill>
                  <a:srgbClr val="FFFF00"/>
                </a:solidFill>
                <a:latin typeface="Arial Black" pitchFamily="34" charset="0"/>
              </a:rPr>
              <a:t>Nationalism</a:t>
            </a:r>
            <a:endParaRPr lang="en-CA" sz="1800" b="1" u="sng" dirty="0">
              <a:solidFill>
                <a:srgbClr val="FFFF00"/>
              </a:solidFill>
              <a:latin typeface="Arial Black" pitchFamily="34" charset="0"/>
            </a:endParaRPr>
          </a:p>
        </p:txBody>
      </p:sp>
    </p:spTree>
    <p:extLst>
      <p:ext uri="{BB962C8B-B14F-4D97-AF65-F5344CB8AC3E}">
        <p14:creationId xmlns:p14="http://schemas.microsoft.com/office/powerpoint/2010/main" val="20965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heckerboard(across)">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checkerboard(across)">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checkerboard(across)">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7624" y="82178"/>
            <a:ext cx="8115328" cy="428628"/>
          </a:xfrm>
        </p:spPr>
        <p:txBody>
          <a:bodyPr>
            <a:normAutofit fontScale="90000"/>
          </a:bodyPr>
          <a:lstStyle/>
          <a:p>
            <a:pPr algn="ctr"/>
            <a:r>
              <a:rPr lang="en-CA" dirty="0"/>
              <a:t>  </a:t>
            </a:r>
            <a:r>
              <a:rPr lang="en-CA" sz="2800" b="1" u="sng" dirty="0">
                <a:solidFill>
                  <a:schemeClr val="tx1">
                    <a:lumMod val="95000"/>
                    <a:lumOff val="5000"/>
                  </a:schemeClr>
                </a:solidFill>
              </a:rPr>
              <a:t>The Start of it All</a:t>
            </a:r>
          </a:p>
        </p:txBody>
      </p:sp>
      <p:sp>
        <p:nvSpPr>
          <p:cNvPr id="5" name="Content Placeholder 4"/>
          <p:cNvSpPr>
            <a:spLocks noGrp="1"/>
          </p:cNvSpPr>
          <p:nvPr>
            <p:ph idx="1"/>
          </p:nvPr>
        </p:nvSpPr>
        <p:spPr>
          <a:xfrm>
            <a:off x="4113974" y="857232"/>
            <a:ext cx="4572826" cy="5268931"/>
          </a:xfrm>
        </p:spPr>
        <p:txBody>
          <a:bodyPr>
            <a:normAutofit/>
          </a:bodyPr>
          <a:lstStyle/>
          <a:p>
            <a:pPr lvl="0">
              <a:buClr>
                <a:prstClr val="white">
                  <a:shade val="95000"/>
                </a:prstClr>
              </a:buClr>
            </a:pPr>
            <a:r>
              <a:rPr lang="en-CA" sz="2200" b="1" u="sng" dirty="0">
                <a:solidFill>
                  <a:srgbClr val="00B050"/>
                </a:solidFill>
                <a:latin typeface="Arial Black" pitchFamily="34" charset="0"/>
              </a:rPr>
              <a:t>Archduke Ferdinand</a:t>
            </a:r>
            <a:r>
              <a:rPr lang="en-CA" sz="2200" b="1" dirty="0">
                <a:solidFill>
                  <a:schemeClr val="tx1"/>
                </a:solidFill>
                <a:latin typeface="Arial Black" pitchFamily="34" charset="0"/>
              </a:rPr>
              <a:t>, heir to the Austrian throne, is assassinated </a:t>
            </a:r>
          </a:p>
          <a:p>
            <a:pPr lvl="1">
              <a:buClr>
                <a:prstClr val="white">
                  <a:shade val="95000"/>
                </a:prstClr>
              </a:buClr>
            </a:pPr>
            <a:r>
              <a:rPr lang="en-CA" sz="2000" b="1" dirty="0">
                <a:solidFill>
                  <a:schemeClr val="tx1"/>
                </a:solidFill>
                <a:latin typeface="Arial Black" pitchFamily="34" charset="0"/>
              </a:rPr>
              <a:t>When:  June 28, 1914</a:t>
            </a:r>
          </a:p>
          <a:p>
            <a:pPr lvl="1">
              <a:buClr>
                <a:prstClr val="white">
                  <a:shade val="95000"/>
                </a:prstClr>
              </a:buClr>
            </a:pPr>
            <a:r>
              <a:rPr lang="en-CA" sz="2000" b="1" dirty="0">
                <a:solidFill>
                  <a:schemeClr val="tx1"/>
                </a:solidFill>
                <a:latin typeface="Arial Black" pitchFamily="34" charset="0"/>
              </a:rPr>
              <a:t>Who: the “</a:t>
            </a:r>
            <a:r>
              <a:rPr lang="en-CA" sz="2000" b="1" u="sng" dirty="0">
                <a:solidFill>
                  <a:srgbClr val="00B050"/>
                </a:solidFill>
                <a:latin typeface="Arial Black" pitchFamily="34" charset="0"/>
              </a:rPr>
              <a:t>Black Hand</a:t>
            </a:r>
            <a:r>
              <a:rPr lang="en-CA" sz="2000" b="1" dirty="0">
                <a:solidFill>
                  <a:schemeClr val="tx1"/>
                </a:solidFill>
                <a:latin typeface="Arial Black" pitchFamily="34" charset="0"/>
              </a:rPr>
              <a:t>” - Serbian nationalistic terrorist (</a:t>
            </a:r>
            <a:r>
              <a:rPr lang="en-CA" sz="2000" b="1" dirty="0" err="1">
                <a:solidFill>
                  <a:schemeClr val="tx1"/>
                </a:solidFill>
                <a:latin typeface="Arial Black" pitchFamily="34" charset="0"/>
              </a:rPr>
              <a:t>Gavrilo</a:t>
            </a:r>
            <a:r>
              <a:rPr lang="en-CA" sz="2000" b="1" dirty="0">
                <a:solidFill>
                  <a:schemeClr val="tx1"/>
                </a:solidFill>
                <a:latin typeface="Arial Black" pitchFamily="34" charset="0"/>
              </a:rPr>
              <a:t> </a:t>
            </a:r>
            <a:r>
              <a:rPr lang="en-CA" sz="2000" b="1" dirty="0" err="1">
                <a:solidFill>
                  <a:schemeClr val="tx1"/>
                </a:solidFill>
                <a:latin typeface="Arial Black" pitchFamily="34" charset="0"/>
              </a:rPr>
              <a:t>Princip</a:t>
            </a:r>
            <a:r>
              <a:rPr lang="en-CA" sz="2000" b="1" dirty="0">
                <a:solidFill>
                  <a:schemeClr val="tx1"/>
                </a:solidFill>
                <a:latin typeface="Arial Black" pitchFamily="34" charset="0"/>
              </a:rPr>
              <a:t>)</a:t>
            </a:r>
          </a:p>
          <a:p>
            <a:pPr lvl="1">
              <a:buClr>
                <a:prstClr val="white">
                  <a:shade val="95000"/>
                </a:prstClr>
              </a:buClr>
            </a:pPr>
            <a:r>
              <a:rPr lang="en-CA" sz="2000" b="1" dirty="0">
                <a:solidFill>
                  <a:schemeClr val="tx1"/>
                </a:solidFill>
                <a:latin typeface="Arial Black" pitchFamily="34" charset="0"/>
              </a:rPr>
              <a:t>Where:  Sarajevo, Serbia</a:t>
            </a:r>
          </a:p>
          <a:p>
            <a:pPr lvl="0">
              <a:buClr>
                <a:prstClr val="white">
                  <a:shade val="95000"/>
                </a:prstClr>
              </a:buClr>
              <a:buNone/>
            </a:pPr>
            <a:endParaRPr lang="en-CA" sz="2200" b="1" dirty="0">
              <a:solidFill>
                <a:prstClr val="white"/>
              </a:solidFill>
              <a:latin typeface="Arial Black" pitchFamily="34" charset="0"/>
            </a:endParaRPr>
          </a:p>
          <a:p>
            <a:endParaRPr lang="en-CA" sz="2600" b="1" dirty="0">
              <a:latin typeface="Arial Black" pitchFamily="34" charset="0"/>
            </a:endParaRPr>
          </a:p>
          <a:p>
            <a:pPr marL="137160" indent="0">
              <a:buNone/>
            </a:pPr>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1" y="785794"/>
            <a:ext cx="1828784" cy="5340369"/>
          </a:xfrm>
        </p:spPr>
        <p:txBody>
          <a:bodyPr>
            <a:normAutofit/>
          </a:bodyPr>
          <a:lstStyle/>
          <a:p>
            <a:pPr lvl="0">
              <a:buClr>
                <a:prstClr val="white">
                  <a:shade val="95000"/>
                </a:prstClr>
              </a:buClr>
            </a:pPr>
            <a:r>
              <a:rPr lang="en-CA" sz="2000" dirty="0">
                <a:solidFill>
                  <a:prstClr val="white"/>
                </a:solidFill>
                <a:latin typeface="Arial Black" pitchFamily="34" charset="0"/>
              </a:rPr>
              <a:t>What event triggered the war?</a:t>
            </a: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4005064"/>
            <a:ext cx="5905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0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1640" y="95985"/>
            <a:ext cx="8115328" cy="428628"/>
          </a:xfrm>
        </p:spPr>
        <p:txBody>
          <a:bodyPr>
            <a:normAutofit fontScale="90000"/>
          </a:bodyPr>
          <a:lstStyle/>
          <a:p>
            <a:pPr algn="ctr"/>
            <a:r>
              <a:rPr lang="en-CA" dirty="0"/>
              <a:t>  </a:t>
            </a:r>
            <a:r>
              <a:rPr lang="en-CA" sz="2800" b="1" u="sng" dirty="0">
                <a:solidFill>
                  <a:schemeClr val="tx1">
                    <a:lumMod val="95000"/>
                    <a:lumOff val="5000"/>
                  </a:schemeClr>
                </a:solidFill>
              </a:rPr>
              <a:t>War is Declared</a:t>
            </a:r>
          </a:p>
        </p:txBody>
      </p:sp>
      <p:sp>
        <p:nvSpPr>
          <p:cNvPr id="5" name="Content Placeholder 4"/>
          <p:cNvSpPr>
            <a:spLocks noGrp="1"/>
          </p:cNvSpPr>
          <p:nvPr>
            <p:ph idx="1"/>
          </p:nvPr>
        </p:nvSpPr>
        <p:spPr>
          <a:xfrm>
            <a:off x="4113974" y="785794"/>
            <a:ext cx="5030026" cy="5832648"/>
          </a:xfrm>
        </p:spPr>
        <p:txBody>
          <a:bodyPr>
            <a:normAutofit/>
          </a:bodyPr>
          <a:lstStyle/>
          <a:p>
            <a:pPr marL="137160" lvl="0" indent="0">
              <a:buClr>
                <a:prstClr val="white">
                  <a:shade val="95000"/>
                </a:prstClr>
              </a:buClr>
              <a:buNone/>
            </a:pPr>
            <a:endParaRPr lang="en-CA" sz="2200" b="1" dirty="0">
              <a:solidFill>
                <a:prstClr val="white"/>
              </a:solidFill>
              <a:latin typeface="Arial Black" pitchFamily="34" charset="0"/>
            </a:endParaRPr>
          </a:p>
          <a:p>
            <a:pPr lvl="0">
              <a:buClr>
                <a:prstClr val="white">
                  <a:shade val="95000"/>
                </a:prstClr>
              </a:buClr>
            </a:pPr>
            <a:r>
              <a:rPr lang="en-CA" sz="2200" b="1" dirty="0">
                <a:solidFill>
                  <a:schemeClr val="tx1"/>
                </a:solidFill>
                <a:latin typeface="Arial Black" pitchFamily="34" charset="0"/>
              </a:rPr>
              <a:t>Germany gives Austria-Hungary the “</a:t>
            </a:r>
            <a:r>
              <a:rPr lang="en-CA" sz="2200" b="1" u="sng" dirty="0">
                <a:solidFill>
                  <a:srgbClr val="00B050"/>
                </a:solidFill>
                <a:latin typeface="Arial Black" pitchFamily="34" charset="0"/>
              </a:rPr>
              <a:t>Blank Cheque</a:t>
            </a:r>
            <a:r>
              <a:rPr lang="en-CA" sz="2200" b="1" dirty="0">
                <a:solidFill>
                  <a:schemeClr val="tx1"/>
                </a:solidFill>
                <a:latin typeface="Arial Black" pitchFamily="34" charset="0"/>
              </a:rPr>
              <a:t>”</a:t>
            </a:r>
            <a:r>
              <a:rPr lang="en-CA" sz="2200" b="1" u="sng" dirty="0">
                <a:solidFill>
                  <a:schemeClr val="tx1"/>
                </a:solidFill>
                <a:latin typeface="Arial Black" pitchFamily="34" charset="0"/>
              </a:rPr>
              <a:t> </a:t>
            </a:r>
            <a:r>
              <a:rPr lang="en-CA" sz="2200" b="1" dirty="0">
                <a:solidFill>
                  <a:schemeClr val="tx1"/>
                </a:solidFill>
                <a:latin typeface="Arial Black" pitchFamily="34" charset="0"/>
              </a:rPr>
              <a:t>– support Austria-Hungary completely</a:t>
            </a:r>
          </a:p>
          <a:p>
            <a:pPr lvl="0">
              <a:buClr>
                <a:prstClr val="white">
                  <a:shade val="95000"/>
                </a:prstClr>
              </a:buClr>
              <a:buNone/>
            </a:pPr>
            <a:endParaRPr lang="en-CA" sz="2200" b="1" dirty="0">
              <a:solidFill>
                <a:schemeClr val="tx1"/>
              </a:solidFill>
              <a:latin typeface="Arial Black" pitchFamily="34" charset="0"/>
            </a:endParaRPr>
          </a:p>
          <a:p>
            <a:pPr lvl="0">
              <a:buClr>
                <a:prstClr val="white">
                  <a:shade val="95000"/>
                </a:prstClr>
              </a:buClr>
            </a:pPr>
            <a:r>
              <a:rPr lang="en-CA" sz="2200" b="1" dirty="0">
                <a:solidFill>
                  <a:schemeClr val="tx1"/>
                </a:solidFill>
                <a:latin typeface="Arial Black" pitchFamily="34" charset="0"/>
              </a:rPr>
              <a:t>Austria-Hungary sends Serbia an </a:t>
            </a:r>
            <a:r>
              <a:rPr lang="en-CA" sz="2200" b="1" u="sng" dirty="0">
                <a:solidFill>
                  <a:srgbClr val="00B050"/>
                </a:solidFill>
                <a:latin typeface="Arial Black" pitchFamily="34" charset="0"/>
              </a:rPr>
              <a:t>ultimatum</a:t>
            </a:r>
            <a:r>
              <a:rPr lang="en-CA" sz="2200" b="1" dirty="0">
                <a:solidFill>
                  <a:schemeClr val="tx1"/>
                </a:solidFill>
                <a:latin typeface="Arial Black" pitchFamily="34" charset="0"/>
              </a:rPr>
              <a:t>:  hand over “Black Hand” or will declare war</a:t>
            </a:r>
          </a:p>
          <a:p>
            <a:pPr lvl="0">
              <a:buClr>
                <a:prstClr val="white">
                  <a:shade val="95000"/>
                </a:prstClr>
              </a:buClr>
            </a:pPr>
            <a:r>
              <a:rPr lang="en-CA" sz="2200" b="1" dirty="0">
                <a:solidFill>
                  <a:schemeClr val="tx1"/>
                </a:solidFill>
                <a:latin typeface="Arial Black" pitchFamily="34" charset="0"/>
              </a:rPr>
              <a:t>Serbia asks to clarify a few points </a:t>
            </a:r>
          </a:p>
          <a:p>
            <a:pPr lvl="0">
              <a:buClr>
                <a:prstClr val="white">
                  <a:shade val="95000"/>
                </a:prstClr>
              </a:buClr>
            </a:pPr>
            <a:r>
              <a:rPr lang="en-CA" sz="2200" b="1" u="sng" dirty="0">
                <a:solidFill>
                  <a:srgbClr val="00B050"/>
                </a:solidFill>
                <a:latin typeface="Arial Black" pitchFamily="34" charset="0"/>
              </a:rPr>
              <a:t>Austria declares War</a:t>
            </a:r>
            <a:r>
              <a:rPr lang="en-CA" sz="2200" b="1" dirty="0">
                <a:solidFill>
                  <a:srgbClr val="00B050"/>
                </a:solidFill>
                <a:latin typeface="Arial Black" pitchFamily="34" charset="0"/>
              </a:rPr>
              <a:t> </a:t>
            </a:r>
            <a:r>
              <a:rPr lang="en-CA" sz="2200" b="1" dirty="0">
                <a:solidFill>
                  <a:schemeClr val="tx1"/>
                </a:solidFill>
                <a:latin typeface="Arial Black" pitchFamily="34" charset="0"/>
              </a:rPr>
              <a:t>July 28, 1914</a:t>
            </a:r>
          </a:p>
          <a:p>
            <a:endParaRPr lang="en-CA" sz="2600" b="1" dirty="0">
              <a:latin typeface="Arial Black" pitchFamily="34" charset="0"/>
            </a:endParaRP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0" y="785794"/>
            <a:ext cx="3466727" cy="5595534"/>
          </a:xfrm>
        </p:spPr>
        <p:txBody>
          <a:bodyPr>
            <a:normAutofit/>
          </a:bodyPr>
          <a:lstStyle/>
          <a:p>
            <a:pPr lvl="0">
              <a:buClr>
                <a:prstClr val="white">
                  <a:shade val="95000"/>
                </a:prstClr>
              </a:buClr>
            </a:pPr>
            <a:r>
              <a:rPr lang="en-CA" sz="2000" dirty="0">
                <a:solidFill>
                  <a:prstClr val="white"/>
                </a:solidFill>
                <a:latin typeface="Arial Black" pitchFamily="34" charset="0"/>
              </a:rPr>
              <a:t>What is the Blank Cheque?</a:t>
            </a: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r>
              <a:rPr lang="en-CA" sz="2000" dirty="0">
                <a:solidFill>
                  <a:prstClr val="white"/>
                </a:solidFill>
                <a:latin typeface="Arial Black" pitchFamily="34" charset="0"/>
              </a:rPr>
              <a:t>When/ why was war first declared</a:t>
            </a:r>
            <a:endParaRPr lang="en-CA" sz="1800" dirty="0">
              <a:latin typeface="Arial Black"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53" y="1516412"/>
            <a:ext cx="3436274" cy="387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6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checkerboard(across)">
                                      <p:cBhvr>
                                        <p:cTn id="1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16103"/>
            <a:ext cx="8115328" cy="428628"/>
          </a:xfrm>
        </p:spPr>
        <p:txBody>
          <a:bodyPr>
            <a:normAutofit fontScale="90000"/>
          </a:bodyPr>
          <a:lstStyle/>
          <a:p>
            <a:pPr algn="ctr"/>
            <a:r>
              <a:rPr lang="en-CA" dirty="0"/>
              <a:t>  </a:t>
            </a:r>
            <a:r>
              <a:rPr lang="en-CA" sz="2800" b="1" u="sng" dirty="0">
                <a:solidFill>
                  <a:schemeClr val="tx1">
                    <a:lumMod val="95000"/>
                    <a:lumOff val="5000"/>
                  </a:schemeClr>
                </a:solidFill>
              </a:rPr>
              <a:t>Schlieffen Plan</a:t>
            </a:r>
          </a:p>
        </p:txBody>
      </p:sp>
      <p:sp>
        <p:nvSpPr>
          <p:cNvPr id="5" name="Content Placeholder 4"/>
          <p:cNvSpPr>
            <a:spLocks noGrp="1"/>
          </p:cNvSpPr>
          <p:nvPr>
            <p:ph idx="1"/>
          </p:nvPr>
        </p:nvSpPr>
        <p:spPr>
          <a:xfrm>
            <a:off x="4113974" y="857233"/>
            <a:ext cx="4572826" cy="5668111"/>
          </a:xfrm>
        </p:spPr>
        <p:txBody>
          <a:bodyPr>
            <a:normAutofit/>
          </a:bodyPr>
          <a:lstStyle/>
          <a:p>
            <a:pPr lvl="0">
              <a:buClr>
                <a:prstClr val="white">
                  <a:shade val="95000"/>
                </a:prstClr>
              </a:buClr>
            </a:pPr>
            <a:r>
              <a:rPr lang="en-CA" sz="2200" b="1" u="sng" dirty="0">
                <a:solidFill>
                  <a:srgbClr val="00B050"/>
                </a:solidFill>
                <a:latin typeface="Arial Black" pitchFamily="34" charset="0"/>
              </a:rPr>
              <a:t>Major powers</a:t>
            </a:r>
            <a:r>
              <a:rPr lang="en-CA" sz="2200" b="1" dirty="0">
                <a:solidFill>
                  <a:srgbClr val="00B050"/>
                </a:solidFill>
                <a:latin typeface="Arial Black" pitchFamily="34" charset="0"/>
              </a:rPr>
              <a:t> </a:t>
            </a:r>
            <a:r>
              <a:rPr lang="en-CA" sz="2200" b="1" dirty="0">
                <a:solidFill>
                  <a:schemeClr val="tx1"/>
                </a:solidFill>
                <a:latin typeface="Arial Black" pitchFamily="34" charset="0"/>
              </a:rPr>
              <a:t>enter conflict:</a:t>
            </a:r>
          </a:p>
          <a:p>
            <a:pPr lvl="1">
              <a:buClr>
                <a:prstClr val="white">
                  <a:shade val="95000"/>
                </a:prstClr>
              </a:buClr>
            </a:pPr>
            <a:r>
              <a:rPr lang="en-CA" sz="2000" b="1" u="sng" dirty="0">
                <a:solidFill>
                  <a:srgbClr val="00B050"/>
                </a:solidFill>
                <a:latin typeface="Arial Black" pitchFamily="34" charset="0"/>
              </a:rPr>
              <a:t>Russia</a:t>
            </a:r>
            <a:r>
              <a:rPr lang="en-CA" sz="2000" b="1" dirty="0">
                <a:solidFill>
                  <a:schemeClr val="tx1"/>
                </a:solidFill>
                <a:latin typeface="Arial Black" pitchFamily="34" charset="0"/>
              </a:rPr>
              <a:t> fears losing Balkan Port – Supports Serbia</a:t>
            </a:r>
          </a:p>
          <a:p>
            <a:pPr lvl="1">
              <a:buClr>
                <a:prstClr val="white">
                  <a:shade val="95000"/>
                </a:prstClr>
              </a:buClr>
            </a:pPr>
            <a:r>
              <a:rPr lang="en-CA" sz="2000" b="1" u="sng" dirty="0">
                <a:solidFill>
                  <a:srgbClr val="00B050"/>
                </a:solidFill>
                <a:latin typeface="Arial Black" pitchFamily="34" charset="0"/>
              </a:rPr>
              <a:t>Germany</a:t>
            </a:r>
            <a:r>
              <a:rPr lang="en-CA" sz="2000" b="1" dirty="0">
                <a:solidFill>
                  <a:srgbClr val="00B050"/>
                </a:solidFill>
                <a:latin typeface="Arial Black" pitchFamily="34" charset="0"/>
              </a:rPr>
              <a:t> </a:t>
            </a:r>
            <a:r>
              <a:rPr lang="en-CA" sz="2000" b="1" dirty="0">
                <a:solidFill>
                  <a:schemeClr val="tx1"/>
                </a:solidFill>
                <a:latin typeface="Arial Black" pitchFamily="34" charset="0"/>
              </a:rPr>
              <a:t>declares war on Russia</a:t>
            </a:r>
          </a:p>
          <a:p>
            <a:pPr marL="137160" lvl="0" indent="0">
              <a:buClr>
                <a:prstClr val="white">
                  <a:shade val="95000"/>
                </a:prstClr>
              </a:buClr>
              <a:buNone/>
            </a:pPr>
            <a:endParaRPr lang="en-CA" sz="2200" b="1" dirty="0">
              <a:solidFill>
                <a:prstClr val="white"/>
              </a:solidFill>
              <a:latin typeface="Arial Black" pitchFamily="34" charset="0"/>
            </a:endParaRPr>
          </a:p>
          <a:p>
            <a:pPr marL="137160" lvl="0" indent="0">
              <a:buClr>
                <a:prstClr val="white">
                  <a:shade val="95000"/>
                </a:prstClr>
              </a:buClr>
              <a:buNone/>
            </a:pPr>
            <a:r>
              <a:rPr lang="en-CA" sz="2200" b="1" dirty="0">
                <a:solidFill>
                  <a:schemeClr val="tx1"/>
                </a:solidFill>
                <a:latin typeface="Arial Black" pitchFamily="34" charset="0"/>
              </a:rPr>
              <a:t>“</a:t>
            </a:r>
            <a:r>
              <a:rPr lang="en-CA" sz="2200" b="1" u="sng" dirty="0">
                <a:solidFill>
                  <a:srgbClr val="00B050"/>
                </a:solidFill>
                <a:latin typeface="Arial Black" pitchFamily="34" charset="0"/>
              </a:rPr>
              <a:t>Schlieffen Plan</a:t>
            </a:r>
            <a:r>
              <a:rPr lang="en-CA" sz="2200" b="1" dirty="0">
                <a:solidFill>
                  <a:schemeClr val="tx1"/>
                </a:solidFill>
                <a:latin typeface="Arial Black" pitchFamily="34" charset="0"/>
              </a:rPr>
              <a:t>”</a:t>
            </a:r>
          </a:p>
          <a:p>
            <a:pPr>
              <a:buClr>
                <a:prstClr val="white">
                  <a:shade val="95000"/>
                </a:prstClr>
              </a:buClr>
            </a:pPr>
            <a:r>
              <a:rPr lang="en-CA" sz="2200" b="1" dirty="0">
                <a:solidFill>
                  <a:schemeClr val="tx1"/>
                </a:solidFill>
                <a:latin typeface="Arial Black" pitchFamily="34" charset="0"/>
              </a:rPr>
              <a:t>Germany wants to avoid a war on 2 fronts </a:t>
            </a:r>
          </a:p>
          <a:p>
            <a:pPr>
              <a:buClr>
                <a:prstClr val="white">
                  <a:shade val="95000"/>
                </a:prstClr>
              </a:buClr>
            </a:pPr>
            <a:r>
              <a:rPr lang="en-CA" sz="2200" b="1" dirty="0">
                <a:solidFill>
                  <a:schemeClr val="tx1"/>
                </a:solidFill>
                <a:latin typeface="Arial Black" pitchFamily="34" charset="0"/>
              </a:rPr>
              <a:t>Go through Belgium to enter France, take them out.</a:t>
            </a:r>
          </a:p>
          <a:p>
            <a:pPr marL="137160" lvl="0" indent="0">
              <a:buClr>
                <a:prstClr val="white">
                  <a:shade val="95000"/>
                </a:prstClr>
              </a:buClr>
              <a:buNone/>
            </a:pPr>
            <a:endParaRPr lang="en-CA" sz="2200" b="1" dirty="0">
              <a:solidFill>
                <a:prstClr val="white"/>
              </a:solidFill>
              <a:latin typeface="Arial Black" pitchFamily="34" charset="0"/>
            </a:endParaRPr>
          </a:p>
          <a:p>
            <a:pPr marL="137160" lvl="0" indent="0">
              <a:buClr>
                <a:prstClr val="white">
                  <a:shade val="95000"/>
                </a:prstClr>
              </a:buClr>
              <a:buNone/>
            </a:pPr>
            <a:endParaRPr lang="en-CA" sz="2200" b="1" dirty="0">
              <a:solidFill>
                <a:prstClr val="white"/>
              </a:solidFill>
              <a:latin typeface="Arial Black" pitchFamily="34" charset="0"/>
            </a:endParaRPr>
          </a:p>
          <a:p>
            <a:pPr marL="137160" lvl="0" indent="0">
              <a:buClr>
                <a:prstClr val="white">
                  <a:shade val="95000"/>
                </a:prstClr>
              </a:buClr>
              <a:buNone/>
            </a:pPr>
            <a:endParaRPr lang="en-CA" sz="2200" b="1" dirty="0">
              <a:solidFill>
                <a:prstClr val="white"/>
              </a:solidFill>
              <a:latin typeface="Arial Black" pitchFamily="34" charset="0"/>
            </a:endParaRPr>
          </a:p>
          <a:p>
            <a:pPr marL="137160" lvl="0" indent="0">
              <a:buClr>
                <a:prstClr val="white">
                  <a:shade val="95000"/>
                </a:prstClr>
              </a:buClr>
              <a:buNone/>
            </a:pPr>
            <a:endParaRPr lang="en-CA" sz="2200" b="1" dirty="0">
              <a:solidFill>
                <a:prstClr val="white"/>
              </a:solidFill>
              <a:latin typeface="Arial Black" pitchFamily="34" charset="0"/>
            </a:endParaRPr>
          </a:p>
          <a:p>
            <a:pPr lvl="0">
              <a:buClr>
                <a:prstClr val="white">
                  <a:shade val="95000"/>
                </a:prstClr>
              </a:buClr>
            </a:pPr>
            <a:endParaRPr lang="en-CA" sz="2200" b="1" dirty="0">
              <a:solidFill>
                <a:prstClr val="white"/>
              </a:solidFill>
              <a:latin typeface="Arial Black" pitchFamily="34" charset="0"/>
            </a:endParaRPr>
          </a:p>
          <a:p>
            <a:pPr marL="137160" lvl="0" indent="0">
              <a:buClr>
                <a:prstClr val="white">
                  <a:shade val="95000"/>
                </a:prstClr>
              </a:buClr>
              <a:buNone/>
            </a:pPr>
            <a:endParaRPr lang="en-CA" sz="2200" b="1" dirty="0">
              <a:solidFill>
                <a:prstClr val="white"/>
              </a:solidFill>
              <a:latin typeface="Arial Black" pitchFamily="34" charset="0"/>
            </a:endParaRPr>
          </a:p>
          <a:p>
            <a:endParaRPr lang="en-CA" sz="2600" b="1" dirty="0">
              <a:latin typeface="Arial Black" pitchFamily="34" charset="0"/>
            </a:endParaRP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0" y="785794"/>
            <a:ext cx="3466727" cy="5340369"/>
          </a:xfrm>
        </p:spPr>
        <p:txBody>
          <a:bodyPr>
            <a:normAutofit/>
          </a:bodyPr>
          <a:lstStyle/>
          <a:p>
            <a:pPr lvl="0">
              <a:buClr>
                <a:prstClr val="white">
                  <a:shade val="95000"/>
                </a:prstClr>
              </a:buClr>
            </a:pPr>
            <a:r>
              <a:rPr lang="en-CA" sz="2000" dirty="0">
                <a:solidFill>
                  <a:prstClr val="white"/>
                </a:solidFill>
                <a:latin typeface="Arial Black" pitchFamily="34" charset="0"/>
              </a:rPr>
              <a:t>How did the war escalate?</a:t>
            </a: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r>
              <a:rPr lang="en-CA" sz="2000" dirty="0">
                <a:solidFill>
                  <a:prstClr val="white"/>
                </a:solidFill>
                <a:latin typeface="Arial Black" pitchFamily="34" charset="0"/>
              </a:rPr>
              <a:t>What is the Schlieffen Plan?</a:t>
            </a: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1800" dirty="0">
              <a:latin typeface="Arial Black"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519" y="4365104"/>
            <a:ext cx="2820729" cy="233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heckerboard(across)">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The Schlieffen Plan</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1678928"/>
            <a:ext cx="4392488" cy="3443264"/>
          </a:xfr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95680" y="3400560"/>
              <a:ext cx="784080" cy="326880"/>
            </p14:xfrm>
          </p:contentPart>
        </mc:Choice>
        <mc:Fallback xmlns="">
          <p:pic>
            <p:nvPicPr>
              <p:cNvPr id="2" name="Ink 1"/>
              <p:cNvPicPr/>
              <p:nvPr/>
            </p:nvPicPr>
            <p:blipFill>
              <a:blip r:embed="rId4"/>
              <a:stretch>
                <a:fillRect/>
              </a:stretch>
            </p:blipFill>
            <p:spPr>
              <a:xfrm>
                <a:off x="2685960" y="3391200"/>
                <a:ext cx="799560" cy="345960"/>
              </a:xfrm>
              <a:prstGeom prst="rect">
                <a:avLst/>
              </a:prstGeom>
            </p:spPr>
          </p:pic>
        </mc:Fallback>
      </mc:AlternateContent>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8253" y="3140968"/>
            <a:ext cx="4139952" cy="310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2756" y="1300118"/>
            <a:ext cx="3600400" cy="369332"/>
          </a:xfrm>
          <a:prstGeom prst="rect">
            <a:avLst/>
          </a:prstGeom>
          <a:noFill/>
        </p:spPr>
        <p:txBody>
          <a:bodyPr wrap="square" rtlCol="0">
            <a:spAutoFit/>
          </a:bodyPr>
          <a:lstStyle/>
          <a:p>
            <a:r>
              <a:rPr lang="en-CA" dirty="0"/>
              <a:t>Altered Plan</a:t>
            </a:r>
          </a:p>
        </p:txBody>
      </p:sp>
      <p:sp>
        <p:nvSpPr>
          <p:cNvPr id="7" name="TextBox 6"/>
          <p:cNvSpPr txBox="1"/>
          <p:nvPr/>
        </p:nvSpPr>
        <p:spPr>
          <a:xfrm>
            <a:off x="4943729" y="2492896"/>
            <a:ext cx="3816424" cy="369332"/>
          </a:xfrm>
          <a:prstGeom prst="rect">
            <a:avLst/>
          </a:prstGeom>
          <a:noFill/>
        </p:spPr>
        <p:txBody>
          <a:bodyPr wrap="square" rtlCol="0">
            <a:spAutoFit/>
          </a:bodyPr>
          <a:lstStyle/>
          <a:p>
            <a:r>
              <a:rPr lang="en-CA" dirty="0"/>
              <a:t>The original  plan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CA" sz="3200" dirty="0"/>
              <a:t>Assumptions of the Schlieffen Plan</a:t>
            </a:r>
          </a:p>
        </p:txBody>
      </p:sp>
      <p:sp>
        <p:nvSpPr>
          <p:cNvPr id="3" name="Content Placeholder 2"/>
          <p:cNvSpPr>
            <a:spLocks noGrp="1"/>
          </p:cNvSpPr>
          <p:nvPr>
            <p:ph idx="1"/>
          </p:nvPr>
        </p:nvSpPr>
        <p:spPr>
          <a:xfrm>
            <a:off x="457200" y="1214422"/>
            <a:ext cx="8229600" cy="5094938"/>
          </a:xfrm>
        </p:spPr>
        <p:txBody>
          <a:bodyPr>
            <a:normAutofit/>
          </a:bodyPr>
          <a:lstStyle/>
          <a:p>
            <a:pPr>
              <a:buNone/>
            </a:pPr>
            <a:r>
              <a:rPr lang="en-CA" b="1" u="sng" dirty="0">
                <a:solidFill>
                  <a:srgbClr val="00B050"/>
                </a:solidFill>
              </a:rPr>
              <a:t>Why?  </a:t>
            </a:r>
          </a:p>
          <a:p>
            <a:r>
              <a:rPr lang="en-CA" dirty="0"/>
              <a:t>Germany is afraid they cannot win a war on 2 fronts</a:t>
            </a:r>
          </a:p>
          <a:p>
            <a:pPr marL="137160" indent="0">
              <a:buNone/>
            </a:pPr>
            <a:endParaRPr lang="en-CA" dirty="0"/>
          </a:p>
          <a:p>
            <a:pPr>
              <a:buNone/>
            </a:pPr>
            <a:r>
              <a:rPr lang="en-CA" b="1" u="sng" dirty="0">
                <a:solidFill>
                  <a:srgbClr val="00B050"/>
                </a:solidFill>
              </a:rPr>
              <a:t>Assumptions:</a:t>
            </a:r>
          </a:p>
          <a:p>
            <a:pPr marL="651510" indent="-514350">
              <a:buFont typeface="+mj-lt"/>
              <a:buAutoNum type="arabicPeriod"/>
            </a:pPr>
            <a:r>
              <a:rPr lang="en-CA" dirty="0"/>
              <a:t>Russia  would be slow to mobilize, giving Germany time to take France (in the West )first</a:t>
            </a:r>
          </a:p>
          <a:p>
            <a:pPr marL="651510" indent="-514350">
              <a:buFont typeface="+mj-lt"/>
              <a:buAutoNum type="arabicPeriod"/>
            </a:pPr>
            <a:r>
              <a:rPr lang="en-CA" dirty="0"/>
              <a:t>Britain would stay Neutral (out of it)</a:t>
            </a:r>
          </a:p>
          <a:p>
            <a:pPr marL="651510" indent="-514350">
              <a:buFont typeface="+mj-lt"/>
              <a:buAutoNum type="arabicPeriod"/>
            </a:pPr>
            <a:r>
              <a:rPr lang="en-CA" dirty="0"/>
              <a:t>Austria would take Serbia quickly</a:t>
            </a:r>
          </a:p>
          <a:p>
            <a:pPr marL="651510" indent="-514350">
              <a:buFont typeface="+mj-lt"/>
              <a:buAutoNum type="arabicPeriod"/>
            </a:pPr>
            <a:r>
              <a:rPr lang="en-CA" dirty="0"/>
              <a:t>France would offer little resistance, and Germany would defeat them in 6 weeks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91680" y="98382"/>
            <a:ext cx="8115327" cy="441306"/>
          </a:xfrm>
        </p:spPr>
        <p:txBody>
          <a:bodyPr>
            <a:normAutofit/>
          </a:bodyPr>
          <a:lstStyle/>
          <a:p>
            <a:pPr algn="ctr"/>
            <a:r>
              <a:rPr lang="en-CA" sz="2400" b="1" u="sng" dirty="0" err="1"/>
              <a:t>Schleiffen</a:t>
            </a:r>
            <a:r>
              <a:rPr lang="en-CA" sz="2400" b="1" u="sng" dirty="0"/>
              <a:t> Plan in Action</a:t>
            </a:r>
          </a:p>
        </p:txBody>
      </p:sp>
      <p:sp>
        <p:nvSpPr>
          <p:cNvPr id="5" name="Content Placeholder 4"/>
          <p:cNvSpPr>
            <a:spLocks noGrp="1"/>
          </p:cNvSpPr>
          <p:nvPr>
            <p:ph idx="1"/>
          </p:nvPr>
        </p:nvSpPr>
        <p:spPr>
          <a:xfrm>
            <a:off x="4113974" y="539688"/>
            <a:ext cx="4572826" cy="6129672"/>
          </a:xfrm>
        </p:spPr>
        <p:txBody>
          <a:bodyPr>
            <a:normAutofit/>
          </a:bodyPr>
          <a:lstStyle/>
          <a:p>
            <a:r>
              <a:rPr lang="en-CA" sz="2400" b="1" dirty="0">
                <a:latin typeface="Arial Black" pitchFamily="34" charset="0"/>
              </a:rPr>
              <a:t>Germany attacks through Belgium (slightly modified plan)</a:t>
            </a:r>
          </a:p>
          <a:p>
            <a:r>
              <a:rPr lang="en-CA" sz="2400" b="1" dirty="0">
                <a:solidFill>
                  <a:srgbClr val="00B050"/>
                </a:solidFill>
                <a:latin typeface="Arial Black" pitchFamily="34" charset="0"/>
              </a:rPr>
              <a:t>Britain  sends 100 000 men </a:t>
            </a:r>
            <a:r>
              <a:rPr lang="en-CA" sz="2400" b="1" dirty="0">
                <a:latin typeface="Arial Black" pitchFamily="34" charset="0"/>
              </a:rPr>
              <a:t>to Belgium (whole army) to hold off Germans</a:t>
            </a:r>
          </a:p>
          <a:p>
            <a:r>
              <a:rPr lang="en-CA" sz="2400" b="1" dirty="0">
                <a:latin typeface="Arial Black" pitchFamily="34" charset="0"/>
              </a:rPr>
              <a:t>French troops defeat the Germans at the </a:t>
            </a:r>
            <a:r>
              <a:rPr lang="en-CA" sz="2400" b="1" dirty="0">
                <a:solidFill>
                  <a:srgbClr val="00B050"/>
                </a:solidFill>
                <a:latin typeface="Arial Black" pitchFamily="34" charset="0"/>
              </a:rPr>
              <a:t>Battle of Marne</a:t>
            </a:r>
          </a:p>
          <a:p>
            <a:r>
              <a:rPr lang="en-CA" sz="2400" b="1" dirty="0">
                <a:solidFill>
                  <a:srgbClr val="00B050"/>
                </a:solidFill>
                <a:latin typeface="Arial Black" pitchFamily="34" charset="0"/>
              </a:rPr>
              <a:t>Russians mobilize quickly </a:t>
            </a:r>
            <a:r>
              <a:rPr lang="en-CA" sz="2400" b="1" dirty="0">
                <a:latin typeface="Arial Black" pitchFamily="34" charset="0"/>
              </a:rPr>
              <a:t>and attack; Germany divides its force to face 2 fronts</a:t>
            </a:r>
          </a:p>
          <a:p>
            <a:pPr>
              <a:buNone/>
            </a:pPr>
            <a:endParaRPr lang="en-CA" sz="2600" b="1" dirty="0">
              <a:latin typeface="Arial Black" pitchFamily="34" charset="0"/>
            </a:endParaRPr>
          </a:p>
        </p:txBody>
      </p:sp>
      <p:sp>
        <p:nvSpPr>
          <p:cNvPr id="6" name="Text Placeholder 5"/>
          <p:cNvSpPr>
            <a:spLocks noGrp="1"/>
          </p:cNvSpPr>
          <p:nvPr>
            <p:ph type="body" sz="half" idx="2"/>
          </p:nvPr>
        </p:nvSpPr>
        <p:spPr>
          <a:xfrm>
            <a:off x="457200" y="857232"/>
            <a:ext cx="3250703" cy="5268931"/>
          </a:xfrm>
        </p:spPr>
        <p:txBody>
          <a:bodyPr>
            <a:normAutofit/>
          </a:bodyPr>
          <a:lstStyle/>
          <a:p>
            <a:r>
              <a:rPr lang="en-CA" sz="2400" dirty="0">
                <a:latin typeface="Arial Black" pitchFamily="34" charset="0"/>
              </a:rPr>
              <a:t>Why doesn’t the plan work?</a:t>
            </a: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a:p>
            <a:endParaRPr lang="en-CA"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03648" y="-30852"/>
            <a:ext cx="8115328" cy="428628"/>
          </a:xfrm>
        </p:spPr>
        <p:txBody>
          <a:bodyPr>
            <a:normAutofit fontScale="90000"/>
          </a:bodyPr>
          <a:lstStyle/>
          <a:p>
            <a:pPr algn="ctr"/>
            <a:r>
              <a:rPr lang="en-CA" dirty="0"/>
              <a:t>  </a:t>
            </a:r>
            <a:r>
              <a:rPr lang="en-CA" sz="2800" b="1" u="sng" dirty="0">
                <a:solidFill>
                  <a:schemeClr val="tx1">
                    <a:lumMod val="95000"/>
                    <a:lumOff val="5000"/>
                  </a:schemeClr>
                </a:solidFill>
              </a:rPr>
              <a:t>Here Come the Brits</a:t>
            </a:r>
          </a:p>
        </p:txBody>
      </p:sp>
      <p:sp>
        <p:nvSpPr>
          <p:cNvPr id="5" name="Content Placeholder 4"/>
          <p:cNvSpPr>
            <a:spLocks noGrp="1"/>
          </p:cNvSpPr>
          <p:nvPr>
            <p:ph idx="1"/>
          </p:nvPr>
        </p:nvSpPr>
        <p:spPr>
          <a:xfrm>
            <a:off x="4113974" y="857232"/>
            <a:ext cx="4778506" cy="5884136"/>
          </a:xfrm>
        </p:spPr>
        <p:txBody>
          <a:bodyPr>
            <a:normAutofit fontScale="92500"/>
          </a:bodyPr>
          <a:lstStyle/>
          <a:p>
            <a:pPr marL="137160" lvl="0" indent="0">
              <a:buClr>
                <a:prstClr val="white">
                  <a:shade val="95000"/>
                </a:prstClr>
              </a:buClr>
              <a:buNone/>
            </a:pPr>
            <a:endParaRPr lang="en-CA" sz="2200" b="1" dirty="0">
              <a:solidFill>
                <a:prstClr val="white"/>
              </a:solidFill>
              <a:latin typeface="Arial Black" pitchFamily="34" charset="0"/>
            </a:endParaRPr>
          </a:p>
          <a:p>
            <a:pPr lvl="0">
              <a:buClr>
                <a:prstClr val="white">
                  <a:shade val="95000"/>
                </a:prstClr>
              </a:buClr>
            </a:pPr>
            <a:r>
              <a:rPr lang="en-CA" sz="2200" b="1" dirty="0">
                <a:solidFill>
                  <a:schemeClr val="tx1"/>
                </a:solidFill>
                <a:latin typeface="Arial Black" pitchFamily="34" charset="0"/>
              </a:rPr>
              <a:t>When Germany Entered Belgium, </a:t>
            </a:r>
            <a:r>
              <a:rPr lang="en-CA" sz="2200" b="1" dirty="0">
                <a:solidFill>
                  <a:srgbClr val="00B050"/>
                </a:solidFill>
                <a:latin typeface="Arial Black" pitchFamily="34" charset="0"/>
              </a:rPr>
              <a:t>Britain</a:t>
            </a:r>
            <a:r>
              <a:rPr lang="en-CA" sz="2200" b="1" dirty="0">
                <a:solidFill>
                  <a:schemeClr val="tx1"/>
                </a:solidFill>
                <a:latin typeface="Arial Black" pitchFamily="34" charset="0"/>
              </a:rPr>
              <a:t> followed through on their </a:t>
            </a:r>
            <a:r>
              <a:rPr lang="en-CA" sz="2200" b="1" dirty="0">
                <a:solidFill>
                  <a:srgbClr val="00B050"/>
                </a:solidFill>
                <a:latin typeface="Arial Black" pitchFamily="34" charset="0"/>
              </a:rPr>
              <a:t>alliance with Belgium</a:t>
            </a:r>
            <a:r>
              <a:rPr lang="en-CA" sz="2200" b="1" dirty="0">
                <a:solidFill>
                  <a:prstClr val="white"/>
                </a:solidFill>
                <a:latin typeface="Arial Black" pitchFamily="34" charset="0"/>
              </a:rPr>
              <a:t> </a:t>
            </a:r>
            <a:r>
              <a:rPr lang="en-CA" sz="2200" b="1" dirty="0">
                <a:solidFill>
                  <a:schemeClr val="tx1"/>
                </a:solidFill>
                <a:latin typeface="Arial Black" pitchFamily="34" charset="0"/>
              </a:rPr>
              <a:t>and declared War on Germany (Aug 4, 1914)</a:t>
            </a:r>
          </a:p>
          <a:p>
            <a:pPr lvl="0">
              <a:buClr>
                <a:prstClr val="white">
                  <a:shade val="95000"/>
                </a:prstClr>
              </a:buClr>
              <a:buNone/>
            </a:pPr>
            <a:endParaRPr lang="en-CA" sz="2200" b="1" dirty="0">
              <a:solidFill>
                <a:prstClr val="white"/>
              </a:solidFill>
              <a:latin typeface="Arial Black" pitchFamily="34" charset="0"/>
            </a:endParaRPr>
          </a:p>
          <a:p>
            <a:pPr lvl="0">
              <a:buClr>
                <a:prstClr val="white">
                  <a:shade val="95000"/>
                </a:prstClr>
              </a:buClr>
              <a:buNone/>
            </a:pPr>
            <a:endParaRPr lang="en-CA" sz="2200" b="1" dirty="0">
              <a:solidFill>
                <a:prstClr val="white"/>
              </a:solidFill>
              <a:latin typeface="Arial Black" pitchFamily="34" charset="0"/>
            </a:endParaRPr>
          </a:p>
          <a:p>
            <a:pPr>
              <a:buClr>
                <a:prstClr val="white">
                  <a:shade val="95000"/>
                </a:prstClr>
              </a:buClr>
              <a:buNone/>
            </a:pPr>
            <a:r>
              <a:rPr lang="en-CA" sz="2400" b="1" dirty="0">
                <a:latin typeface="Arial Black" pitchFamily="34" charset="0"/>
              </a:rPr>
              <a:t>Both sides dig in – </a:t>
            </a:r>
            <a:r>
              <a:rPr lang="en-CA" sz="2400" b="1" dirty="0">
                <a:solidFill>
                  <a:srgbClr val="00B050"/>
                </a:solidFill>
                <a:latin typeface="Arial Black" pitchFamily="34" charset="0"/>
              </a:rPr>
              <a:t>trenches</a:t>
            </a:r>
            <a:r>
              <a:rPr lang="en-CA" sz="2400" b="1" dirty="0">
                <a:solidFill>
                  <a:srgbClr val="FFFF00"/>
                </a:solidFill>
                <a:latin typeface="Arial Black" pitchFamily="34" charset="0"/>
              </a:rPr>
              <a:t> </a:t>
            </a:r>
            <a:r>
              <a:rPr lang="en-CA" sz="2400" b="1" dirty="0">
                <a:latin typeface="Arial Black" pitchFamily="34" charset="0"/>
              </a:rPr>
              <a:t>from Switzerland to The English Channel – Western front (and an Eastern Front)</a:t>
            </a:r>
            <a:endParaRPr lang="en-CA" sz="2400" b="1" dirty="0"/>
          </a:p>
          <a:p>
            <a:pPr lvl="0">
              <a:buClr>
                <a:prstClr val="white">
                  <a:shade val="95000"/>
                </a:prstClr>
              </a:buClr>
              <a:buNone/>
            </a:pPr>
            <a:endParaRPr lang="en-CA" sz="2200" b="1" dirty="0">
              <a:solidFill>
                <a:prstClr val="white"/>
              </a:solidFill>
              <a:latin typeface="Arial Black" pitchFamily="34" charset="0"/>
            </a:endParaRPr>
          </a:p>
          <a:p>
            <a:pPr lvl="0">
              <a:buClr>
                <a:prstClr val="white">
                  <a:shade val="95000"/>
                </a:prstClr>
              </a:buClr>
            </a:pPr>
            <a:r>
              <a:rPr lang="en-CA" sz="2200" b="1" dirty="0">
                <a:solidFill>
                  <a:schemeClr val="tx1"/>
                </a:solidFill>
                <a:latin typeface="Arial Black" pitchFamily="34" charset="0"/>
              </a:rPr>
              <a:t>WW1 had officially begun</a:t>
            </a:r>
          </a:p>
          <a:p>
            <a:endParaRPr lang="en-CA" sz="2600" b="1" dirty="0">
              <a:latin typeface="Arial Black" pitchFamily="34" charset="0"/>
            </a:endParaRP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1" y="785794"/>
            <a:ext cx="1828784" cy="5340369"/>
          </a:xfrm>
        </p:spPr>
        <p:txBody>
          <a:bodyPr>
            <a:normAutofit/>
          </a:bodyPr>
          <a:lstStyle/>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r>
              <a:rPr lang="en-CA" sz="2000" dirty="0">
                <a:solidFill>
                  <a:prstClr val="white"/>
                </a:solidFill>
                <a:latin typeface="Arial Black" pitchFamily="34" charset="0"/>
              </a:rPr>
              <a:t>Why did Britain enter the war?</a:t>
            </a: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endParaRPr lang="en-CA" sz="2000" dirty="0">
              <a:solidFill>
                <a:prstClr val="white"/>
              </a:solidFill>
              <a:latin typeface="Arial Black" pitchFamily="34" charset="0"/>
            </a:endParaRPr>
          </a:p>
          <a:p>
            <a:pPr lvl="0">
              <a:buClr>
                <a:prstClr val="white">
                  <a:shade val="95000"/>
                </a:prstClr>
              </a:buClr>
            </a:pPr>
            <a:r>
              <a:rPr lang="en-CA" sz="1800" dirty="0">
                <a:solidFill>
                  <a:prstClr val="white"/>
                </a:solidFill>
                <a:latin typeface="Arial Black" pitchFamily="34" charset="0"/>
              </a:rPr>
              <a:t>Why does trench warfare develop?</a:t>
            </a:r>
          </a:p>
          <a:p>
            <a:pPr lvl="0">
              <a:buClr>
                <a:prstClr val="white">
                  <a:shade val="95000"/>
                </a:prstClr>
              </a:buClr>
            </a:pPr>
            <a:endParaRPr lang="en-CA" sz="1800" dirty="0">
              <a:latin typeface="Arial Black" pitchFamily="34" charset="0"/>
            </a:endParaRPr>
          </a:p>
        </p:txBody>
      </p:sp>
    </p:spTree>
    <p:extLst>
      <p:ext uri="{BB962C8B-B14F-4D97-AF65-F5344CB8AC3E}">
        <p14:creationId xmlns:p14="http://schemas.microsoft.com/office/powerpoint/2010/main" val="3228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checkerboard(across)">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fontScale="90000"/>
          </a:bodyPr>
          <a:lstStyle/>
          <a:p>
            <a:r>
              <a:rPr lang="en-CA" dirty="0"/>
              <a:t>The Second Battle of Ypres</a:t>
            </a:r>
            <a:br>
              <a:rPr lang="en-CA" dirty="0"/>
            </a:br>
            <a:r>
              <a:rPr lang="en-CA" dirty="0"/>
              <a:t>1915</a:t>
            </a:r>
          </a:p>
        </p:txBody>
      </p:sp>
      <p:pic>
        <p:nvPicPr>
          <p:cNvPr id="1026" name="Picture 2" descr="http://greatwarproject.org/wp-content/uploads/2014/10/Ypres-first-batt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752" y="2420888"/>
            <a:ext cx="4464496" cy="340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70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a:t>In a nutshell…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1412776"/>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472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1" y="273050"/>
            <a:ext cx="685776" cy="226992"/>
          </a:xfrm>
        </p:spPr>
        <p:txBody>
          <a:bodyPr>
            <a:normAutofit fontScale="90000"/>
          </a:bodyPr>
          <a:lstStyle/>
          <a:p>
            <a:r>
              <a:rPr lang="en-CA" dirty="0"/>
              <a:t> </a:t>
            </a:r>
          </a:p>
        </p:txBody>
      </p:sp>
      <p:sp>
        <p:nvSpPr>
          <p:cNvPr id="5" name="Content Placeholder 4"/>
          <p:cNvSpPr>
            <a:spLocks noGrp="1"/>
          </p:cNvSpPr>
          <p:nvPr>
            <p:ph idx="1"/>
          </p:nvPr>
        </p:nvSpPr>
        <p:spPr>
          <a:xfrm>
            <a:off x="4113974" y="116632"/>
            <a:ext cx="5030026" cy="6527078"/>
          </a:xfrm>
        </p:spPr>
        <p:txBody>
          <a:bodyPr>
            <a:normAutofit lnSpcReduction="10000"/>
          </a:bodyPr>
          <a:lstStyle/>
          <a:p>
            <a:r>
              <a:rPr lang="en-CA" sz="2400" b="1" dirty="0">
                <a:latin typeface="Arial" panose="020B0604020202020204" pitchFamily="34" charset="0"/>
                <a:cs typeface="Arial" panose="020B0604020202020204" pitchFamily="34" charset="0"/>
              </a:rPr>
              <a:t>Militarism: “making a country’s armed forces very strong, and military interests dominate government policy”</a:t>
            </a:r>
          </a:p>
          <a:p>
            <a:r>
              <a:rPr lang="en-CA" sz="2400" b="1" dirty="0">
                <a:latin typeface="Arial" panose="020B0604020202020204" pitchFamily="34" charset="0"/>
                <a:cs typeface="Arial" panose="020B0604020202020204" pitchFamily="34" charset="0"/>
              </a:rPr>
              <a:t>Germany, France, Britain, Russia and Italy have all men between 18-60 required to go to war if called</a:t>
            </a:r>
          </a:p>
          <a:p>
            <a:r>
              <a:rPr lang="en-CA" sz="2400" b="1" dirty="0">
                <a:latin typeface="Arial" panose="020B0604020202020204" pitchFamily="34" charset="0"/>
                <a:cs typeface="Arial" panose="020B0604020202020204" pitchFamily="34" charset="0"/>
              </a:rPr>
              <a:t>Britain's Two-Power Standard:  Navy must be equal or better than any 2 other navies combined</a:t>
            </a:r>
          </a:p>
          <a:p>
            <a:r>
              <a:rPr lang="en-CA" sz="2400" b="1" dirty="0">
                <a:latin typeface="Arial" panose="020B0604020202020204" pitchFamily="34" charset="0"/>
                <a:cs typeface="Arial" panose="020B0604020202020204" pitchFamily="34" charset="0"/>
              </a:rPr>
              <a:t>Germany trying to build a powerful navy = </a:t>
            </a:r>
            <a:r>
              <a:rPr lang="en-CA" sz="2400" b="1" dirty="0">
                <a:solidFill>
                  <a:srgbClr val="00B050"/>
                </a:solidFill>
                <a:latin typeface="Arial" panose="020B0604020202020204" pitchFamily="34" charset="0"/>
                <a:cs typeface="Arial" panose="020B0604020202020204" pitchFamily="34" charset="0"/>
              </a:rPr>
              <a:t>arms race</a:t>
            </a:r>
          </a:p>
          <a:p>
            <a:r>
              <a:rPr lang="en-CA" sz="2400" b="1" dirty="0">
                <a:latin typeface="Arial" panose="020B0604020202020204" pitchFamily="34" charset="0"/>
                <a:cs typeface="Arial" panose="020B0604020202020204" pitchFamily="34" charset="0"/>
              </a:rPr>
              <a:t> Germany trying to build a powerful army = </a:t>
            </a:r>
            <a:r>
              <a:rPr lang="en-CA" sz="2400" b="1" dirty="0">
                <a:solidFill>
                  <a:srgbClr val="00B050"/>
                </a:solidFill>
                <a:latin typeface="Arial" panose="020B0604020202020204" pitchFamily="34" charset="0"/>
                <a:cs typeface="Arial" panose="020B0604020202020204" pitchFamily="34" charset="0"/>
              </a:rPr>
              <a:t>arms race</a:t>
            </a:r>
            <a:r>
              <a:rPr lang="en-CA" sz="2400" b="1" dirty="0">
                <a:latin typeface="Arial" panose="020B0604020202020204" pitchFamily="34" charset="0"/>
                <a:cs typeface="Arial" panose="020B0604020202020204" pitchFamily="34" charset="0"/>
              </a:rPr>
              <a:t> with Russia and France</a:t>
            </a: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0" y="571480"/>
            <a:ext cx="3250703" cy="5554683"/>
          </a:xfrm>
        </p:spPr>
        <p:txBody>
          <a:bodyPr>
            <a:normAutofit/>
          </a:bodyPr>
          <a:lstStyle/>
          <a:p>
            <a:r>
              <a:rPr lang="en-CA" sz="2000" dirty="0">
                <a:latin typeface="Arial Black" pitchFamily="34" charset="0"/>
              </a:rPr>
              <a:t>What is </a:t>
            </a:r>
            <a:r>
              <a:rPr lang="en-CA" sz="2000" dirty="0">
                <a:solidFill>
                  <a:schemeClr val="bg1"/>
                </a:solidFill>
                <a:latin typeface="Arial Black" pitchFamily="34" charset="0"/>
              </a:rPr>
              <a:t>Militarism</a:t>
            </a:r>
            <a:r>
              <a:rPr lang="en-CA" sz="2000" dirty="0">
                <a:latin typeface="Arial Black" pitchFamily="34" charset="0"/>
              </a:rPr>
              <a:t> and how did it contribute to the start of WW1?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1" y="273050"/>
            <a:ext cx="685776" cy="226992"/>
          </a:xfrm>
        </p:spPr>
        <p:txBody>
          <a:bodyPr>
            <a:normAutofit fontScale="90000"/>
          </a:bodyPr>
          <a:lstStyle/>
          <a:p>
            <a:r>
              <a:rPr lang="en-CA" dirty="0"/>
              <a:t> </a:t>
            </a:r>
          </a:p>
        </p:txBody>
      </p:sp>
      <p:sp>
        <p:nvSpPr>
          <p:cNvPr id="5" name="Content Placeholder 4"/>
          <p:cNvSpPr>
            <a:spLocks noGrp="1"/>
          </p:cNvSpPr>
          <p:nvPr>
            <p:ph idx="1"/>
          </p:nvPr>
        </p:nvSpPr>
        <p:spPr>
          <a:xfrm>
            <a:off x="4139952" y="571480"/>
            <a:ext cx="4546848" cy="6000792"/>
          </a:xfrm>
        </p:spPr>
        <p:txBody>
          <a:bodyPr>
            <a:normAutofit/>
          </a:bodyPr>
          <a:lstStyle/>
          <a:p>
            <a:r>
              <a:rPr lang="en-CA" sz="2000" b="1" dirty="0">
                <a:latin typeface="Arial" panose="020B0604020202020204" pitchFamily="34" charset="0"/>
                <a:cs typeface="Arial" panose="020B0604020202020204" pitchFamily="34" charset="0"/>
              </a:rPr>
              <a:t>Alliances:  nations uniting for a purpose, like joint military protection</a:t>
            </a:r>
          </a:p>
          <a:p>
            <a:endParaRPr lang="en-CA" sz="2000" b="1" dirty="0">
              <a:latin typeface="Arial" panose="020B0604020202020204" pitchFamily="34" charset="0"/>
              <a:cs typeface="Arial" panose="020B0604020202020204" pitchFamily="34" charset="0"/>
            </a:endParaRPr>
          </a:p>
          <a:p>
            <a:r>
              <a:rPr lang="en-CA" sz="2000" b="1" u="sng" dirty="0">
                <a:solidFill>
                  <a:srgbClr val="00B050"/>
                </a:solidFill>
                <a:latin typeface="Arial" panose="020B0604020202020204" pitchFamily="34" charset="0"/>
                <a:cs typeface="Arial" panose="020B0604020202020204" pitchFamily="34" charset="0"/>
              </a:rPr>
              <a:t>Triple Alliance</a:t>
            </a:r>
            <a:r>
              <a:rPr lang="en-CA" sz="2000" b="1" dirty="0">
                <a:latin typeface="Arial" panose="020B0604020202020204" pitchFamily="34" charset="0"/>
                <a:cs typeface="Arial" panose="020B0604020202020204" pitchFamily="34" charset="0"/>
              </a:rPr>
              <a:t>:  Germany, Austria-Hungary, Italy (the Central Powers)</a:t>
            </a:r>
          </a:p>
          <a:p>
            <a:pPr>
              <a:buNone/>
            </a:pPr>
            <a:endParaRPr lang="en-CA" sz="2000" b="1" dirty="0">
              <a:latin typeface="Arial" panose="020B0604020202020204" pitchFamily="34" charset="0"/>
              <a:cs typeface="Arial" panose="020B0604020202020204" pitchFamily="34" charset="0"/>
            </a:endParaRPr>
          </a:p>
          <a:p>
            <a:r>
              <a:rPr lang="en-CA" sz="2000" b="1" u="sng" dirty="0">
                <a:solidFill>
                  <a:srgbClr val="00B050"/>
                </a:solidFill>
                <a:latin typeface="Arial" panose="020B0604020202020204" pitchFamily="34" charset="0"/>
                <a:cs typeface="Arial" panose="020B0604020202020204" pitchFamily="34" charset="0"/>
              </a:rPr>
              <a:t>Triple Entente</a:t>
            </a:r>
            <a:r>
              <a:rPr lang="en-CA" sz="2000" b="1" dirty="0">
                <a:latin typeface="Arial" panose="020B0604020202020204" pitchFamily="34" charset="0"/>
                <a:cs typeface="Arial" panose="020B0604020202020204" pitchFamily="34" charset="0"/>
              </a:rPr>
              <a:t>:  France, Russia and Britain (the Allies)</a:t>
            </a:r>
          </a:p>
          <a:p>
            <a:endParaRPr lang="en-CA" sz="2000" b="1" dirty="0">
              <a:latin typeface="Arial" panose="020B0604020202020204" pitchFamily="34" charset="0"/>
              <a:cs typeface="Arial" panose="020B0604020202020204" pitchFamily="34" charset="0"/>
            </a:endParaRPr>
          </a:p>
          <a:p>
            <a:r>
              <a:rPr lang="en-CA" sz="2000" b="1" u="sng" dirty="0">
                <a:solidFill>
                  <a:srgbClr val="00B050"/>
                </a:solidFill>
                <a:latin typeface="Arial" panose="020B0604020202020204" pitchFamily="34" charset="0"/>
                <a:cs typeface="Arial" panose="020B0604020202020204" pitchFamily="34" charset="0"/>
              </a:rPr>
              <a:t>Serbia and Russia </a:t>
            </a:r>
            <a:r>
              <a:rPr lang="en-CA" sz="2000" b="1" dirty="0">
                <a:latin typeface="Arial" panose="020B0604020202020204" pitchFamily="34" charset="0"/>
                <a:cs typeface="Arial" panose="020B0604020202020204" pitchFamily="34" charset="0"/>
              </a:rPr>
              <a:t>have strong connections</a:t>
            </a:r>
          </a:p>
          <a:p>
            <a:r>
              <a:rPr lang="en-CA" sz="2000" b="1" u="sng" dirty="0">
                <a:solidFill>
                  <a:srgbClr val="00B050"/>
                </a:solidFill>
                <a:latin typeface="Arial" panose="020B0604020202020204" pitchFamily="34" charset="0"/>
                <a:cs typeface="Arial" panose="020B0604020202020204" pitchFamily="34" charset="0"/>
              </a:rPr>
              <a:t>Britain</a:t>
            </a:r>
            <a:r>
              <a:rPr lang="en-CA" sz="2000" b="1" dirty="0">
                <a:latin typeface="Arial" panose="020B0604020202020204" pitchFamily="34" charset="0"/>
                <a:cs typeface="Arial" panose="020B0604020202020204" pitchFamily="34" charset="0"/>
              </a:rPr>
              <a:t> has agreed to protect </a:t>
            </a:r>
            <a:r>
              <a:rPr lang="en-CA" sz="2000" b="1" u="sng" dirty="0">
                <a:solidFill>
                  <a:srgbClr val="00B050"/>
                </a:solidFill>
                <a:latin typeface="Arial" panose="020B0604020202020204" pitchFamily="34" charset="0"/>
                <a:cs typeface="Arial" panose="020B0604020202020204" pitchFamily="34" charset="0"/>
              </a:rPr>
              <a:t>Belgium</a:t>
            </a:r>
            <a:r>
              <a:rPr lang="en-CA" sz="2000" b="1" dirty="0">
                <a:latin typeface="Arial" panose="020B0604020202020204" pitchFamily="34" charset="0"/>
                <a:cs typeface="Arial" panose="020B0604020202020204" pitchFamily="34" charset="0"/>
              </a:rPr>
              <a:t>’s Neutrality</a:t>
            </a:r>
          </a:p>
        </p:txBody>
      </p:sp>
      <p:sp>
        <p:nvSpPr>
          <p:cNvPr id="6" name="Text Placeholder 5"/>
          <p:cNvSpPr>
            <a:spLocks noGrp="1"/>
          </p:cNvSpPr>
          <p:nvPr>
            <p:ph type="body" sz="half" idx="2"/>
          </p:nvPr>
        </p:nvSpPr>
        <p:spPr>
          <a:xfrm>
            <a:off x="457201" y="571480"/>
            <a:ext cx="1828784" cy="5554683"/>
          </a:xfrm>
        </p:spPr>
        <p:txBody>
          <a:bodyPr>
            <a:normAutofit/>
          </a:bodyPr>
          <a:lstStyle/>
          <a:p>
            <a:r>
              <a:rPr lang="en-CA" sz="2000" dirty="0">
                <a:latin typeface="Arial Black" pitchFamily="34" charset="0"/>
              </a:rPr>
              <a:t>What are </a:t>
            </a:r>
            <a:r>
              <a:rPr lang="en-CA" sz="2000" dirty="0">
                <a:solidFill>
                  <a:schemeClr val="bg1"/>
                </a:solidFill>
                <a:latin typeface="Arial Black" pitchFamily="34" charset="0"/>
              </a:rPr>
              <a:t>Alliances</a:t>
            </a:r>
            <a:r>
              <a:rPr lang="en-CA" sz="2000" dirty="0">
                <a:solidFill>
                  <a:srgbClr val="FFFF00"/>
                </a:solidFill>
                <a:latin typeface="Arial Black" pitchFamily="34" charset="0"/>
              </a:rPr>
              <a:t> </a:t>
            </a:r>
            <a:r>
              <a:rPr lang="en-CA" sz="2000" dirty="0">
                <a:latin typeface="Arial Black" pitchFamily="34" charset="0"/>
              </a:rPr>
              <a:t>and how did they contribute to the start of WW1?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1" y="273050"/>
            <a:ext cx="685776" cy="226992"/>
          </a:xfrm>
        </p:spPr>
        <p:txBody>
          <a:bodyPr>
            <a:normAutofit fontScale="90000"/>
          </a:bodyPr>
          <a:lstStyle/>
          <a:p>
            <a:r>
              <a:rPr lang="en-CA" dirty="0"/>
              <a:t> </a:t>
            </a:r>
          </a:p>
        </p:txBody>
      </p:sp>
      <p:sp>
        <p:nvSpPr>
          <p:cNvPr id="5" name="Content Placeholder 4"/>
          <p:cNvSpPr>
            <a:spLocks noGrp="1"/>
          </p:cNvSpPr>
          <p:nvPr>
            <p:ph idx="1"/>
          </p:nvPr>
        </p:nvSpPr>
        <p:spPr>
          <a:xfrm>
            <a:off x="4139952" y="273050"/>
            <a:ext cx="5004048" cy="6468318"/>
          </a:xfrm>
        </p:spPr>
        <p:txBody>
          <a:bodyPr>
            <a:normAutofit/>
          </a:bodyPr>
          <a:lstStyle/>
          <a:p>
            <a:r>
              <a:rPr lang="en-CA" sz="1800" b="1" dirty="0">
                <a:latin typeface="Arial" panose="020B0604020202020204" pitchFamily="34" charset="0"/>
                <a:cs typeface="Arial" panose="020B0604020202020204" pitchFamily="34" charset="0"/>
              </a:rPr>
              <a:t>Imperialism: “extending rule of authority of one country over another country or territory”</a:t>
            </a:r>
          </a:p>
          <a:p>
            <a:r>
              <a:rPr lang="en-CA" sz="1800" b="1" dirty="0">
                <a:latin typeface="Arial" panose="020B0604020202020204" pitchFamily="34" charset="0"/>
                <a:cs typeface="Arial" panose="020B0604020202020204" pitchFamily="34" charset="0"/>
              </a:rPr>
              <a:t>Goal in Europe:  colonies, empires, influence (industrialization needs raw materials and market to sell goods)</a:t>
            </a:r>
          </a:p>
          <a:p>
            <a:pPr>
              <a:buNone/>
            </a:pPr>
            <a:endParaRPr lang="en-CA" sz="1800" b="1" dirty="0">
              <a:latin typeface="Arial" panose="020B0604020202020204" pitchFamily="34" charset="0"/>
              <a:cs typeface="Arial" panose="020B0604020202020204" pitchFamily="34" charset="0"/>
            </a:endParaRPr>
          </a:p>
          <a:p>
            <a:r>
              <a:rPr lang="en-CA" sz="1800" b="1" dirty="0">
                <a:solidFill>
                  <a:srgbClr val="FE7058"/>
                </a:solidFill>
                <a:latin typeface="Arial" panose="020B0604020202020204" pitchFamily="34" charset="0"/>
                <a:cs typeface="Arial" panose="020B0604020202020204" pitchFamily="34" charset="0"/>
              </a:rPr>
              <a:t>Britain</a:t>
            </a:r>
            <a:r>
              <a:rPr lang="en-CA" sz="1800" b="1" dirty="0">
                <a:latin typeface="Arial" panose="020B0604020202020204" pitchFamily="34" charset="0"/>
                <a:cs typeface="Arial" panose="020B0604020202020204" pitchFamily="34" charset="0"/>
              </a:rPr>
              <a:t>: “sun never set on British empire”</a:t>
            </a:r>
          </a:p>
          <a:p>
            <a:r>
              <a:rPr lang="en-CA" sz="1800" b="1" dirty="0">
                <a:solidFill>
                  <a:srgbClr val="00B050"/>
                </a:solidFill>
                <a:latin typeface="Arial" panose="020B0604020202020204" pitchFamily="34" charset="0"/>
                <a:cs typeface="Arial" panose="020B0604020202020204" pitchFamily="34" charset="0"/>
              </a:rPr>
              <a:t>France</a:t>
            </a:r>
            <a:r>
              <a:rPr lang="en-CA" sz="1800" b="1" dirty="0">
                <a:latin typeface="Arial" panose="020B0604020202020204" pitchFamily="34" charset="0"/>
                <a:cs typeface="Arial" panose="020B0604020202020204" pitchFamily="34" charset="0"/>
              </a:rPr>
              <a:t>: trouble with territories - rival</a:t>
            </a:r>
          </a:p>
          <a:p>
            <a:r>
              <a:rPr lang="en-CA" sz="1800" b="1" dirty="0">
                <a:solidFill>
                  <a:srgbClr val="FE7058"/>
                </a:solidFill>
                <a:latin typeface="Arial" panose="020B0604020202020204" pitchFamily="34" charset="0"/>
                <a:cs typeface="Arial" panose="020B0604020202020204" pitchFamily="34" charset="0"/>
              </a:rPr>
              <a:t>Russia</a:t>
            </a:r>
            <a:r>
              <a:rPr lang="en-CA" sz="1800" b="1" dirty="0">
                <a:latin typeface="Arial" panose="020B0604020202020204" pitchFamily="34" charset="0"/>
                <a:cs typeface="Arial" panose="020B0604020202020204" pitchFamily="34" charset="0"/>
              </a:rPr>
              <a:t>: wants a warm water port and supports </a:t>
            </a:r>
            <a:r>
              <a:rPr lang="en-CA" sz="1800" b="1" dirty="0" err="1">
                <a:latin typeface="Arial" panose="020B0604020202020204" pitchFamily="34" charset="0"/>
                <a:cs typeface="Arial" panose="020B0604020202020204" pitchFamily="34" charset="0"/>
              </a:rPr>
              <a:t>slav</a:t>
            </a:r>
            <a:r>
              <a:rPr lang="en-CA" sz="1800" b="1" dirty="0">
                <a:latin typeface="Arial" panose="020B0604020202020204" pitchFamily="34" charset="0"/>
                <a:cs typeface="Arial" panose="020B0604020202020204" pitchFamily="34" charset="0"/>
              </a:rPr>
              <a:t>-nationalism (control Balkans)</a:t>
            </a:r>
          </a:p>
          <a:p>
            <a:r>
              <a:rPr lang="en-CA" sz="1800" b="1" dirty="0">
                <a:solidFill>
                  <a:srgbClr val="00B050"/>
                </a:solidFill>
                <a:latin typeface="Arial" panose="020B0604020202020204" pitchFamily="34" charset="0"/>
                <a:cs typeface="Arial" panose="020B0604020202020204" pitchFamily="34" charset="0"/>
              </a:rPr>
              <a:t>Austria-Hungary</a:t>
            </a:r>
            <a:r>
              <a:rPr lang="en-CA" sz="1800" b="1" dirty="0">
                <a:latin typeface="Arial" panose="020B0604020202020204" pitchFamily="34" charset="0"/>
                <a:cs typeface="Arial" panose="020B0604020202020204" pitchFamily="34" charset="0"/>
              </a:rPr>
              <a:t>:  wants to control Balkans (fear many ethnic groups will revolt)</a:t>
            </a:r>
          </a:p>
          <a:p>
            <a:r>
              <a:rPr lang="en-CA" sz="1800" b="1" dirty="0">
                <a:solidFill>
                  <a:srgbClr val="FE7058"/>
                </a:solidFill>
                <a:latin typeface="Arial" panose="020B0604020202020204" pitchFamily="34" charset="0"/>
                <a:cs typeface="Arial" panose="020B0604020202020204" pitchFamily="34" charset="0"/>
              </a:rPr>
              <a:t>Germany</a:t>
            </a:r>
            <a:r>
              <a:rPr lang="en-CA" sz="1800" b="1" dirty="0">
                <a:latin typeface="Arial" panose="020B0604020202020204" pitchFamily="34" charset="0"/>
                <a:cs typeface="Arial" panose="020B0604020202020204" pitchFamily="34" charset="0"/>
              </a:rPr>
              <a:t>:   has colonies, but few and not rich – desires empire (like Britain)</a:t>
            </a:r>
          </a:p>
          <a:p>
            <a:endParaRPr lang="en-CA" sz="2600" b="1" dirty="0">
              <a:latin typeface="Arial Black" pitchFamily="34" charset="0"/>
            </a:endParaRPr>
          </a:p>
          <a:p>
            <a:endParaRPr lang="en-CA" sz="2600" b="1" dirty="0">
              <a:latin typeface="Arial Black" pitchFamily="34" charset="0"/>
            </a:endParaRPr>
          </a:p>
          <a:p>
            <a:endParaRPr lang="en-CA" dirty="0"/>
          </a:p>
          <a:p>
            <a:endParaRPr lang="en-CA" dirty="0"/>
          </a:p>
          <a:p>
            <a:endParaRPr lang="en-CA" dirty="0"/>
          </a:p>
          <a:p>
            <a:endParaRPr lang="en-CA" dirty="0"/>
          </a:p>
        </p:txBody>
      </p:sp>
      <p:sp>
        <p:nvSpPr>
          <p:cNvPr id="6" name="Text Placeholder 5"/>
          <p:cNvSpPr>
            <a:spLocks noGrp="1"/>
          </p:cNvSpPr>
          <p:nvPr>
            <p:ph type="body" sz="half" idx="2"/>
          </p:nvPr>
        </p:nvSpPr>
        <p:spPr>
          <a:xfrm>
            <a:off x="457201" y="571480"/>
            <a:ext cx="1828784" cy="5554683"/>
          </a:xfrm>
        </p:spPr>
        <p:txBody>
          <a:bodyPr>
            <a:normAutofit/>
          </a:bodyPr>
          <a:lstStyle/>
          <a:p>
            <a:r>
              <a:rPr lang="en-CA" sz="2000" dirty="0">
                <a:latin typeface="Arial Black" pitchFamily="34" charset="0"/>
              </a:rPr>
              <a:t>What is </a:t>
            </a:r>
            <a:r>
              <a:rPr lang="en-CA" sz="2000" dirty="0">
                <a:solidFill>
                  <a:schemeClr val="bg1"/>
                </a:solidFill>
                <a:latin typeface="Arial Black" pitchFamily="34" charset="0"/>
              </a:rPr>
              <a:t>Imperialism</a:t>
            </a:r>
            <a:r>
              <a:rPr lang="en-CA" sz="2000" dirty="0">
                <a:latin typeface="Arial Black" pitchFamily="34" charset="0"/>
              </a:rPr>
              <a:t> and how did it contribute to the start of WW1?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1" y="273050"/>
            <a:ext cx="685776" cy="226992"/>
          </a:xfrm>
        </p:spPr>
        <p:txBody>
          <a:bodyPr>
            <a:normAutofit fontScale="90000"/>
          </a:bodyPr>
          <a:lstStyle/>
          <a:p>
            <a:r>
              <a:rPr lang="en-CA" dirty="0"/>
              <a:t> </a:t>
            </a:r>
          </a:p>
        </p:txBody>
      </p:sp>
      <p:sp>
        <p:nvSpPr>
          <p:cNvPr id="5" name="Content Placeholder 4"/>
          <p:cNvSpPr>
            <a:spLocks noGrp="1"/>
          </p:cNvSpPr>
          <p:nvPr>
            <p:ph idx="1"/>
          </p:nvPr>
        </p:nvSpPr>
        <p:spPr>
          <a:xfrm>
            <a:off x="4113974" y="0"/>
            <a:ext cx="5030026" cy="6715148"/>
          </a:xfrm>
        </p:spPr>
        <p:txBody>
          <a:bodyPr>
            <a:normAutofit/>
          </a:bodyPr>
          <a:lstStyle/>
          <a:p>
            <a:r>
              <a:rPr lang="en-CA" sz="2000" b="1" dirty="0">
                <a:latin typeface="Arial" panose="020B0604020202020204" pitchFamily="34" charset="0"/>
                <a:cs typeface="Arial" panose="020B0604020202020204" pitchFamily="34" charset="0"/>
              </a:rPr>
              <a:t>Nationalism:  “pride in one’s country, or ethnicity”</a:t>
            </a:r>
          </a:p>
          <a:p>
            <a:r>
              <a:rPr lang="en-CA" sz="2000" b="1" dirty="0">
                <a:latin typeface="Arial" panose="020B0604020202020204" pitchFamily="34" charset="0"/>
                <a:cs typeface="Arial" panose="020B0604020202020204" pitchFamily="34" charset="0"/>
              </a:rPr>
              <a:t>At this time, nationalism in Europe was extreme, even in groups in the Balkans without a country</a:t>
            </a:r>
          </a:p>
          <a:p>
            <a:pPr>
              <a:buNone/>
            </a:pPr>
            <a:endParaRPr lang="en-CA" sz="2000" b="1"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Countries want to assert power and national identity</a:t>
            </a:r>
          </a:p>
          <a:p>
            <a:r>
              <a:rPr lang="en-CA" sz="2000" b="1" dirty="0">
                <a:latin typeface="Arial" panose="020B0604020202020204" pitchFamily="34" charset="0"/>
                <a:cs typeface="Arial" panose="020B0604020202020204" pitchFamily="34" charset="0"/>
              </a:rPr>
              <a:t>Austria-Hungary: took over Bosnia -  had 11 different Slav groups that wanted independence, and Serbia wanted the same land for a “greater Serbia”</a:t>
            </a:r>
          </a:p>
          <a:p>
            <a:r>
              <a:rPr lang="en-CA" sz="2000" b="1" dirty="0">
                <a:latin typeface="Arial" panose="020B0604020202020204" pitchFamily="34" charset="0"/>
                <a:cs typeface="Arial" panose="020B0604020202020204" pitchFamily="34" charset="0"/>
              </a:rPr>
              <a:t>Black Hand was a terrorist group that wanted to create a greater Serbia</a:t>
            </a:r>
          </a:p>
        </p:txBody>
      </p:sp>
      <p:sp>
        <p:nvSpPr>
          <p:cNvPr id="6" name="Text Placeholder 5"/>
          <p:cNvSpPr>
            <a:spLocks noGrp="1"/>
          </p:cNvSpPr>
          <p:nvPr>
            <p:ph type="body" sz="half" idx="2"/>
          </p:nvPr>
        </p:nvSpPr>
        <p:spPr>
          <a:xfrm>
            <a:off x="457200" y="571480"/>
            <a:ext cx="1954559" cy="5554683"/>
          </a:xfrm>
        </p:spPr>
        <p:txBody>
          <a:bodyPr>
            <a:normAutofit/>
          </a:bodyPr>
          <a:lstStyle/>
          <a:p>
            <a:r>
              <a:rPr lang="en-CA" sz="2000" dirty="0">
                <a:latin typeface="Arial Black" pitchFamily="34" charset="0"/>
              </a:rPr>
              <a:t>What is </a:t>
            </a:r>
            <a:r>
              <a:rPr lang="en-CA" sz="2000" dirty="0">
                <a:solidFill>
                  <a:schemeClr val="bg1"/>
                </a:solidFill>
                <a:latin typeface="Arial Black" pitchFamily="34" charset="0"/>
              </a:rPr>
              <a:t>Nationalism </a:t>
            </a:r>
            <a:r>
              <a:rPr lang="en-CA" sz="2000" dirty="0">
                <a:latin typeface="Arial Black" pitchFamily="34" charset="0"/>
              </a:rPr>
              <a:t>and how did it contribute to the start of WW1?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Battle of the Somme</a:t>
            </a:r>
            <a:br>
              <a:rPr lang="en-CA" dirty="0"/>
            </a:br>
            <a:r>
              <a:rPr lang="en-CA" dirty="0"/>
              <a:t>1916</a:t>
            </a:r>
          </a:p>
        </p:txBody>
      </p:sp>
      <p:pic>
        <p:nvPicPr>
          <p:cNvPr id="2052" name="Picture 4" descr="http://www.kingsacademy.com/mhodges/03_The-World-since-1900/02_World-War-One/pictures/WIK_Royal-Irish-Rifles_Somme_July-191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097654" y="2286000"/>
            <a:ext cx="506299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274638"/>
            <a:ext cx="4258816" cy="1570186"/>
          </a:xfrm>
        </p:spPr>
        <p:txBody>
          <a:bodyPr>
            <a:normAutofit/>
          </a:bodyPr>
          <a:lstStyle/>
          <a:p>
            <a:r>
              <a:rPr lang="en-CA" dirty="0" err="1"/>
              <a:t>Vimy</a:t>
            </a:r>
            <a:r>
              <a:rPr lang="en-CA" dirty="0"/>
              <a:t> Ridge 1916</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27" y="350916"/>
            <a:ext cx="4205416" cy="3960440"/>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2420888"/>
            <a:ext cx="4792592" cy="3780936"/>
          </a:xfrm>
          <a:prstGeom prst="rect">
            <a:avLst/>
          </a:prstGeom>
        </p:spPr>
      </p:pic>
    </p:spTree>
    <p:extLst>
      <p:ext uri="{BB962C8B-B14F-4D97-AF65-F5344CB8AC3E}">
        <p14:creationId xmlns:p14="http://schemas.microsoft.com/office/powerpoint/2010/main" val="8108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25027" y="2286000"/>
            <a:ext cx="4408246" cy="3581400"/>
          </a:xfrm>
        </p:spPr>
      </p:pic>
    </p:spTree>
    <p:extLst>
      <p:ext uri="{BB962C8B-B14F-4D97-AF65-F5344CB8AC3E}">
        <p14:creationId xmlns:p14="http://schemas.microsoft.com/office/powerpoint/2010/main" val="146302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Passchendaele 1917</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65423" y="2286000"/>
            <a:ext cx="6727453" cy="3581400"/>
          </a:xfrm>
        </p:spPr>
      </p:pic>
    </p:spTree>
    <p:extLst>
      <p:ext uri="{BB962C8B-B14F-4D97-AF65-F5344CB8AC3E}">
        <p14:creationId xmlns:p14="http://schemas.microsoft.com/office/powerpoint/2010/main" val="248682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WWI:  War at Sea</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81687" y="2286000"/>
            <a:ext cx="4494925" cy="3581400"/>
          </a:xfrm>
        </p:spPr>
      </p:pic>
    </p:spTree>
    <p:extLst>
      <p:ext uri="{BB962C8B-B14F-4D97-AF65-F5344CB8AC3E}">
        <p14:creationId xmlns:p14="http://schemas.microsoft.com/office/powerpoint/2010/main" val="127331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dirty="0"/>
              <a:t>1918 airplane :  reconnaissance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81624" y="2286000"/>
            <a:ext cx="4895052" cy="3581400"/>
          </a:xfrm>
        </p:spPr>
      </p:pic>
    </p:spTree>
    <p:extLst>
      <p:ext uri="{BB962C8B-B14F-4D97-AF65-F5344CB8AC3E}">
        <p14:creationId xmlns:p14="http://schemas.microsoft.com/office/powerpoint/2010/main" val="15592377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1159</TotalTime>
  <Words>1458</Words>
  <Application>Microsoft Office PowerPoint</Application>
  <PresentationFormat>On-screen Show (4:3)</PresentationFormat>
  <Paragraphs>263</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Baskerville Old Face</vt:lpstr>
      <vt:lpstr>Calibri</vt:lpstr>
      <vt:lpstr>Franklin Gothic Book</vt:lpstr>
      <vt:lpstr>Crop</vt:lpstr>
      <vt:lpstr>Causes of WWI</vt:lpstr>
      <vt:lpstr>All’s Quiet on the Western Front</vt:lpstr>
      <vt:lpstr>The Second Battle of Ypres 1915</vt:lpstr>
      <vt:lpstr>The Battle of the Somme 1916</vt:lpstr>
      <vt:lpstr>Vimy Ridge 1916</vt:lpstr>
      <vt:lpstr>PowerPoint Presentation</vt:lpstr>
      <vt:lpstr>Passchendaele 1917</vt:lpstr>
      <vt:lpstr>WWI:  War at Sea</vt:lpstr>
      <vt:lpstr>1918 airplane :  reconnaissance</vt:lpstr>
      <vt:lpstr>Europe Today</vt:lpstr>
      <vt:lpstr>  </vt:lpstr>
      <vt:lpstr>  Alliances in 1914</vt:lpstr>
      <vt:lpstr>Countries involved (for our simulation)</vt:lpstr>
      <vt:lpstr>Situation 1</vt:lpstr>
      <vt:lpstr>Situation 2</vt:lpstr>
      <vt:lpstr>Situation 3</vt:lpstr>
      <vt:lpstr>Situation 4</vt:lpstr>
      <vt:lpstr>Situation 5</vt:lpstr>
      <vt:lpstr>Situation 6</vt:lpstr>
      <vt:lpstr>Situation 7</vt:lpstr>
      <vt:lpstr>  Causes of WW1 Notes</vt:lpstr>
      <vt:lpstr>  Causes of WW1 Notes</vt:lpstr>
      <vt:lpstr>  The Start of it All</vt:lpstr>
      <vt:lpstr>  War is Declared</vt:lpstr>
      <vt:lpstr>  Schlieffen Plan</vt:lpstr>
      <vt:lpstr>The Schlieffen Plan</vt:lpstr>
      <vt:lpstr>Assumptions of the Schlieffen Plan</vt:lpstr>
      <vt:lpstr>Schleiffen Plan in Action</vt:lpstr>
      <vt:lpstr>  Here Come the Brits</vt:lpstr>
      <vt:lpstr>In a nutshell…</vt:lpstr>
      <vt:lpstr> </vt:lpstr>
      <vt:lpstr> </vt:lpstr>
      <vt:lpstr> </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WWI</dc:title>
  <dc:creator/>
  <cp:lastModifiedBy>Adam S</cp:lastModifiedBy>
  <cp:revision>60</cp:revision>
  <dcterms:created xsi:type="dcterms:W3CDTF">2010-02-20T21:13:39Z</dcterms:created>
  <dcterms:modified xsi:type="dcterms:W3CDTF">2017-01-02T01:45:39Z</dcterms:modified>
</cp:coreProperties>
</file>