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56" r:id="rId3"/>
    <p:sldId id="262" r:id="rId4"/>
    <p:sldId id="271" r:id="rId5"/>
    <p:sldId id="272" r:id="rId6"/>
    <p:sldId id="273" r:id="rId7"/>
    <p:sldId id="263" r:id="rId8"/>
    <p:sldId id="265" r:id="rId9"/>
    <p:sldId id="266" r:id="rId10"/>
    <p:sldId id="267" r:id="rId11"/>
    <p:sldId id="275" r:id="rId12"/>
    <p:sldId id="274" r:id="rId13"/>
    <p:sldId id="269" r:id="rId14"/>
    <p:sldId id="279" r:id="rId15"/>
    <p:sldId id="276" r:id="rId16"/>
    <p:sldId id="277" r:id="rId17"/>
    <p:sldId id="278" r:id="rId18"/>
    <p:sldId id="280" r:id="rId19"/>
    <p:sldId id="281" r:id="rId20"/>
    <p:sldId id="282"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73" d="100"/>
          <a:sy n="73" d="100"/>
        </p:scale>
        <p:origin x="78" y="144"/>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9/11/2016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9/11/2016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00318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9/11/2016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9/11/2016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9/11/2016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9/11/2016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9/11/2016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9/11/2016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9/11/2016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9/11/2016</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upsZZ2s3xv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Come to the Canadian colonies?</a:t>
            </a:r>
          </a:p>
        </p:txBody>
      </p:sp>
      <p:sp>
        <p:nvSpPr>
          <p:cNvPr id="3" name="Subtitle 2"/>
          <p:cNvSpPr>
            <a:spLocks noGrp="1"/>
          </p:cNvSpPr>
          <p:nvPr>
            <p:ph type="subTitle" idx="1"/>
          </p:nvPr>
        </p:nvSpPr>
        <p:spPr/>
        <p:txBody>
          <a:bodyPr/>
          <a:lstStyle/>
          <a:p>
            <a:r>
              <a:rPr lang="en-US" dirty="0"/>
              <a:t>WGSS			SS10			Mr. Salter</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en/thumb/b/be/Flag_of_England.svg/1280px-Flag_of_England.sv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79413" y="0"/>
            <a:ext cx="1143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England</a:t>
            </a:r>
            <a:endParaRPr lang="en-US" dirty="0"/>
          </a:p>
        </p:txBody>
      </p:sp>
      <p:sp>
        <p:nvSpPr>
          <p:cNvPr id="3" name="Content Placeholder 2"/>
          <p:cNvSpPr>
            <a:spLocks noGrp="1"/>
          </p:cNvSpPr>
          <p:nvPr>
            <p:ph idx="1"/>
          </p:nvPr>
        </p:nvSpPr>
        <p:spPr/>
        <p:txBody>
          <a:bodyPr>
            <a:normAutofit/>
          </a:bodyPr>
          <a:lstStyle/>
          <a:p>
            <a:r>
              <a:rPr lang="en-CA" dirty="0"/>
              <a:t>British government was eager to try and increase population in BNA, so they offered their citizens some opportunities</a:t>
            </a:r>
          </a:p>
          <a:p>
            <a:pPr lvl="1"/>
            <a:r>
              <a:rPr lang="en-CA" dirty="0"/>
              <a:t>1. Immigrants were offered free passage into Canada</a:t>
            </a:r>
          </a:p>
          <a:p>
            <a:pPr lvl="1"/>
            <a:r>
              <a:rPr lang="en-CA" dirty="0"/>
              <a:t>2. Many immigrants were offered free land to come to Canada</a:t>
            </a:r>
          </a:p>
          <a:p>
            <a:pPr lvl="1"/>
            <a:r>
              <a:rPr lang="en-CA" dirty="0"/>
              <a:t>3. Many soldiers were offered incentives such as food for a year, tools, etc.</a:t>
            </a:r>
          </a:p>
          <a:p>
            <a:r>
              <a:rPr lang="en-CA" dirty="0"/>
              <a:t>Made the decision for many to leave England, and Great Britain in general, much easier</a:t>
            </a:r>
          </a:p>
          <a:p>
            <a:endParaRPr lang="en-US" dirty="0"/>
          </a:p>
        </p:txBody>
      </p:sp>
    </p:spTree>
    <p:extLst>
      <p:ext uri="{BB962C8B-B14F-4D97-AF65-F5344CB8AC3E}">
        <p14:creationId xmlns:p14="http://schemas.microsoft.com/office/powerpoint/2010/main" val="40577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thumb/3/33/Flag_of_Scotland_(navy_blue).svg/1280px-Flag_of_Scotland_(navy_blue).svg.pn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99000"/>
                    </a14:imgEffect>
                  </a14:imgLayer>
                </a14:imgProps>
              </a:ext>
              <a:ext uri="{28A0092B-C50C-407E-A947-70E740481C1C}">
                <a14:useLocalDpi xmlns:a14="http://schemas.microsoft.com/office/drawing/2010/main" val="0"/>
              </a:ext>
            </a:extLst>
          </a:blip>
          <a:srcRect l="-119" r="119"/>
          <a:stretch/>
        </p:blipFill>
        <p:spPr bwMode="auto">
          <a:xfrm>
            <a:off x="0" y="2178"/>
            <a:ext cx="1218882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CA" dirty="0"/>
              <a:t>Scotland</a:t>
            </a:r>
            <a:endParaRPr lang="en-US" dirty="0"/>
          </a:p>
        </p:txBody>
      </p:sp>
      <p:sp>
        <p:nvSpPr>
          <p:cNvPr id="6" name="Content Placeholder 5"/>
          <p:cNvSpPr>
            <a:spLocks noGrp="1"/>
          </p:cNvSpPr>
          <p:nvPr>
            <p:ph idx="1"/>
          </p:nvPr>
        </p:nvSpPr>
        <p:spPr/>
        <p:txBody>
          <a:bodyPr/>
          <a:lstStyle/>
          <a:p>
            <a:r>
              <a:rPr lang="en-CA" dirty="0"/>
              <a:t>Many Scottish farmers were evicted from their homes in a process called </a:t>
            </a:r>
            <a:r>
              <a:rPr lang="en-CA" b="1" dirty="0"/>
              <a:t>clearances</a:t>
            </a:r>
            <a:r>
              <a:rPr lang="en-CA" dirty="0"/>
              <a:t> (also called the </a:t>
            </a:r>
            <a:r>
              <a:rPr lang="en-CA" b="1" dirty="0"/>
              <a:t>Highland Clearances</a:t>
            </a:r>
            <a:r>
              <a:rPr lang="en-CA" dirty="0"/>
              <a:t>)</a:t>
            </a:r>
          </a:p>
          <a:p>
            <a:r>
              <a:rPr lang="en-CA" dirty="0"/>
              <a:t>Landlords would claim back land from the farmers to use it to create huge sheep farms to provide wool for the textile industry in England</a:t>
            </a:r>
          </a:p>
          <a:p>
            <a:r>
              <a:rPr lang="en-CA" dirty="0"/>
              <a:t>Selling the wool was much more profitable for the landlords than renting to the farmers</a:t>
            </a:r>
          </a:p>
          <a:p>
            <a:r>
              <a:rPr lang="en-CA" dirty="0"/>
              <a:t>Over 50,000 Scots moved to Nova Scotia (hence the name, “New Scotland”)</a:t>
            </a:r>
            <a:endParaRPr lang="en-US" dirty="0"/>
          </a:p>
        </p:txBody>
      </p:sp>
    </p:spTree>
    <p:extLst>
      <p:ext uri="{BB962C8B-B14F-4D97-AF65-F5344CB8AC3E}">
        <p14:creationId xmlns:p14="http://schemas.microsoft.com/office/powerpoint/2010/main" val="291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4/45/Flag_of_Ireland.svg/2000px-Flag_of_Ireland.sv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81000"/>
            <a:ext cx="12188825" cy="60944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CA" dirty="0"/>
              <a:t>Ireland</a:t>
            </a:r>
            <a:endParaRPr lang="en-US" dirty="0"/>
          </a:p>
        </p:txBody>
      </p:sp>
      <p:sp>
        <p:nvSpPr>
          <p:cNvPr id="6" name="Content Placeholder 5"/>
          <p:cNvSpPr>
            <a:spLocks noGrp="1"/>
          </p:cNvSpPr>
          <p:nvPr>
            <p:ph idx="1"/>
          </p:nvPr>
        </p:nvSpPr>
        <p:spPr/>
        <p:txBody>
          <a:bodyPr/>
          <a:lstStyle/>
          <a:p>
            <a:r>
              <a:rPr lang="en-CA" dirty="0"/>
              <a:t>Potatoes were the staple of the Irish diet </a:t>
            </a:r>
            <a:br>
              <a:rPr lang="en-CA" dirty="0"/>
            </a:br>
            <a:r>
              <a:rPr lang="en-CA" dirty="0"/>
              <a:t>as well as their main export crop</a:t>
            </a:r>
          </a:p>
          <a:p>
            <a:r>
              <a:rPr lang="en-CA" dirty="0"/>
              <a:t>In the 1840s there was a “potato famine” </a:t>
            </a:r>
            <a:br>
              <a:rPr lang="en-CA" dirty="0"/>
            </a:br>
            <a:r>
              <a:rPr lang="en-CA" dirty="0"/>
              <a:t>where a blight destroyed the vast majority </a:t>
            </a:r>
            <a:br>
              <a:rPr lang="en-CA" dirty="0"/>
            </a:br>
            <a:r>
              <a:rPr lang="en-CA" dirty="0"/>
              <a:t>of potatoes in Ireland</a:t>
            </a:r>
          </a:p>
          <a:p>
            <a:r>
              <a:rPr lang="en-CA" dirty="0"/>
              <a:t>Famine set in killing between 1 – 2 million </a:t>
            </a:r>
            <a:br>
              <a:rPr lang="en-CA" dirty="0"/>
            </a:br>
            <a:r>
              <a:rPr lang="en-CA" dirty="0"/>
              <a:t>Irish between 1847 – 51 </a:t>
            </a:r>
          </a:p>
          <a:p>
            <a:r>
              <a:rPr lang="en-CA" dirty="0"/>
              <a:t>In 1849 over 90,000 Irish emigrated to BNA</a:t>
            </a:r>
            <a:endParaRPr lang="en-US" dirty="0"/>
          </a:p>
        </p:txBody>
      </p:sp>
      <p:pic>
        <p:nvPicPr>
          <p:cNvPr id="7" name="Picture 6"/>
          <p:cNvPicPr>
            <a:picLocks noChangeAspect="1"/>
          </p:cNvPicPr>
          <p:nvPr/>
        </p:nvPicPr>
        <p:blipFill>
          <a:blip r:embed="rId3"/>
          <a:stretch>
            <a:fillRect/>
          </a:stretch>
        </p:blipFill>
        <p:spPr>
          <a:xfrm>
            <a:off x="7847012" y="1352550"/>
            <a:ext cx="3857625" cy="4819650"/>
          </a:xfrm>
          <a:prstGeom prst="rect">
            <a:avLst/>
          </a:prstGeom>
        </p:spPr>
      </p:pic>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4/45/Flag_of_Ireland.svg/2000px-Flag_of_Ireland.sv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81000"/>
            <a:ext cx="12188825" cy="60944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CA" dirty="0"/>
              <a:t>Ireland</a:t>
            </a:r>
            <a:endParaRPr lang="en-US" dirty="0"/>
          </a:p>
        </p:txBody>
      </p:sp>
      <p:sp>
        <p:nvSpPr>
          <p:cNvPr id="6" name="Content Placeholder 5"/>
          <p:cNvSpPr>
            <a:spLocks noGrp="1"/>
          </p:cNvSpPr>
          <p:nvPr>
            <p:ph idx="1"/>
          </p:nvPr>
        </p:nvSpPr>
        <p:spPr/>
        <p:txBody>
          <a:bodyPr/>
          <a:lstStyle/>
          <a:p>
            <a:r>
              <a:rPr lang="en-CA" dirty="0"/>
              <a:t>By 1860, the majority of English speaking people in Canada were of Irish descent</a:t>
            </a:r>
          </a:p>
          <a:p>
            <a:pPr lvl="1"/>
            <a:r>
              <a:rPr lang="en-CA" dirty="0"/>
              <a:t>Emigrated from Ireland</a:t>
            </a:r>
          </a:p>
          <a:p>
            <a:pPr lvl="1"/>
            <a:r>
              <a:rPr lang="en-CA" dirty="0"/>
              <a:t>Immigrated from the United States</a:t>
            </a:r>
          </a:p>
          <a:p>
            <a:r>
              <a:rPr lang="en-CA" dirty="0"/>
              <a:t>Mostly Catholic (Northern Ireland was mainly Protestant)</a:t>
            </a:r>
            <a:endParaRPr lang="en-US" dirty="0"/>
          </a:p>
          <a:p>
            <a:r>
              <a:rPr lang="en-CA" dirty="0"/>
              <a:t>Not necessarily loyal to England</a:t>
            </a:r>
          </a:p>
          <a:p>
            <a:r>
              <a:rPr lang="en-CA" dirty="0"/>
              <a:t>Many preferred cities over farming</a:t>
            </a:r>
          </a:p>
          <a:p>
            <a:r>
              <a:rPr lang="en-CA" dirty="0"/>
              <a:t>By 1871, there were 846,000 Irish in Canada, out of 3.5 million</a:t>
            </a:r>
          </a:p>
          <a:p>
            <a:pPr lvl="1"/>
            <a:r>
              <a:rPr lang="en-CA" dirty="0"/>
              <a:t>Only the French outnumbered the Irish</a:t>
            </a:r>
          </a:p>
        </p:txBody>
      </p:sp>
    </p:spTree>
    <p:extLst>
      <p:ext uri="{BB962C8B-B14F-4D97-AF65-F5344CB8AC3E}">
        <p14:creationId xmlns:p14="http://schemas.microsoft.com/office/powerpoint/2010/main" val="15801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thumb/5/59/Flag_of_Wales_2.svg/2000px-Flag_of_Wales_2.sv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81000" y="0"/>
            <a:ext cx="11426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Wales</a:t>
            </a:r>
            <a:endParaRPr lang="en-US" dirty="0"/>
          </a:p>
        </p:txBody>
      </p:sp>
      <p:sp>
        <p:nvSpPr>
          <p:cNvPr id="3" name="Content Placeholder 2"/>
          <p:cNvSpPr>
            <a:spLocks noGrp="1"/>
          </p:cNvSpPr>
          <p:nvPr>
            <p:ph idx="1"/>
          </p:nvPr>
        </p:nvSpPr>
        <p:spPr/>
        <p:txBody>
          <a:bodyPr/>
          <a:lstStyle/>
          <a:p>
            <a:r>
              <a:rPr lang="en-CA" dirty="0"/>
              <a:t>No great travesties occurred in Wales, outside of </a:t>
            </a:r>
            <a:br>
              <a:rPr lang="en-CA" dirty="0"/>
            </a:br>
            <a:r>
              <a:rPr lang="en-CA" dirty="0"/>
              <a:t>the same ones happening throughout Europe</a:t>
            </a:r>
          </a:p>
          <a:p>
            <a:r>
              <a:rPr lang="en-CA" dirty="0"/>
              <a:t>Many Welsh made the trek for a chance at </a:t>
            </a:r>
            <a:br>
              <a:rPr lang="en-CA" dirty="0"/>
            </a:br>
            <a:r>
              <a:rPr lang="en-CA" dirty="0"/>
              <a:t>a new life, or for some, to get away from their </a:t>
            </a:r>
            <a:br>
              <a:rPr lang="en-CA" dirty="0"/>
            </a:br>
            <a:r>
              <a:rPr lang="en-CA" dirty="0"/>
              <a:t>pasts</a:t>
            </a:r>
          </a:p>
          <a:p>
            <a:r>
              <a:rPr lang="en-CA" dirty="0"/>
              <a:t>Wales did suffer from over population and </a:t>
            </a:r>
            <a:br>
              <a:rPr lang="en-CA" dirty="0"/>
            </a:br>
            <a:r>
              <a:rPr lang="en-CA" dirty="0"/>
              <a:t>the depression, but not to the same extent </a:t>
            </a:r>
            <a:br>
              <a:rPr lang="en-CA" dirty="0"/>
            </a:br>
            <a:r>
              <a:rPr lang="en-CA" dirty="0"/>
              <a:t>as England</a:t>
            </a:r>
            <a:endParaRPr lang="en-US" dirty="0"/>
          </a:p>
        </p:txBody>
      </p:sp>
      <p:pic>
        <p:nvPicPr>
          <p:cNvPr id="9220" name="Picture 4" descr="https://upload.wikimedia.org/wikipedia/commons/thumb/2/2d/Map_of_Wales_within_the_United_Kingdom.svg/2000px-Map_of_Wales_within_the_United_Kingdom.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0812" y="701040"/>
            <a:ext cx="3952368" cy="613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8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en/thumb/c/c3/Flag_of_France.svg/1280px-Flag_of_France.sv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7012" y="0"/>
            <a:ext cx="1165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France</a:t>
            </a:r>
            <a:endParaRPr lang="en-US" dirty="0"/>
          </a:p>
        </p:txBody>
      </p:sp>
      <p:sp>
        <p:nvSpPr>
          <p:cNvPr id="3" name="Content Placeholder 2"/>
          <p:cNvSpPr>
            <a:spLocks noGrp="1"/>
          </p:cNvSpPr>
          <p:nvPr>
            <p:ph idx="1"/>
          </p:nvPr>
        </p:nvSpPr>
        <p:spPr/>
        <p:txBody>
          <a:bodyPr/>
          <a:lstStyle/>
          <a:p>
            <a:r>
              <a:rPr lang="en-CA" dirty="0"/>
              <a:t>Much like England, France was overcrowded in the hubs, causing many citizens to live in slums</a:t>
            </a:r>
          </a:p>
          <a:p>
            <a:r>
              <a:rPr lang="en-CA" dirty="0"/>
              <a:t>With the Napoleonic Wars being over, many French soldiers were now out of work</a:t>
            </a:r>
          </a:p>
          <a:p>
            <a:r>
              <a:rPr lang="en-CA" dirty="0"/>
              <a:t>The Industrial revolution and the machines that came with it took the jobs of many more people</a:t>
            </a:r>
          </a:p>
          <a:p>
            <a:r>
              <a:rPr lang="en-CA" dirty="0"/>
              <a:t>People sought out new lives in BNA, mainly in the French speaking area of Lower Canada (or New France before)</a:t>
            </a:r>
            <a:endParaRPr lang="en-US" dirty="0"/>
          </a:p>
        </p:txBody>
      </p:sp>
    </p:spTree>
    <p:extLst>
      <p:ext uri="{BB962C8B-B14F-4D97-AF65-F5344CB8AC3E}">
        <p14:creationId xmlns:p14="http://schemas.microsoft.com/office/powerpoint/2010/main" val="392722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Voyage</a:t>
            </a:r>
            <a:endParaRPr lang="en-US" dirty="0"/>
          </a:p>
        </p:txBody>
      </p:sp>
      <p:sp>
        <p:nvSpPr>
          <p:cNvPr id="3" name="Content Placeholder 2"/>
          <p:cNvSpPr>
            <a:spLocks noGrp="1"/>
          </p:cNvSpPr>
          <p:nvPr>
            <p:ph idx="1"/>
          </p:nvPr>
        </p:nvSpPr>
        <p:spPr/>
        <p:txBody>
          <a:bodyPr>
            <a:normAutofit fontScale="92500"/>
          </a:bodyPr>
          <a:lstStyle/>
          <a:p>
            <a:r>
              <a:rPr lang="en-CA" dirty="0"/>
              <a:t>Immigrants often arrived at Halifax, St. John, and Quebec by boat</a:t>
            </a:r>
          </a:p>
          <a:p>
            <a:r>
              <a:rPr lang="en-CA" dirty="0"/>
              <a:t>Cargo ships (meant for carrying lumber) were used to bring the immigrants from Great Britain to BNA to earn extra profits</a:t>
            </a:r>
          </a:p>
          <a:p>
            <a:r>
              <a:rPr lang="en-CA" dirty="0"/>
              <a:t>Families were to take as little with </a:t>
            </a:r>
            <a:br>
              <a:rPr lang="en-CA" dirty="0"/>
            </a:br>
            <a:r>
              <a:rPr lang="en-CA" dirty="0"/>
              <a:t>them as possible, as the space was</a:t>
            </a:r>
            <a:br>
              <a:rPr lang="en-CA" dirty="0"/>
            </a:br>
            <a:r>
              <a:rPr lang="en-CA" dirty="0"/>
              <a:t>very limited</a:t>
            </a:r>
          </a:p>
          <a:p>
            <a:r>
              <a:rPr lang="en-CA" dirty="0"/>
              <a:t>The conditions on these ships were </a:t>
            </a:r>
            <a:br>
              <a:rPr lang="en-CA" dirty="0"/>
            </a:br>
            <a:r>
              <a:rPr lang="en-CA" dirty="0"/>
              <a:t>deplorable: cramped, diseases, rats, </a:t>
            </a:r>
            <a:br>
              <a:rPr lang="en-CA" dirty="0"/>
            </a:br>
            <a:r>
              <a:rPr lang="en-CA" dirty="0"/>
              <a:t>little food, sea sickness, death</a:t>
            </a:r>
          </a:p>
          <a:p>
            <a:r>
              <a:rPr lang="en-CA" dirty="0"/>
              <a:t>The ships got the name of </a:t>
            </a:r>
            <a:br>
              <a:rPr lang="en-CA" dirty="0"/>
            </a:br>
            <a:r>
              <a:rPr lang="en-CA" dirty="0"/>
              <a:t>“coffin ships”</a:t>
            </a:r>
            <a:endParaRPr lang="en-US" dirty="0"/>
          </a:p>
        </p:txBody>
      </p:sp>
      <p:pic>
        <p:nvPicPr>
          <p:cNvPr id="4" name="Picture 3"/>
          <p:cNvPicPr>
            <a:picLocks noChangeAspect="1"/>
          </p:cNvPicPr>
          <p:nvPr/>
        </p:nvPicPr>
        <p:blipFill>
          <a:blip r:embed="rId2"/>
          <a:stretch>
            <a:fillRect/>
          </a:stretch>
        </p:blipFill>
        <p:spPr>
          <a:xfrm>
            <a:off x="6627812" y="3022146"/>
            <a:ext cx="4543425" cy="3171825"/>
          </a:xfrm>
          <a:prstGeom prst="rect">
            <a:avLst/>
          </a:prstGeom>
        </p:spPr>
      </p:pic>
    </p:spTree>
    <p:extLst>
      <p:ext uri="{BB962C8B-B14F-4D97-AF65-F5344CB8AC3E}">
        <p14:creationId xmlns:p14="http://schemas.microsoft.com/office/powerpoint/2010/main" val="214005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Coffin ships</a:t>
            </a:r>
            <a:endParaRPr lang="en-US" dirty="0"/>
          </a:p>
        </p:txBody>
      </p:sp>
      <p:sp>
        <p:nvSpPr>
          <p:cNvPr id="3" name="Content Placeholder 2"/>
          <p:cNvSpPr>
            <a:spLocks noGrp="1"/>
          </p:cNvSpPr>
          <p:nvPr>
            <p:ph idx="1"/>
          </p:nvPr>
        </p:nvSpPr>
        <p:spPr/>
        <p:txBody>
          <a:bodyPr/>
          <a:lstStyle/>
          <a:p>
            <a:r>
              <a:rPr lang="en-CA" dirty="0"/>
              <a:t>Voyages would last 20 – 60 days </a:t>
            </a:r>
          </a:p>
          <a:p>
            <a:r>
              <a:rPr lang="en-CA" dirty="0"/>
              <a:t>3000 mile journey </a:t>
            </a:r>
          </a:p>
          <a:p>
            <a:r>
              <a:rPr lang="en-CA" dirty="0"/>
              <a:t>When a ship sank, everyone </a:t>
            </a:r>
            <a:br>
              <a:rPr lang="en-CA" dirty="0"/>
            </a:br>
            <a:r>
              <a:rPr lang="en-CA" dirty="0"/>
              <a:t>would go down with it, hence </a:t>
            </a:r>
            <a:br>
              <a:rPr lang="en-CA" dirty="0"/>
            </a:br>
            <a:r>
              <a:rPr lang="en-CA" dirty="0"/>
              <a:t>the name of “coffin ship”</a:t>
            </a:r>
          </a:p>
          <a:p>
            <a:r>
              <a:rPr lang="en-CA" dirty="0"/>
              <a:t>Approximately 30% of those on board died before reaching BNA, and some died shortly after</a:t>
            </a:r>
          </a:p>
          <a:p>
            <a:pPr lvl="1"/>
            <a:r>
              <a:rPr lang="en-CA" dirty="0"/>
              <a:t>The bodies of those that died on the ship were often thrown overboard during the voyage, which lead to the myth that sharks constantly followed these “coffin ships”</a:t>
            </a:r>
          </a:p>
          <a:p>
            <a:endParaRPr lang="en-US" dirty="0"/>
          </a:p>
        </p:txBody>
      </p:sp>
      <p:pic>
        <p:nvPicPr>
          <p:cNvPr id="11266" name="Picture 2" descr="http://www.bbc.co.uk/schools/primaryhistory/victorian_britain/famine_and_emigration/includes/resources/images/v_coffin_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02" y="990600"/>
            <a:ext cx="4679909"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7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 Poor Man’s Country</a:t>
            </a:r>
            <a:endParaRPr lang="en-US" dirty="0"/>
          </a:p>
        </p:txBody>
      </p:sp>
      <p:sp>
        <p:nvSpPr>
          <p:cNvPr id="3" name="Content Placeholder 2"/>
          <p:cNvSpPr>
            <a:spLocks noGrp="1"/>
          </p:cNvSpPr>
          <p:nvPr>
            <p:ph idx="1"/>
          </p:nvPr>
        </p:nvSpPr>
        <p:spPr/>
        <p:txBody>
          <a:bodyPr/>
          <a:lstStyle/>
          <a:p>
            <a:r>
              <a:rPr lang="en-CA" dirty="0"/>
              <a:t>Seasonal work due to harsh winters in many areas</a:t>
            </a:r>
          </a:p>
          <a:p>
            <a:r>
              <a:rPr lang="en-CA" dirty="0"/>
              <a:t>Many immigrants relied on charities for food and shelter</a:t>
            </a:r>
          </a:p>
          <a:p>
            <a:r>
              <a:rPr lang="en-CA" dirty="0"/>
              <a:t>Jobs available to immigrants included road building, canal construction, logging, farming, labourers, servants, and more</a:t>
            </a:r>
            <a:endParaRPr lang="en-US" dirty="0"/>
          </a:p>
        </p:txBody>
      </p:sp>
      <p:pic>
        <p:nvPicPr>
          <p:cNvPr id="13314" name="Picture 2" descr="https://upload.wikimedia.org/wikipedia/commons/5/55/Loggers_klaral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693" y="3733800"/>
            <a:ext cx="6217442" cy="279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7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 Driver Waltz</a:t>
            </a:r>
            <a:endParaRPr lang="en-US" dirty="0"/>
          </a:p>
        </p:txBody>
      </p:sp>
      <p:sp>
        <p:nvSpPr>
          <p:cNvPr id="3" name="Content Placeholder 2"/>
          <p:cNvSpPr>
            <a:spLocks noGrp="1"/>
          </p:cNvSpPr>
          <p:nvPr>
            <p:ph idx="1"/>
          </p:nvPr>
        </p:nvSpPr>
        <p:spPr/>
        <p:txBody>
          <a:bodyPr/>
          <a:lstStyle/>
          <a:p>
            <a:r>
              <a:rPr lang="en-US" dirty="0">
                <a:hlinkClick r:id="rId2"/>
              </a:rPr>
              <a:t>https://www.youtube.com/watch?v=upsZZ2s3xv8</a:t>
            </a:r>
            <a:r>
              <a:rPr lang="en-US" dirty="0"/>
              <a:t> </a:t>
            </a:r>
          </a:p>
          <a:p>
            <a:endParaRPr lang="en-CA" dirty="0"/>
          </a:p>
          <a:p>
            <a:r>
              <a:rPr lang="en-CA" dirty="0"/>
              <a:t>P.S. I’m sorry.</a:t>
            </a:r>
            <a:endParaRPr lang="en-US" dirty="0"/>
          </a:p>
        </p:txBody>
      </p:sp>
      <p:pic>
        <p:nvPicPr>
          <p:cNvPr id="14340" name="Picture 4" descr="https://i.ytimg.com/vi/upsZZ2s3xv8/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4612" y="2514600"/>
            <a:ext cx="6906101"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9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Groups coming to Canada</a:t>
            </a:r>
            <a:br>
              <a:rPr lang="en-US" dirty="0"/>
            </a:br>
            <a:r>
              <a:rPr lang="en-US" dirty="0"/>
              <a:t>1765-1867</a:t>
            </a:r>
          </a:p>
        </p:txBody>
      </p:sp>
      <p:sp>
        <p:nvSpPr>
          <p:cNvPr id="3" name="Content Placeholder 2"/>
          <p:cNvSpPr>
            <a:spLocks noGrp="1"/>
          </p:cNvSpPr>
          <p:nvPr>
            <p:ph idx="1"/>
          </p:nvPr>
        </p:nvSpPr>
        <p:spPr/>
        <p:txBody>
          <a:bodyPr/>
          <a:lstStyle/>
          <a:p>
            <a:endParaRPr lang="en-US" dirty="0"/>
          </a:p>
          <a:p>
            <a:r>
              <a:rPr lang="en-US" dirty="0"/>
              <a:t>Americans</a:t>
            </a:r>
          </a:p>
          <a:p>
            <a:r>
              <a:rPr lang="en-US" dirty="0"/>
              <a:t>Escaped Slaves</a:t>
            </a:r>
          </a:p>
          <a:p>
            <a:r>
              <a:rPr lang="en-US" dirty="0"/>
              <a:t>European Settlers</a:t>
            </a:r>
          </a:p>
        </p:txBody>
      </p:sp>
      <p:pic>
        <p:nvPicPr>
          <p:cNvPr id="1026" name="Picture 2" descr="Image result for upper and lower canada"/>
          <p:cNvPicPr>
            <a:picLocks noChangeAspect="1" noChangeArrowheads="1"/>
          </p:cNvPicPr>
          <p:nvPr/>
        </p:nvPicPr>
        <p:blipFill rotWithShape="1">
          <a:blip r:embed="rId3">
            <a:extLst>
              <a:ext uri="{28A0092B-C50C-407E-A947-70E740481C1C}">
                <a14:useLocalDpi xmlns:a14="http://schemas.microsoft.com/office/drawing/2010/main" val="0"/>
              </a:ext>
            </a:extLst>
          </a:blip>
          <a:srcRect t="20157" b="-20157"/>
          <a:stretch/>
        </p:blipFill>
        <p:spPr bwMode="auto">
          <a:xfrm>
            <a:off x="5332412" y="2569301"/>
            <a:ext cx="40576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en/thumb/a/ae/Flag_of_the_United_Kingdom.svg/1280px-Flag_of_the_United_Kingdom.svg.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381000"/>
            <a:ext cx="12188825" cy="6094413"/>
          </a:xfrm>
          <a:prstGeom prst="rect">
            <a:avLst/>
          </a:prstGeom>
          <a:noFill/>
        </p:spPr>
      </p:pic>
      <p:sp>
        <p:nvSpPr>
          <p:cNvPr id="2" name="Title 1"/>
          <p:cNvSpPr>
            <a:spLocks noGrp="1"/>
          </p:cNvSpPr>
          <p:nvPr>
            <p:ph type="title"/>
          </p:nvPr>
        </p:nvSpPr>
        <p:spPr/>
        <p:txBody>
          <a:bodyPr/>
          <a:lstStyle/>
          <a:p>
            <a:r>
              <a:rPr lang="en-US" dirty="0"/>
              <a:t>American immigrants</a:t>
            </a:r>
          </a:p>
        </p:txBody>
      </p:sp>
      <p:sp>
        <p:nvSpPr>
          <p:cNvPr id="4" name="Content Placeholder 3"/>
          <p:cNvSpPr>
            <a:spLocks noGrp="1"/>
          </p:cNvSpPr>
          <p:nvPr>
            <p:ph idx="1"/>
          </p:nvPr>
        </p:nvSpPr>
        <p:spPr/>
        <p:txBody>
          <a:bodyPr/>
          <a:lstStyle/>
          <a:p>
            <a:r>
              <a:rPr lang="en-CA" dirty="0"/>
              <a:t>Many of the Loyalists (American colonists still loyal to Great Britain) decided to immigrate up into parts of British North America (BNA)</a:t>
            </a:r>
          </a:p>
          <a:p>
            <a:r>
              <a:rPr lang="en-CA" dirty="0"/>
              <a:t>Now that the United States was its own country, these Loyalists wanted to go where they were still a part of Great Britain’s empire</a:t>
            </a:r>
          </a:p>
          <a:p>
            <a:r>
              <a:rPr lang="en-CA" dirty="0"/>
              <a:t>They flocked in the thousands to various areas of British North America</a:t>
            </a:r>
          </a:p>
          <a:p>
            <a:endParaRPr lang="en-US" dirty="0"/>
          </a:p>
        </p:txBody>
      </p:sp>
    </p:spTree>
    <p:extLst>
      <p:ext uri="{BB962C8B-B14F-4D97-AF65-F5344CB8AC3E}">
        <p14:creationId xmlns:p14="http://schemas.microsoft.com/office/powerpoint/2010/main" val="25426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Loyalist groupings</a:t>
            </a:r>
          </a:p>
        </p:txBody>
      </p:sp>
      <p:sp>
        <p:nvSpPr>
          <p:cNvPr id="5" name="Content Placeholder 4"/>
          <p:cNvSpPr>
            <a:spLocks noGrp="1"/>
          </p:cNvSpPr>
          <p:nvPr>
            <p:ph idx="1"/>
          </p:nvPr>
        </p:nvSpPr>
        <p:spPr/>
        <p:txBody>
          <a:bodyPr/>
          <a:lstStyle/>
          <a:p>
            <a:r>
              <a:rPr lang="en-US" dirty="0"/>
              <a:t>The immigrating Loyalists can be divided into three separate groups: </a:t>
            </a:r>
          </a:p>
          <a:p>
            <a:r>
              <a:rPr lang="en-US" b="1" dirty="0"/>
              <a:t>Refugees:</a:t>
            </a:r>
            <a:r>
              <a:rPr lang="en-US" dirty="0"/>
              <a:t> fled the Thirteen Colonies on their own during the American Revolutionary War</a:t>
            </a:r>
          </a:p>
          <a:p>
            <a:r>
              <a:rPr lang="en-CA" b="1" dirty="0"/>
              <a:t>Under British Military protection:</a:t>
            </a:r>
            <a:r>
              <a:rPr lang="en-CA" dirty="0"/>
              <a:t> sailed from ports in Boston and New York</a:t>
            </a:r>
          </a:p>
          <a:p>
            <a:r>
              <a:rPr lang="en-CA" b="1" dirty="0"/>
              <a:t>Soldiers:</a:t>
            </a:r>
            <a:r>
              <a:rPr lang="en-CA" dirty="0"/>
              <a:t> fought for the British during the war and were released from duty after the war</a:t>
            </a:r>
            <a:endParaRPr lang="en-US" b="1" dirty="0"/>
          </a:p>
        </p:txBody>
      </p:sp>
    </p:spTree>
    <p:extLst>
      <p:ext uri="{BB962C8B-B14F-4D97-AF65-F5344CB8AC3E}">
        <p14:creationId xmlns:p14="http://schemas.microsoft.com/office/powerpoint/2010/main" val="231035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did they go?</a:t>
            </a:r>
          </a:p>
        </p:txBody>
      </p:sp>
      <p:sp>
        <p:nvSpPr>
          <p:cNvPr id="3" name="Content Placeholder 2"/>
          <p:cNvSpPr>
            <a:spLocks noGrp="1"/>
          </p:cNvSpPr>
          <p:nvPr>
            <p:ph idx="1"/>
          </p:nvPr>
        </p:nvSpPr>
        <p:spPr/>
        <p:txBody>
          <a:bodyPr>
            <a:normAutofit lnSpcReduction="10000"/>
          </a:bodyPr>
          <a:lstStyle/>
          <a:p>
            <a:r>
              <a:rPr lang="en-US" dirty="0"/>
              <a:t>The Loyalists settled throughout </a:t>
            </a:r>
            <a:br>
              <a:rPr lang="en-US" dirty="0"/>
            </a:br>
            <a:r>
              <a:rPr lang="en-US" dirty="0"/>
              <a:t>British North America but the </a:t>
            </a:r>
            <a:br>
              <a:rPr lang="en-US" dirty="0"/>
            </a:br>
            <a:r>
              <a:rPr lang="en-US" dirty="0"/>
              <a:t>majority settled in two main areas:</a:t>
            </a:r>
          </a:p>
          <a:p>
            <a:r>
              <a:rPr lang="en-CA" b="1" dirty="0"/>
              <a:t>Nova Scotia:</a:t>
            </a:r>
            <a:r>
              <a:rPr lang="en-CA" dirty="0"/>
              <a:t> approximately 35,000 Loyalists went to Nova Scotia to settle. Helped create New Brunswick due to high population in the area. Another approximately 1000 Loyalists settled on St. John’s Island (Prince Edward Island). </a:t>
            </a:r>
          </a:p>
          <a:p>
            <a:r>
              <a:rPr lang="en-CA" b="1" dirty="0"/>
              <a:t>Quebec:</a:t>
            </a:r>
            <a:r>
              <a:rPr lang="en-CA" dirty="0"/>
              <a:t> most that came to Quebec were farmers. Settled in almost unoccupied areas of Quebec. Many settled in what is now south-east Ontario. Eventually asked the British government to separate from Quebec, which was approved, leading to the creation of Upper Canada and Lower Canada.</a:t>
            </a:r>
            <a:endParaRPr lang="en-US" b="1" dirty="0"/>
          </a:p>
        </p:txBody>
      </p:sp>
      <p:pic>
        <p:nvPicPr>
          <p:cNvPr id="3074" name="Picture 2" descr="http://media.web.britannica.com/eb-media/43/64943-004-628B9C8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12" y="990600"/>
            <a:ext cx="3892142" cy="184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7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Underground Railroad</a:t>
            </a:r>
            <a:endParaRPr lang="en-US" dirty="0"/>
          </a:p>
        </p:txBody>
      </p:sp>
      <p:sp>
        <p:nvSpPr>
          <p:cNvPr id="5" name="Content Placeholder 4"/>
          <p:cNvSpPr>
            <a:spLocks noGrp="1"/>
          </p:cNvSpPr>
          <p:nvPr>
            <p:ph idx="1"/>
          </p:nvPr>
        </p:nvSpPr>
        <p:spPr/>
        <p:txBody>
          <a:bodyPr>
            <a:normAutofit lnSpcReduction="10000"/>
          </a:bodyPr>
          <a:lstStyle/>
          <a:p>
            <a:r>
              <a:rPr lang="en-CA" dirty="0"/>
              <a:t>enslaved Africans followed the North Star on the Underground Railroad to find freedom in Canada</a:t>
            </a:r>
          </a:p>
          <a:p>
            <a:pPr lvl="1"/>
            <a:r>
              <a:rPr lang="en-CA" dirty="0"/>
              <a:t>It was not an actual railroad but a secret network of routes and safe houses that helped people escape slavery and reach free states or Canada</a:t>
            </a:r>
          </a:p>
          <a:p>
            <a:r>
              <a:rPr lang="en-CA" dirty="0"/>
              <a:t>The "railroad" actually began operating in the 1780s, but became known as the Underground Railroad in the 1830s</a:t>
            </a:r>
          </a:p>
          <a:p>
            <a:r>
              <a:rPr lang="en-CA" dirty="0"/>
              <a:t>The organization used railroad terms as </a:t>
            </a:r>
            <a:br>
              <a:rPr lang="en-CA" dirty="0"/>
            </a:br>
            <a:r>
              <a:rPr lang="en-CA" dirty="0"/>
              <a:t>code words</a:t>
            </a:r>
          </a:p>
          <a:p>
            <a:pPr lvl="1"/>
            <a:r>
              <a:rPr lang="en-CA" dirty="0"/>
              <a:t>“conductors”: helped people move from place </a:t>
            </a:r>
            <a:br>
              <a:rPr lang="en-CA" dirty="0"/>
            </a:br>
            <a:r>
              <a:rPr lang="en-CA" dirty="0"/>
              <a:t>to place</a:t>
            </a:r>
          </a:p>
          <a:p>
            <a:pPr lvl="1"/>
            <a:r>
              <a:rPr lang="en-CA" dirty="0"/>
              <a:t>“passengers” or “cargo”: fleeing refugees</a:t>
            </a:r>
          </a:p>
          <a:p>
            <a:pPr lvl="1"/>
            <a:r>
              <a:rPr lang="en-CA" dirty="0"/>
              <a:t>“stations”: safe places to stop to rest</a:t>
            </a:r>
            <a:endParaRPr lang="en-US" dirty="0"/>
          </a:p>
        </p:txBody>
      </p:sp>
      <p:pic>
        <p:nvPicPr>
          <p:cNvPr id="4098" name="Picture 2" descr="http://www.visitmoco.com/wp-content/uploads/2016/05/Underground-Railr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698" y="4343400"/>
            <a:ext cx="328151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Underground Railroad</a:t>
            </a:r>
            <a:endParaRPr lang="en-US" dirty="0"/>
          </a:p>
        </p:txBody>
      </p:sp>
      <p:sp>
        <p:nvSpPr>
          <p:cNvPr id="7" name="Content Placeholder 6"/>
          <p:cNvSpPr>
            <a:spLocks noGrp="1"/>
          </p:cNvSpPr>
          <p:nvPr>
            <p:ph idx="1"/>
          </p:nvPr>
        </p:nvSpPr>
        <p:spPr/>
        <p:txBody>
          <a:bodyPr/>
          <a:lstStyle/>
          <a:p>
            <a:r>
              <a:rPr lang="en-CA" dirty="0"/>
              <a:t>Refugees arrived all over Canada: from Nova Scotia to British Columbia</a:t>
            </a:r>
          </a:p>
          <a:p>
            <a:r>
              <a:rPr lang="en-CA" dirty="0"/>
              <a:t>Most ended up in southwestern Ontario, in cities such as Windsor, Fort Erie, Chatham and Owen Sound</a:t>
            </a:r>
          </a:p>
          <a:p>
            <a:r>
              <a:rPr lang="en-CA" dirty="0"/>
              <a:t>The actual number of escaped slaves is not known, but it is believed to be around 30,000</a:t>
            </a:r>
            <a:endParaRPr lang="en-US" dirty="0"/>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Europeans coming to BNA</a:t>
            </a:r>
            <a:endParaRPr lang="en-US" dirty="0"/>
          </a:p>
        </p:txBody>
      </p:sp>
      <p:sp>
        <p:nvSpPr>
          <p:cNvPr id="3" name="Content Placeholder 2"/>
          <p:cNvSpPr>
            <a:spLocks noGrp="1"/>
          </p:cNvSpPr>
          <p:nvPr>
            <p:ph idx="1"/>
          </p:nvPr>
        </p:nvSpPr>
        <p:spPr/>
        <p:txBody>
          <a:bodyPr/>
          <a:lstStyle/>
          <a:p>
            <a:r>
              <a:rPr lang="en-CA" dirty="0"/>
              <a:t>Great Britain </a:t>
            </a:r>
          </a:p>
          <a:p>
            <a:pPr lvl="1"/>
            <a:r>
              <a:rPr lang="en-CA" dirty="0"/>
              <a:t>England</a:t>
            </a:r>
          </a:p>
          <a:p>
            <a:pPr lvl="1"/>
            <a:r>
              <a:rPr lang="en-CA" dirty="0"/>
              <a:t>Ireland</a:t>
            </a:r>
          </a:p>
          <a:p>
            <a:pPr lvl="1"/>
            <a:r>
              <a:rPr lang="en-CA" dirty="0"/>
              <a:t>Scotland</a:t>
            </a:r>
          </a:p>
          <a:p>
            <a:pPr lvl="1"/>
            <a:r>
              <a:rPr lang="en-CA" dirty="0"/>
              <a:t>Wales</a:t>
            </a:r>
          </a:p>
          <a:p>
            <a:r>
              <a:rPr lang="en-CA" dirty="0"/>
              <a:t>France</a:t>
            </a:r>
          </a:p>
          <a:p>
            <a:r>
              <a:rPr lang="en-CA" dirty="0"/>
              <a:t>Other European countries</a:t>
            </a:r>
            <a:endParaRPr lang="en-US" dirty="0"/>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en/thumb/b/be/Flag_of_England.svg/1280px-Flag_of_England.sv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79413" y="0"/>
            <a:ext cx="1143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England</a:t>
            </a:r>
            <a:endParaRPr lang="en-US" dirty="0"/>
          </a:p>
        </p:txBody>
      </p:sp>
      <p:sp>
        <p:nvSpPr>
          <p:cNvPr id="3" name="Content Placeholder 2"/>
          <p:cNvSpPr>
            <a:spLocks noGrp="1"/>
          </p:cNvSpPr>
          <p:nvPr>
            <p:ph idx="1"/>
          </p:nvPr>
        </p:nvSpPr>
        <p:spPr/>
        <p:txBody>
          <a:bodyPr>
            <a:normAutofit lnSpcReduction="10000"/>
          </a:bodyPr>
          <a:lstStyle/>
          <a:p>
            <a:r>
              <a:rPr lang="en-CA" dirty="0"/>
              <a:t>England was beginning to get overcrowded for many of the middle to lower class citizens</a:t>
            </a:r>
          </a:p>
          <a:p>
            <a:pPr lvl="1"/>
            <a:r>
              <a:rPr lang="en-CA" dirty="0"/>
              <a:t>Population outpaced economic opportunity</a:t>
            </a:r>
          </a:p>
          <a:p>
            <a:pPr lvl="1"/>
            <a:r>
              <a:rPr lang="en-CA" dirty="0"/>
              <a:t>Land and jobs were harder to come by</a:t>
            </a:r>
          </a:p>
          <a:p>
            <a:r>
              <a:rPr lang="en-CA" dirty="0"/>
              <a:t>On top of becoming too crowded many families were suffering from the depression after the Napoleonic Wars, which resulted in mass unemployment and a crashed economy</a:t>
            </a:r>
          </a:p>
          <a:p>
            <a:r>
              <a:rPr lang="en-CA" dirty="0"/>
              <a:t>Industrial revolution improved life expectancy of people, resulting in more people needing space and food</a:t>
            </a:r>
          </a:p>
          <a:p>
            <a:r>
              <a:rPr lang="en-CA" dirty="0"/>
              <a:t>Many families were forced to live in slums</a:t>
            </a:r>
          </a:p>
          <a:p>
            <a:r>
              <a:rPr lang="en-CA" dirty="0"/>
              <a:t>Families decided to move to BNA for a chance at a better life</a:t>
            </a:r>
          </a:p>
          <a:p>
            <a:endParaRPr lang="en-CA" dirty="0"/>
          </a:p>
          <a:p>
            <a:endParaRPr lang="en-US" dirty="0"/>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6EE188-8C78-4767-B50A-130BE2873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808</Words>
  <Application>Microsoft Office PowerPoint</Application>
  <PresentationFormat>Custom</PresentationFormat>
  <Paragraphs>106</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Continental North America 16x9</vt:lpstr>
      <vt:lpstr>Why Come to the Canadian colonies?</vt:lpstr>
      <vt:lpstr>Groups coming to Canada 1765-1867</vt:lpstr>
      <vt:lpstr>American immigrants</vt:lpstr>
      <vt:lpstr>Loyalist groupings</vt:lpstr>
      <vt:lpstr>Where did they go?</vt:lpstr>
      <vt:lpstr>Underground Railroad</vt:lpstr>
      <vt:lpstr>Underground Railroad</vt:lpstr>
      <vt:lpstr>Europeans coming to BNA</vt:lpstr>
      <vt:lpstr>England</vt:lpstr>
      <vt:lpstr>England</vt:lpstr>
      <vt:lpstr>Scotland</vt:lpstr>
      <vt:lpstr>Ireland</vt:lpstr>
      <vt:lpstr>Ireland</vt:lpstr>
      <vt:lpstr>Wales</vt:lpstr>
      <vt:lpstr>France</vt:lpstr>
      <vt:lpstr>The Voyage</vt:lpstr>
      <vt:lpstr>Coffin ships</vt:lpstr>
      <vt:lpstr>Canada: Poor Man’s Country</vt:lpstr>
      <vt:lpstr>Log Driver Waltz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2016-09-11T20:23:00Z</dcterms:created>
  <dcterms:modified xsi:type="dcterms:W3CDTF">2016-09-11T23:56:14Z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