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84" r:id="rId10"/>
    <p:sldId id="286" r:id="rId11"/>
    <p:sldId id="285" r:id="rId12"/>
    <p:sldId id="266" r:id="rId13"/>
    <p:sldId id="267" r:id="rId14"/>
    <p:sldId id="268" r:id="rId15"/>
    <p:sldId id="271" r:id="rId16"/>
    <p:sldId id="272" r:id="rId17"/>
    <p:sldId id="275" r:id="rId18"/>
    <p:sldId id="276" r:id="rId19"/>
    <p:sldId id="277" r:id="rId20"/>
    <p:sldId id="278" r:id="rId21"/>
    <p:sldId id="279" r:id="rId22"/>
    <p:sldId id="280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0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88EF637-7E80-4C23-ADC9-4D52C2540758}" type="datetimeFigureOut">
              <a:rPr lang="en-CA" smtClean="0"/>
              <a:t>2016-09-11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345FB-5796-4D6B-9028-E108C0185877}" type="slidenum">
              <a:rPr lang="en-CA" smtClean="0"/>
              <a:t>‹#›</a:t>
            </a:fld>
            <a:endParaRPr lang="en-CA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3564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EF637-7E80-4C23-ADC9-4D52C2540758}" type="datetimeFigureOut">
              <a:rPr lang="en-CA" smtClean="0"/>
              <a:t>2016-09-11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345FB-5796-4D6B-9028-E108C018587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4134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EF637-7E80-4C23-ADC9-4D52C2540758}" type="datetimeFigureOut">
              <a:rPr lang="en-CA" smtClean="0"/>
              <a:t>2016-09-11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345FB-5796-4D6B-9028-E108C0185877}" type="slidenum">
              <a:rPr lang="en-CA" smtClean="0"/>
              <a:t>‹#›</a:t>
            </a:fld>
            <a:endParaRPr lang="en-CA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2996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EF637-7E80-4C23-ADC9-4D52C2540758}" type="datetimeFigureOut">
              <a:rPr lang="en-CA" smtClean="0"/>
              <a:t>2016-09-11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345FB-5796-4D6B-9028-E108C018587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74831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EF637-7E80-4C23-ADC9-4D52C2540758}" type="datetimeFigureOut">
              <a:rPr lang="en-CA" smtClean="0"/>
              <a:t>2016-09-11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345FB-5796-4D6B-9028-E108C0185877}" type="slidenum">
              <a:rPr lang="en-CA" smtClean="0"/>
              <a:t>‹#›</a:t>
            </a:fld>
            <a:endParaRPr lang="en-CA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8127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EF637-7E80-4C23-ADC9-4D52C2540758}" type="datetimeFigureOut">
              <a:rPr lang="en-CA" smtClean="0"/>
              <a:t>2016-09-11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345FB-5796-4D6B-9028-E108C018587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88426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EF637-7E80-4C23-ADC9-4D52C2540758}" type="datetimeFigureOut">
              <a:rPr lang="en-CA" smtClean="0"/>
              <a:t>2016-09-11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345FB-5796-4D6B-9028-E108C018587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98292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EF637-7E80-4C23-ADC9-4D52C2540758}" type="datetimeFigureOut">
              <a:rPr lang="en-CA" smtClean="0"/>
              <a:t>2016-09-11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345FB-5796-4D6B-9028-E108C018587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3166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EF637-7E80-4C23-ADC9-4D52C2540758}" type="datetimeFigureOut">
              <a:rPr lang="en-CA" smtClean="0"/>
              <a:t>2016-09-11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345FB-5796-4D6B-9028-E108C018587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04674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EF637-7E80-4C23-ADC9-4D52C2540758}" type="datetimeFigureOut">
              <a:rPr lang="en-CA" smtClean="0"/>
              <a:t>2016-09-11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345FB-5796-4D6B-9028-E108C018587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04655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EF637-7E80-4C23-ADC9-4D52C2540758}" type="datetimeFigureOut">
              <a:rPr lang="en-CA" smtClean="0"/>
              <a:t>2016-09-11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345FB-5796-4D6B-9028-E108C0185877}" type="slidenum">
              <a:rPr lang="en-CA" smtClean="0"/>
              <a:t>‹#›</a:t>
            </a:fld>
            <a:endParaRPr lang="en-CA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8900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88EF637-7E80-4C23-ADC9-4D52C2540758}" type="datetimeFigureOut">
              <a:rPr lang="en-CA" smtClean="0"/>
              <a:t>2016-09-11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EC345FB-5796-4D6B-9028-E108C0185877}" type="slidenum">
              <a:rPr lang="en-CA" smtClean="0"/>
              <a:t>‹#›</a:t>
            </a:fld>
            <a:endParaRPr lang="en-CA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4633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wmf"/><Relationship Id="rId4" Type="http://schemas.openxmlformats.org/officeDocument/2006/relationships/image" Target="../media/image9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5.wmf"/><Relationship Id="rId5" Type="http://schemas.openxmlformats.org/officeDocument/2006/relationships/image" Target="../media/image14.gif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Life in Upper &amp; Lower Canada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00192" y="4960137"/>
            <a:ext cx="2843808" cy="1463040"/>
          </a:xfrm>
        </p:spPr>
        <p:txBody>
          <a:bodyPr/>
          <a:lstStyle/>
          <a:p>
            <a:r>
              <a:rPr lang="en-CA" dirty="0"/>
              <a:t>WGSS	SS10	Mr. Salter</a:t>
            </a:r>
          </a:p>
        </p:txBody>
      </p:sp>
    </p:spTree>
    <p:extLst>
      <p:ext uri="{BB962C8B-B14F-4D97-AF65-F5344CB8AC3E}">
        <p14:creationId xmlns:p14="http://schemas.microsoft.com/office/powerpoint/2010/main" val="34447856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451178"/>
          </a:xfrm>
        </p:spPr>
        <p:txBody>
          <a:bodyPr>
            <a:normAutofit fontScale="90000"/>
          </a:bodyPr>
          <a:lstStyle/>
          <a:p>
            <a:r>
              <a:rPr lang="en-CA" dirty="0"/>
              <a:t>Types of Government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043608" y="1340768"/>
            <a:ext cx="2160240" cy="4680520"/>
          </a:xfrm>
        </p:spPr>
        <p:txBody>
          <a:bodyPr/>
          <a:lstStyle/>
          <a:p>
            <a:pPr marL="0" indent="0">
              <a:buNone/>
            </a:pPr>
            <a:r>
              <a:rPr lang="en-CA" dirty="0"/>
              <a:t>What is </a:t>
            </a:r>
            <a:r>
              <a:rPr lang="en-CA" dirty="0">
                <a:solidFill>
                  <a:srgbClr val="C00000"/>
                </a:solidFill>
              </a:rPr>
              <a:t>representative</a:t>
            </a:r>
            <a:r>
              <a:rPr lang="en-CA" dirty="0"/>
              <a:t> government?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What is </a:t>
            </a:r>
            <a:r>
              <a:rPr lang="en-CA" dirty="0">
                <a:solidFill>
                  <a:srgbClr val="C00000"/>
                </a:solidFill>
              </a:rPr>
              <a:t>Responsible</a:t>
            </a:r>
            <a:r>
              <a:rPr lang="en-CA" dirty="0"/>
              <a:t> Government?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3275856" y="1340768"/>
            <a:ext cx="4587984" cy="4680520"/>
          </a:xfrm>
        </p:spPr>
        <p:txBody>
          <a:bodyPr>
            <a:normAutofit/>
          </a:bodyPr>
          <a:lstStyle/>
          <a:p>
            <a:r>
              <a:rPr lang="en-CA" dirty="0"/>
              <a:t>Government is elected by voters – represents the people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r>
              <a:rPr lang="en-CA" dirty="0"/>
              <a:t>Voters have the power to vote out/ remove a government that does not please them (responsible to the people)</a:t>
            </a:r>
          </a:p>
          <a:p>
            <a:endParaRPr lang="en-CA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203848" y="1268760"/>
            <a:ext cx="0" cy="47525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15390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451178"/>
          </a:xfrm>
        </p:spPr>
        <p:txBody>
          <a:bodyPr>
            <a:normAutofit fontScale="90000"/>
          </a:bodyPr>
          <a:lstStyle/>
          <a:p>
            <a:r>
              <a:rPr lang="en-CA" dirty="0"/>
              <a:t>Types of Government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043608" y="1340768"/>
            <a:ext cx="2160240" cy="4680520"/>
          </a:xfrm>
        </p:spPr>
        <p:txBody>
          <a:bodyPr/>
          <a:lstStyle/>
          <a:p>
            <a:pPr marL="0" indent="0">
              <a:buNone/>
            </a:pPr>
            <a:r>
              <a:rPr lang="en-CA" dirty="0"/>
              <a:t>What is </a:t>
            </a:r>
            <a:r>
              <a:rPr lang="en-CA" dirty="0">
                <a:solidFill>
                  <a:srgbClr val="C00000"/>
                </a:solidFill>
              </a:rPr>
              <a:t>representative</a:t>
            </a:r>
            <a:r>
              <a:rPr lang="en-CA" dirty="0"/>
              <a:t> government?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What is </a:t>
            </a:r>
            <a:r>
              <a:rPr lang="en-CA" dirty="0">
                <a:solidFill>
                  <a:srgbClr val="C00000"/>
                </a:solidFill>
              </a:rPr>
              <a:t>Responsible</a:t>
            </a:r>
            <a:r>
              <a:rPr lang="en-CA" dirty="0"/>
              <a:t> Government?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What did the Colonies have?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3275856" y="1340768"/>
            <a:ext cx="4587984" cy="4680520"/>
          </a:xfrm>
        </p:spPr>
        <p:txBody>
          <a:bodyPr>
            <a:normAutofit/>
          </a:bodyPr>
          <a:lstStyle/>
          <a:p>
            <a:r>
              <a:rPr lang="en-CA" dirty="0"/>
              <a:t>Government is elected by voters – represents the people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r>
              <a:rPr lang="en-CA" dirty="0"/>
              <a:t>Voters have the power to vote out/ remove a government that does not please them (responsible to the people)</a:t>
            </a:r>
          </a:p>
          <a:p>
            <a:endParaRPr lang="en-CA" dirty="0"/>
          </a:p>
          <a:p>
            <a:r>
              <a:rPr lang="en-CA" dirty="0"/>
              <a:t>Run by Britain/ Governor and small group of aristocrats (oligarchy)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3203848" y="1268760"/>
            <a:ext cx="0" cy="47525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97620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451178"/>
          </a:xfrm>
        </p:spPr>
        <p:txBody>
          <a:bodyPr>
            <a:normAutofit fontScale="90000"/>
          </a:bodyPr>
          <a:lstStyle/>
          <a:p>
            <a:r>
              <a:rPr lang="en-CA" dirty="0"/>
              <a:t>Types of Government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043608" y="1340768"/>
            <a:ext cx="2160240" cy="4680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/>
              <a:t>What is an oligarchy?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Who are the oligarchies in  Upper and Lower Canada?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Are the Colonies Democratic?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3275856" y="1340768"/>
            <a:ext cx="4587984" cy="4680520"/>
          </a:xfrm>
        </p:spPr>
        <p:txBody>
          <a:bodyPr>
            <a:normAutofit/>
          </a:bodyPr>
          <a:lstStyle/>
          <a:p>
            <a:r>
              <a:rPr lang="en-CA" dirty="0"/>
              <a:t>Rule (governance) by a small, select group of people</a:t>
            </a:r>
          </a:p>
          <a:p>
            <a:endParaRPr lang="en-CA" dirty="0"/>
          </a:p>
          <a:p>
            <a:r>
              <a:rPr lang="en-CA" dirty="0"/>
              <a:t>Upper Canada:  </a:t>
            </a:r>
            <a:r>
              <a:rPr lang="en-CA" dirty="0">
                <a:solidFill>
                  <a:srgbClr val="C00000"/>
                </a:solidFill>
              </a:rPr>
              <a:t>Family Compact</a:t>
            </a:r>
          </a:p>
          <a:p>
            <a:r>
              <a:rPr lang="en-CA" dirty="0"/>
              <a:t>Lower Canada:  </a:t>
            </a:r>
            <a:r>
              <a:rPr lang="en-CA" dirty="0">
                <a:solidFill>
                  <a:srgbClr val="C00000"/>
                </a:solidFill>
              </a:rPr>
              <a:t>Chateau Clique</a:t>
            </a:r>
          </a:p>
          <a:p>
            <a:endParaRPr lang="en-CA" dirty="0"/>
          </a:p>
          <a:p>
            <a:endParaRPr lang="en-CA" dirty="0"/>
          </a:p>
          <a:p>
            <a:r>
              <a:rPr lang="en-CA" dirty="0"/>
              <a:t>Colonies are </a:t>
            </a:r>
            <a:r>
              <a:rPr lang="en-CA" dirty="0">
                <a:solidFill>
                  <a:srgbClr val="C00000"/>
                </a:solidFill>
              </a:rPr>
              <a:t>NOT</a:t>
            </a:r>
            <a:r>
              <a:rPr lang="en-CA" dirty="0"/>
              <a:t> democratic –Government is not representative or responsible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3203848" y="1268760"/>
            <a:ext cx="0" cy="47525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07566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451178"/>
          </a:xfrm>
        </p:spPr>
        <p:txBody>
          <a:bodyPr>
            <a:normAutofit fontScale="90000"/>
          </a:bodyPr>
          <a:lstStyle/>
          <a:p>
            <a:r>
              <a:rPr lang="en-CA" dirty="0"/>
              <a:t>Types of Government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043608" y="1340768"/>
            <a:ext cx="2160240" cy="4680520"/>
          </a:xfrm>
        </p:spPr>
        <p:txBody>
          <a:bodyPr/>
          <a:lstStyle/>
          <a:p>
            <a:r>
              <a:rPr lang="en-CA" dirty="0"/>
              <a:t>What is the government in both colonies?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3275856" y="1340768"/>
            <a:ext cx="4587984" cy="4680520"/>
          </a:xfrm>
        </p:spPr>
        <p:txBody>
          <a:bodyPr/>
          <a:lstStyle/>
          <a:p>
            <a:pPr marL="0" indent="0" algn="ctr">
              <a:buNone/>
            </a:pPr>
            <a:r>
              <a:rPr lang="en-CA" u="sng" dirty="0">
                <a:solidFill>
                  <a:srgbClr val="C00000"/>
                </a:solidFill>
              </a:rPr>
              <a:t>Governor </a:t>
            </a:r>
          </a:p>
          <a:p>
            <a:pPr marL="0" indent="0" algn="ctr">
              <a:buNone/>
            </a:pPr>
            <a:r>
              <a:rPr lang="en-CA" dirty="0"/>
              <a:t>(represents Britain)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u="sng" dirty="0"/>
              <a:t>Executive</a:t>
            </a:r>
            <a:r>
              <a:rPr lang="en-CA" dirty="0"/>
              <a:t> 		</a:t>
            </a:r>
            <a:r>
              <a:rPr lang="en-CA" u="sng" dirty="0"/>
              <a:t>Legislative</a:t>
            </a:r>
            <a:r>
              <a:rPr lang="en-CA" dirty="0"/>
              <a:t> </a:t>
            </a:r>
            <a:r>
              <a:rPr lang="en-CA" u="sng" dirty="0"/>
              <a:t>Council </a:t>
            </a:r>
            <a:r>
              <a:rPr lang="en-CA" dirty="0"/>
              <a:t>			</a:t>
            </a:r>
            <a:r>
              <a:rPr lang="en-CA" u="sng" dirty="0"/>
              <a:t>Council</a:t>
            </a:r>
          </a:p>
          <a:p>
            <a:pPr marL="0" indent="0" algn="ctr">
              <a:buNone/>
            </a:pPr>
            <a:r>
              <a:rPr lang="en-CA" sz="1800" dirty="0"/>
              <a:t>(Both councils appointed by Governor – all members are part of the</a:t>
            </a:r>
          </a:p>
          <a:p>
            <a:pPr marL="0" indent="0" algn="ctr">
              <a:buNone/>
            </a:pPr>
            <a:r>
              <a:rPr lang="en-CA" sz="1800" dirty="0"/>
              <a:t> </a:t>
            </a:r>
            <a:r>
              <a:rPr lang="en-CA" sz="1800" u="sng" dirty="0"/>
              <a:t>Family compact or the Chateau Clique</a:t>
            </a:r>
            <a:r>
              <a:rPr lang="en-CA" sz="1800" dirty="0"/>
              <a:t>) </a:t>
            </a:r>
          </a:p>
          <a:p>
            <a:pPr marL="0" indent="0" algn="ctr">
              <a:buNone/>
            </a:pPr>
            <a:endParaRPr lang="en-CA" u="sng" dirty="0"/>
          </a:p>
          <a:p>
            <a:pPr marL="0" indent="0" algn="ctr">
              <a:buNone/>
            </a:pPr>
            <a:r>
              <a:rPr lang="en-CA" u="sng" dirty="0">
                <a:solidFill>
                  <a:srgbClr val="C00000"/>
                </a:solidFill>
              </a:rPr>
              <a:t>Legislative Assembly</a:t>
            </a:r>
          </a:p>
          <a:p>
            <a:pPr marL="0" indent="0" algn="ctr">
              <a:buNone/>
            </a:pPr>
            <a:r>
              <a:rPr lang="en-CA" sz="1800" dirty="0"/>
              <a:t>(elected by Male Property owners in colony)</a:t>
            </a:r>
          </a:p>
          <a:p>
            <a:pPr marL="0" indent="0" algn="ctr">
              <a:buNone/>
            </a:pPr>
            <a:endParaRPr lang="en-CA" sz="1800" dirty="0"/>
          </a:p>
          <a:p>
            <a:pPr marL="0" indent="0" algn="ctr">
              <a:buNone/>
            </a:pPr>
            <a:endParaRPr lang="en-CA" sz="18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203848" y="1268760"/>
            <a:ext cx="0" cy="47525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 flipH="1">
            <a:off x="4355976" y="2204864"/>
            <a:ext cx="504056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084168" y="2204864"/>
            <a:ext cx="504056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34381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451178"/>
          </a:xfrm>
        </p:spPr>
        <p:txBody>
          <a:bodyPr>
            <a:normAutofit fontScale="90000"/>
          </a:bodyPr>
          <a:lstStyle/>
          <a:p>
            <a:r>
              <a:rPr lang="en-CA" dirty="0"/>
              <a:t>Type of Government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043608" y="1340768"/>
            <a:ext cx="2160240" cy="4680520"/>
          </a:xfrm>
        </p:spPr>
        <p:txBody>
          <a:bodyPr/>
          <a:lstStyle/>
          <a:p>
            <a:r>
              <a:rPr lang="en-CA" dirty="0"/>
              <a:t>Why is this colonial government not democratic?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3275856" y="1340768"/>
            <a:ext cx="4587984" cy="4680520"/>
          </a:xfrm>
        </p:spPr>
        <p:txBody>
          <a:bodyPr/>
          <a:lstStyle/>
          <a:p>
            <a:r>
              <a:rPr lang="en-CA" dirty="0"/>
              <a:t>Governor and his councils (Family Compact/ Chateau clique) could Veto all laws passed in Elected legislative assembly (and often did)</a:t>
            </a:r>
          </a:p>
          <a:p>
            <a:pPr marL="0" indent="0">
              <a:buNone/>
            </a:pPr>
            <a:endParaRPr lang="en-CA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203848" y="1268760"/>
            <a:ext cx="0" cy="47525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6401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451178"/>
          </a:xfrm>
        </p:spPr>
        <p:txBody>
          <a:bodyPr>
            <a:normAutofit fontScale="90000"/>
          </a:bodyPr>
          <a:lstStyle/>
          <a:p>
            <a:r>
              <a:rPr lang="en-CA" dirty="0"/>
              <a:t>Upper Canada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043608" y="1340768"/>
            <a:ext cx="2160240" cy="4680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/>
              <a:t>What did the Family Compact Veto?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What are the Colonists angry about?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Who is Robert </a:t>
            </a:r>
            <a:r>
              <a:rPr lang="en-CA" dirty="0" err="1"/>
              <a:t>Gourlay</a:t>
            </a:r>
            <a:r>
              <a:rPr lang="en-CA" dirty="0"/>
              <a:t>?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3275856" y="1340768"/>
            <a:ext cx="4587984" cy="4680520"/>
          </a:xfrm>
        </p:spPr>
        <p:txBody>
          <a:bodyPr>
            <a:normAutofit fontScale="92500" lnSpcReduction="20000"/>
          </a:bodyPr>
          <a:lstStyle/>
          <a:p>
            <a:r>
              <a:rPr lang="en-CA" dirty="0"/>
              <a:t>Roads/ development in crown and church land</a:t>
            </a:r>
          </a:p>
          <a:p>
            <a:r>
              <a:rPr lang="en-CA" dirty="0"/>
              <a:t>Ignore </a:t>
            </a:r>
            <a:r>
              <a:rPr lang="en-CA" dirty="0">
                <a:solidFill>
                  <a:srgbClr val="C00000"/>
                </a:solidFill>
              </a:rPr>
              <a:t>land speculation </a:t>
            </a:r>
            <a:r>
              <a:rPr lang="en-CA" dirty="0"/>
              <a:t>/</a:t>
            </a:r>
            <a:r>
              <a:rPr lang="en-CA" dirty="0">
                <a:solidFill>
                  <a:srgbClr val="C00000"/>
                </a:solidFill>
              </a:rPr>
              <a:t> </a:t>
            </a:r>
            <a:r>
              <a:rPr lang="en-CA" dirty="0"/>
              <a:t>problems with absentee landlords</a:t>
            </a:r>
          </a:p>
          <a:p>
            <a:pPr marL="0" indent="0">
              <a:buNone/>
            </a:pPr>
            <a:endParaRPr lang="en-CA" dirty="0"/>
          </a:p>
          <a:p>
            <a:r>
              <a:rPr lang="en-CA" dirty="0"/>
              <a:t>No </a:t>
            </a:r>
            <a:r>
              <a:rPr lang="en-CA" dirty="0">
                <a:solidFill>
                  <a:srgbClr val="C00000"/>
                </a:solidFill>
              </a:rPr>
              <a:t>land</a:t>
            </a:r>
          </a:p>
          <a:p>
            <a:r>
              <a:rPr lang="en-CA" dirty="0"/>
              <a:t>No </a:t>
            </a:r>
            <a:r>
              <a:rPr lang="en-CA" dirty="0">
                <a:solidFill>
                  <a:srgbClr val="C00000"/>
                </a:solidFill>
              </a:rPr>
              <a:t>roads</a:t>
            </a:r>
            <a:r>
              <a:rPr lang="en-CA" dirty="0"/>
              <a:t> (crown/ clergy land in the way)</a:t>
            </a:r>
          </a:p>
          <a:p>
            <a:r>
              <a:rPr lang="en-CA" dirty="0"/>
              <a:t>Family Compact has all the power</a:t>
            </a:r>
          </a:p>
          <a:p>
            <a:endParaRPr lang="en-CA" dirty="0"/>
          </a:p>
          <a:p>
            <a:r>
              <a:rPr lang="en-CA" dirty="0"/>
              <a:t>Land agent</a:t>
            </a:r>
          </a:p>
          <a:p>
            <a:r>
              <a:rPr lang="en-CA" dirty="0"/>
              <a:t>Created petition for change in policy</a:t>
            </a:r>
          </a:p>
          <a:p>
            <a:r>
              <a:rPr lang="en-CA" dirty="0">
                <a:solidFill>
                  <a:srgbClr val="C00000"/>
                </a:solidFill>
              </a:rPr>
              <a:t>Arrested</a:t>
            </a:r>
            <a:r>
              <a:rPr lang="en-CA" dirty="0"/>
              <a:t> and deported</a:t>
            </a:r>
          </a:p>
          <a:p>
            <a:r>
              <a:rPr lang="en-CA" dirty="0"/>
              <a:t>Unifies opposition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3203848" y="1268760"/>
            <a:ext cx="0" cy="47525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32061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451178"/>
          </a:xfrm>
        </p:spPr>
        <p:txBody>
          <a:bodyPr>
            <a:normAutofit fontScale="90000"/>
          </a:bodyPr>
          <a:lstStyle/>
          <a:p>
            <a:r>
              <a:rPr lang="en-CA" dirty="0"/>
              <a:t>Upper Canada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043608" y="1340768"/>
            <a:ext cx="2160240" cy="4680520"/>
          </a:xfrm>
        </p:spPr>
        <p:txBody>
          <a:bodyPr/>
          <a:lstStyle/>
          <a:p>
            <a:r>
              <a:rPr lang="en-CA" dirty="0"/>
              <a:t>Who is William Lyon </a:t>
            </a:r>
            <a:r>
              <a:rPr lang="en-CA" dirty="0">
                <a:solidFill>
                  <a:srgbClr val="C00000"/>
                </a:solidFill>
              </a:rPr>
              <a:t>Mackenzie</a:t>
            </a:r>
            <a:r>
              <a:rPr lang="en-CA" dirty="0"/>
              <a:t>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3275856" y="1340768"/>
            <a:ext cx="4587984" cy="4680520"/>
          </a:xfrm>
        </p:spPr>
        <p:txBody>
          <a:bodyPr/>
          <a:lstStyle/>
          <a:p>
            <a:r>
              <a:rPr lang="en-CA" dirty="0"/>
              <a:t>Leader of protest/ for reform</a:t>
            </a:r>
          </a:p>
          <a:p>
            <a:r>
              <a:rPr lang="en-CA" dirty="0"/>
              <a:t>Newspaper:  </a:t>
            </a:r>
            <a:r>
              <a:rPr lang="en-CA" dirty="0">
                <a:solidFill>
                  <a:srgbClr val="C00000"/>
                </a:solidFill>
              </a:rPr>
              <a:t>“Colonial Advocate” </a:t>
            </a:r>
            <a:r>
              <a:rPr lang="en-CA" dirty="0"/>
              <a:t>prints articles against </a:t>
            </a:r>
            <a:r>
              <a:rPr lang="en-CA" dirty="0" err="1"/>
              <a:t>gov.</a:t>
            </a:r>
            <a:r>
              <a:rPr lang="en-CA" dirty="0"/>
              <a:t> and family compact</a:t>
            </a:r>
          </a:p>
          <a:p>
            <a:r>
              <a:rPr lang="en-CA" dirty="0"/>
              <a:t>When Family Compact ransacked his office he sued</a:t>
            </a:r>
          </a:p>
          <a:p>
            <a:r>
              <a:rPr lang="en-CA" dirty="0"/>
              <a:t>Elected to Legislative Assembly </a:t>
            </a:r>
            <a:r>
              <a:rPr lang="en-CA" dirty="0">
                <a:solidFill>
                  <a:srgbClr val="C00000"/>
                </a:solidFill>
              </a:rPr>
              <a:t>1828</a:t>
            </a:r>
          </a:p>
          <a:p>
            <a:r>
              <a:rPr lang="en-CA" dirty="0"/>
              <a:t>Leader of Reform/ rebellion</a:t>
            </a:r>
          </a:p>
          <a:p>
            <a:endParaRPr lang="en-CA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203848" y="1268760"/>
            <a:ext cx="0" cy="47525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68091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451178"/>
          </a:xfrm>
        </p:spPr>
        <p:txBody>
          <a:bodyPr>
            <a:normAutofit fontScale="90000"/>
          </a:bodyPr>
          <a:lstStyle/>
          <a:p>
            <a:r>
              <a:rPr lang="en-CA" dirty="0"/>
              <a:t>Lower Canada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043608" y="1340768"/>
            <a:ext cx="2160240" cy="4680520"/>
          </a:xfrm>
        </p:spPr>
        <p:txBody>
          <a:bodyPr/>
          <a:lstStyle/>
          <a:p>
            <a:r>
              <a:rPr lang="en-CA" dirty="0"/>
              <a:t>What issues anger Lower Canada?</a:t>
            </a:r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pPr marL="0" indent="0">
              <a:buNone/>
            </a:pPr>
            <a:endParaRPr lang="en-CA" dirty="0"/>
          </a:p>
          <a:p>
            <a:endParaRPr lang="en-CA" dirty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3275856" y="1340768"/>
            <a:ext cx="4587984" cy="468052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CA" dirty="0"/>
              <a:t>Discrimination against the French by the English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No Representation in Government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High </a:t>
            </a:r>
            <a:r>
              <a:rPr lang="en-CA" dirty="0">
                <a:solidFill>
                  <a:srgbClr val="C00000"/>
                </a:solidFill>
              </a:rPr>
              <a:t>Taxes</a:t>
            </a:r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pPr marL="0" indent="0">
              <a:buNone/>
            </a:pPr>
            <a:endParaRPr lang="en-CA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203848" y="1268760"/>
            <a:ext cx="0" cy="47525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22318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451178"/>
          </a:xfrm>
        </p:spPr>
        <p:txBody>
          <a:bodyPr>
            <a:normAutofit fontScale="90000"/>
          </a:bodyPr>
          <a:lstStyle/>
          <a:p>
            <a:r>
              <a:rPr lang="en-CA" dirty="0"/>
              <a:t>Lower Canada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043608" y="1340768"/>
            <a:ext cx="2160240" cy="4680520"/>
          </a:xfrm>
        </p:spPr>
        <p:txBody>
          <a:bodyPr/>
          <a:lstStyle/>
          <a:p>
            <a:r>
              <a:rPr lang="en-CA" dirty="0"/>
              <a:t>Who were the Chateau Clique? 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r>
              <a:rPr lang="en-CA" dirty="0"/>
              <a:t>What is the problem with the Chateau Clique?</a:t>
            </a:r>
          </a:p>
          <a:p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3275856" y="1340768"/>
            <a:ext cx="4587984" cy="4824536"/>
          </a:xfrm>
        </p:spPr>
        <p:txBody>
          <a:bodyPr>
            <a:normAutofit fontScale="92500" lnSpcReduction="10000"/>
          </a:bodyPr>
          <a:lstStyle/>
          <a:p>
            <a:r>
              <a:rPr lang="en-CA" dirty="0"/>
              <a:t>Ruling</a:t>
            </a:r>
            <a:r>
              <a:rPr lang="en-CA" dirty="0">
                <a:solidFill>
                  <a:srgbClr val="C00000"/>
                </a:solidFill>
              </a:rPr>
              <a:t> Oligarchy </a:t>
            </a:r>
            <a:r>
              <a:rPr lang="en-CA" dirty="0"/>
              <a:t>– controls business and government</a:t>
            </a:r>
          </a:p>
          <a:p>
            <a:r>
              <a:rPr lang="en-CA" dirty="0"/>
              <a:t>All English Speaking/ British</a:t>
            </a:r>
          </a:p>
          <a:p>
            <a:endParaRPr lang="en-CA" dirty="0"/>
          </a:p>
          <a:p>
            <a:pPr marL="0" indent="0">
              <a:buNone/>
            </a:pPr>
            <a:endParaRPr lang="en-CA" dirty="0"/>
          </a:p>
          <a:p>
            <a:r>
              <a:rPr lang="en-CA" dirty="0"/>
              <a:t>English/ protestant </a:t>
            </a:r>
            <a:r>
              <a:rPr lang="en-CA" dirty="0">
                <a:solidFill>
                  <a:srgbClr val="C00000"/>
                </a:solidFill>
              </a:rPr>
              <a:t>Minority </a:t>
            </a:r>
            <a:r>
              <a:rPr lang="en-CA" dirty="0"/>
              <a:t>(less than ¼ of pop.) has all the political/ economic power in a French Catholic colony</a:t>
            </a:r>
          </a:p>
          <a:p>
            <a:endParaRPr lang="en-CA" sz="900" dirty="0"/>
          </a:p>
          <a:p>
            <a:r>
              <a:rPr lang="en-CA" dirty="0"/>
              <a:t>Feel like </a:t>
            </a:r>
            <a:r>
              <a:rPr lang="en-CA" dirty="0">
                <a:solidFill>
                  <a:srgbClr val="C00000"/>
                </a:solidFill>
              </a:rPr>
              <a:t>Church</a:t>
            </a:r>
            <a:r>
              <a:rPr lang="en-CA" dirty="0"/>
              <a:t> and </a:t>
            </a:r>
            <a:r>
              <a:rPr lang="en-CA" dirty="0" err="1"/>
              <a:t>Seigneurs</a:t>
            </a:r>
            <a:r>
              <a:rPr lang="en-CA" dirty="0"/>
              <a:t> sold out to English</a:t>
            </a:r>
          </a:p>
          <a:p>
            <a:endParaRPr lang="en-CA" sz="900" dirty="0"/>
          </a:p>
          <a:p>
            <a:r>
              <a:rPr lang="en-CA" dirty="0"/>
              <a:t>Angry that Legislative Assembly is </a:t>
            </a:r>
            <a:r>
              <a:rPr lang="en-CA" dirty="0">
                <a:solidFill>
                  <a:srgbClr val="C00000"/>
                </a:solidFill>
              </a:rPr>
              <a:t>powerless</a:t>
            </a:r>
            <a:r>
              <a:rPr lang="en-CA" dirty="0"/>
              <a:t> (Veto power of councils/ Governor like upper Canada) and taxes are high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3203848" y="1268760"/>
            <a:ext cx="0" cy="47525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95373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451178"/>
          </a:xfrm>
        </p:spPr>
        <p:txBody>
          <a:bodyPr>
            <a:normAutofit fontScale="90000"/>
          </a:bodyPr>
          <a:lstStyle/>
          <a:p>
            <a:r>
              <a:rPr lang="en-CA" dirty="0"/>
              <a:t>Lower Canada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043608" y="1340768"/>
            <a:ext cx="2160240" cy="4680520"/>
          </a:xfrm>
        </p:spPr>
        <p:txBody>
          <a:bodyPr>
            <a:normAutofit/>
          </a:bodyPr>
          <a:lstStyle/>
          <a:p>
            <a:r>
              <a:rPr lang="en-CA" dirty="0"/>
              <a:t>What </a:t>
            </a:r>
            <a:r>
              <a:rPr lang="en-CA" dirty="0">
                <a:solidFill>
                  <a:srgbClr val="C00000"/>
                </a:solidFill>
              </a:rPr>
              <a:t>Land</a:t>
            </a:r>
            <a:r>
              <a:rPr lang="en-CA" dirty="0"/>
              <a:t> Problems does Lower Canada face?</a:t>
            </a:r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r>
              <a:rPr lang="en-CA" dirty="0"/>
              <a:t>How does </a:t>
            </a:r>
            <a:r>
              <a:rPr lang="en-CA" dirty="0">
                <a:solidFill>
                  <a:srgbClr val="C00000"/>
                </a:solidFill>
              </a:rPr>
              <a:t>Nationalism</a:t>
            </a:r>
            <a:r>
              <a:rPr lang="en-CA" dirty="0"/>
              <a:t> contribute to anger in Lower Canada?</a:t>
            </a:r>
          </a:p>
          <a:p>
            <a:endParaRPr lang="en-CA" dirty="0"/>
          </a:p>
          <a:p>
            <a:endParaRPr lang="en-CA" dirty="0"/>
          </a:p>
          <a:p>
            <a:pPr marL="0" indent="0">
              <a:buNone/>
            </a:pPr>
            <a:endParaRPr lang="en-CA" dirty="0"/>
          </a:p>
          <a:p>
            <a:endParaRPr lang="en-CA" dirty="0"/>
          </a:p>
          <a:p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3275856" y="1340768"/>
            <a:ext cx="4587984" cy="4680520"/>
          </a:xfrm>
        </p:spPr>
        <p:txBody>
          <a:bodyPr>
            <a:normAutofit lnSpcReduction="10000"/>
          </a:bodyPr>
          <a:lstStyle/>
          <a:p>
            <a:r>
              <a:rPr lang="en-CA" dirty="0"/>
              <a:t>Unlike Upper: </a:t>
            </a:r>
            <a:r>
              <a:rPr lang="en-CA" dirty="0">
                <a:solidFill>
                  <a:srgbClr val="C00000"/>
                </a:solidFill>
              </a:rPr>
              <a:t> No </a:t>
            </a:r>
            <a:r>
              <a:rPr lang="en-CA" dirty="0"/>
              <a:t>land speculators </a:t>
            </a:r>
          </a:p>
          <a:p>
            <a:r>
              <a:rPr lang="en-CA" dirty="0"/>
              <a:t>Settled for 200 years = land less fertile/ crops </a:t>
            </a:r>
            <a:r>
              <a:rPr lang="en-CA" dirty="0">
                <a:solidFill>
                  <a:srgbClr val="C00000"/>
                </a:solidFill>
              </a:rPr>
              <a:t>fail</a:t>
            </a:r>
          </a:p>
          <a:p>
            <a:r>
              <a:rPr lang="en-CA" dirty="0"/>
              <a:t>Can only feed families</a:t>
            </a:r>
          </a:p>
          <a:p>
            <a:r>
              <a:rPr lang="en-CA" dirty="0"/>
              <a:t>Import </a:t>
            </a:r>
            <a:r>
              <a:rPr lang="en-CA" dirty="0">
                <a:solidFill>
                  <a:srgbClr val="C00000"/>
                </a:solidFill>
              </a:rPr>
              <a:t>Wheat</a:t>
            </a:r>
            <a:r>
              <a:rPr lang="en-CA" dirty="0"/>
              <a:t> from Upper Canada = Economic deficit/ failure</a:t>
            </a:r>
          </a:p>
          <a:p>
            <a:r>
              <a:rPr lang="en-CA" dirty="0"/>
              <a:t>Alternative (forestry) restricted by </a:t>
            </a:r>
            <a:r>
              <a:rPr lang="en-CA" dirty="0" err="1"/>
              <a:t>Seigneurs</a:t>
            </a:r>
            <a:endParaRPr lang="en-CA" dirty="0"/>
          </a:p>
          <a:p>
            <a:pPr marL="0" indent="0">
              <a:buNone/>
            </a:pPr>
            <a:endParaRPr lang="en-CA" dirty="0"/>
          </a:p>
          <a:p>
            <a:r>
              <a:rPr lang="en-CA" dirty="0"/>
              <a:t>Want to protect language/ religion/ culture form British rule</a:t>
            </a:r>
          </a:p>
          <a:p>
            <a:r>
              <a:rPr lang="en-CA" dirty="0"/>
              <a:t>Fear assimilation through English immigration (become outnumbered)</a:t>
            </a:r>
          </a:p>
          <a:p>
            <a:endParaRPr lang="en-CA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203848" y="1268760"/>
            <a:ext cx="0" cy="47525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4878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09443" y="332657"/>
            <a:ext cx="7123080" cy="864096"/>
          </a:xfrm>
        </p:spPr>
        <p:txBody>
          <a:bodyPr/>
          <a:lstStyle/>
          <a:p>
            <a:pPr algn="ctr"/>
            <a:r>
              <a:rPr lang="en-CA" u="sng" dirty="0"/>
              <a:t>British North America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755577" y="1196752"/>
            <a:ext cx="2232248" cy="52565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600" dirty="0"/>
              <a:t>What are the colonies / land holdings of British North America?</a:t>
            </a: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275856" y="1196752"/>
            <a:ext cx="5112568" cy="5256584"/>
          </a:xfrm>
        </p:spPr>
        <p:txBody>
          <a:bodyPr>
            <a:normAutofit/>
          </a:bodyPr>
          <a:lstStyle/>
          <a:p>
            <a:r>
              <a:rPr lang="en-CA" dirty="0"/>
              <a:t>Upper Canada – English</a:t>
            </a:r>
          </a:p>
          <a:p>
            <a:pPr lvl="1"/>
            <a:r>
              <a:rPr lang="en-CA" dirty="0"/>
              <a:t>By great lakes/ St. Lawrence</a:t>
            </a:r>
          </a:p>
          <a:p>
            <a:pPr marL="742950" lvl="2" indent="-342900"/>
            <a:r>
              <a:rPr lang="en-CA" dirty="0"/>
              <a:t>Forest being cleared/ settlement growing</a:t>
            </a:r>
          </a:p>
          <a:p>
            <a:pPr marL="400050" lvl="2" indent="0">
              <a:buNone/>
            </a:pPr>
            <a:endParaRPr lang="en-CA" dirty="0"/>
          </a:p>
          <a:p>
            <a:r>
              <a:rPr lang="en-CA" dirty="0"/>
              <a:t>Lower Canada – French (mainly)</a:t>
            </a:r>
          </a:p>
          <a:p>
            <a:pPr lvl="1"/>
            <a:r>
              <a:rPr lang="en-CA" dirty="0"/>
              <a:t>Down river - St. Lawrence</a:t>
            </a:r>
          </a:p>
          <a:p>
            <a:pPr marL="742950" lvl="2" indent="-342900"/>
            <a:r>
              <a:rPr lang="en-CA" dirty="0"/>
              <a:t>Montreal is thriving, attracts Scottish and American Settlers</a:t>
            </a:r>
          </a:p>
          <a:p>
            <a:endParaRPr lang="en-CA" dirty="0"/>
          </a:p>
          <a:p>
            <a:r>
              <a:rPr lang="en-CA" dirty="0"/>
              <a:t>PEI,  New Brunswick,  Newfoundland, Nova Scotia</a:t>
            </a:r>
          </a:p>
          <a:p>
            <a:pPr lvl="1"/>
            <a:r>
              <a:rPr lang="en-CA" dirty="0"/>
              <a:t>Maritimes  thriving economy in fish/ forestry/shipbuilding</a:t>
            </a:r>
          </a:p>
          <a:p>
            <a:pPr marL="457200" lvl="1" indent="0">
              <a:buNone/>
            </a:pPr>
            <a:endParaRPr lang="en-CA" dirty="0"/>
          </a:p>
          <a:p>
            <a:r>
              <a:rPr lang="en-CA" dirty="0"/>
              <a:t>HBC: fur trade/land around Hudson’s Bay (Can. shield) </a:t>
            </a:r>
          </a:p>
          <a:p>
            <a:pPr lvl="1"/>
            <a:r>
              <a:rPr lang="en-CA" dirty="0"/>
              <a:t>Competition in West is NWC (North West Company) out of Montreal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3131840" y="1196752"/>
            <a:ext cx="0" cy="53285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717032"/>
            <a:ext cx="2515366" cy="1995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4738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451178"/>
          </a:xfrm>
        </p:spPr>
        <p:txBody>
          <a:bodyPr>
            <a:normAutofit fontScale="90000"/>
          </a:bodyPr>
          <a:lstStyle/>
          <a:p>
            <a:r>
              <a:rPr lang="en-CA" dirty="0"/>
              <a:t>Lower Canada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043608" y="1340768"/>
            <a:ext cx="2160240" cy="4680520"/>
          </a:xfrm>
        </p:spPr>
        <p:txBody>
          <a:bodyPr>
            <a:normAutofit/>
          </a:bodyPr>
          <a:lstStyle/>
          <a:p>
            <a:r>
              <a:rPr lang="en-CA" dirty="0"/>
              <a:t>What events anger the French?</a:t>
            </a:r>
          </a:p>
          <a:p>
            <a:endParaRPr lang="en-CA" dirty="0"/>
          </a:p>
          <a:p>
            <a:endParaRPr lang="en-CA" dirty="0"/>
          </a:p>
          <a:p>
            <a:pPr marL="0" indent="0">
              <a:buNone/>
            </a:pPr>
            <a:endParaRPr lang="en-CA" dirty="0"/>
          </a:p>
          <a:p>
            <a:endParaRPr lang="en-CA" dirty="0"/>
          </a:p>
          <a:p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3275856" y="1340768"/>
            <a:ext cx="4587984" cy="4680520"/>
          </a:xfrm>
        </p:spPr>
        <p:txBody>
          <a:bodyPr>
            <a:norm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1822:  -church / seigneurs </a:t>
            </a:r>
            <a:r>
              <a:rPr lang="en-CA" dirty="0"/>
              <a:t>attempt to Unite Upper and Lower Canada and make English official Language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Fails but results in Anger and Betrayal</a:t>
            </a:r>
          </a:p>
          <a:p>
            <a:endParaRPr lang="en-CA" dirty="0"/>
          </a:p>
          <a:p>
            <a:r>
              <a:rPr lang="en-CA" dirty="0">
                <a:solidFill>
                  <a:srgbClr val="FF0000"/>
                </a:solidFill>
              </a:rPr>
              <a:t>1832</a:t>
            </a:r>
            <a:r>
              <a:rPr lang="en-CA" dirty="0"/>
              <a:t>: Ship brought </a:t>
            </a:r>
            <a:r>
              <a:rPr lang="en-CA" dirty="0">
                <a:solidFill>
                  <a:srgbClr val="FF0000"/>
                </a:solidFill>
              </a:rPr>
              <a:t>Cholera</a:t>
            </a:r>
            <a:r>
              <a:rPr lang="en-CA" dirty="0"/>
              <a:t> to Lower Canada</a:t>
            </a:r>
          </a:p>
          <a:p>
            <a:pPr lvl="1"/>
            <a:r>
              <a:rPr lang="en-CA" dirty="0"/>
              <a:t>Paranoid – fear Britain is using biological warfare</a:t>
            </a:r>
          </a:p>
          <a:p>
            <a:endParaRPr lang="en-CA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203848" y="1268760"/>
            <a:ext cx="0" cy="47525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17458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451178"/>
          </a:xfrm>
        </p:spPr>
        <p:txBody>
          <a:bodyPr>
            <a:normAutofit fontScale="90000"/>
          </a:bodyPr>
          <a:lstStyle/>
          <a:p>
            <a:r>
              <a:rPr lang="en-CA" dirty="0"/>
              <a:t>Lower Canada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043608" y="1340768"/>
            <a:ext cx="2160240" cy="4680520"/>
          </a:xfrm>
        </p:spPr>
        <p:txBody>
          <a:bodyPr/>
          <a:lstStyle/>
          <a:p>
            <a:r>
              <a:rPr lang="en-CA" dirty="0"/>
              <a:t>Who is Louis Joseph </a:t>
            </a:r>
            <a:r>
              <a:rPr lang="en-CA" dirty="0">
                <a:solidFill>
                  <a:srgbClr val="C00000"/>
                </a:solidFill>
              </a:rPr>
              <a:t>Papineau</a:t>
            </a:r>
            <a:r>
              <a:rPr lang="en-CA" dirty="0"/>
              <a:t>?</a:t>
            </a:r>
          </a:p>
          <a:p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r>
              <a:rPr lang="en-CA" dirty="0"/>
              <a:t>Who is James Craig?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3275856" y="1340768"/>
            <a:ext cx="4587984" cy="4680520"/>
          </a:xfrm>
        </p:spPr>
        <p:txBody>
          <a:bodyPr>
            <a:normAutofit/>
          </a:bodyPr>
          <a:lstStyle/>
          <a:p>
            <a:r>
              <a:rPr lang="en-CA" dirty="0"/>
              <a:t>Leader of reform movement</a:t>
            </a:r>
          </a:p>
          <a:p>
            <a:r>
              <a:rPr lang="en-CA" dirty="0"/>
              <a:t>lawyer/ Seigneur</a:t>
            </a:r>
          </a:p>
          <a:p>
            <a:r>
              <a:rPr lang="en-CA" dirty="0"/>
              <a:t>Speaker of Legislative Assembly in 1815</a:t>
            </a:r>
          </a:p>
          <a:p>
            <a:r>
              <a:rPr lang="en-CA" dirty="0"/>
              <a:t>Leader of Parti Canadien</a:t>
            </a:r>
          </a:p>
          <a:p>
            <a:pPr marL="0" indent="0">
              <a:buNone/>
            </a:pPr>
            <a:endParaRPr lang="en-CA" dirty="0"/>
          </a:p>
          <a:p>
            <a:r>
              <a:rPr lang="en-CA" dirty="0"/>
              <a:t>1807 – British Governor of Lower Canada</a:t>
            </a:r>
          </a:p>
          <a:p>
            <a:r>
              <a:rPr lang="en-CA" dirty="0"/>
              <a:t>Anti-French, arrested anyone against the government</a:t>
            </a:r>
          </a:p>
          <a:p>
            <a:r>
              <a:rPr lang="en-CA" dirty="0"/>
              <a:t>Closed reform newspaper “</a:t>
            </a:r>
            <a:r>
              <a:rPr lang="en-CA" dirty="0">
                <a:solidFill>
                  <a:srgbClr val="C00000"/>
                </a:solidFill>
              </a:rPr>
              <a:t>Le Canadien”</a:t>
            </a:r>
          </a:p>
          <a:p>
            <a:endParaRPr lang="en-CA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203848" y="1268760"/>
            <a:ext cx="0" cy="47525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35274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451178"/>
          </a:xfrm>
        </p:spPr>
        <p:txBody>
          <a:bodyPr>
            <a:normAutofit fontScale="90000"/>
          </a:bodyPr>
          <a:lstStyle/>
          <a:p>
            <a:r>
              <a:rPr lang="en-CA" dirty="0"/>
              <a:t>Lower Canada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043608" y="1340768"/>
            <a:ext cx="2160240" cy="4680520"/>
          </a:xfrm>
        </p:spPr>
        <p:txBody>
          <a:bodyPr/>
          <a:lstStyle/>
          <a:p>
            <a:r>
              <a:rPr lang="en-CA" dirty="0"/>
              <a:t>What are the </a:t>
            </a:r>
            <a:r>
              <a:rPr lang="en-CA" dirty="0">
                <a:solidFill>
                  <a:srgbClr val="C00000"/>
                </a:solidFill>
              </a:rPr>
              <a:t>92 resolutions</a:t>
            </a:r>
            <a:r>
              <a:rPr lang="en-CA" dirty="0"/>
              <a:t>?</a:t>
            </a:r>
          </a:p>
          <a:p>
            <a:endParaRPr lang="en-CA" dirty="0"/>
          </a:p>
          <a:p>
            <a:endParaRPr lang="en-CA" dirty="0"/>
          </a:p>
          <a:p>
            <a:pPr marL="0" indent="0">
              <a:buNone/>
            </a:pPr>
            <a:endParaRPr lang="en-CA" dirty="0"/>
          </a:p>
          <a:p>
            <a:r>
              <a:rPr lang="en-CA" dirty="0"/>
              <a:t>What is the British response to the 92 resolutions?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3275856" y="1340768"/>
            <a:ext cx="4587984" cy="4680520"/>
          </a:xfrm>
        </p:spPr>
        <p:txBody>
          <a:bodyPr>
            <a:normAutofit/>
          </a:bodyPr>
          <a:lstStyle/>
          <a:p>
            <a:r>
              <a:rPr lang="en-CA" dirty="0"/>
              <a:t>Protesters shot by British soldier in Montreal</a:t>
            </a:r>
          </a:p>
          <a:p>
            <a:r>
              <a:rPr lang="en-CA" dirty="0"/>
              <a:t>Papineau creates “92 resolutions” demanding reform (gives to Governor)</a:t>
            </a:r>
          </a:p>
          <a:p>
            <a:endParaRPr lang="en-CA" dirty="0"/>
          </a:p>
          <a:p>
            <a:pPr marL="0" indent="0">
              <a:buNone/>
            </a:pPr>
            <a:endParaRPr lang="en-CA" dirty="0"/>
          </a:p>
          <a:p>
            <a:r>
              <a:rPr lang="en-CA" dirty="0"/>
              <a:t>Reply is</a:t>
            </a:r>
            <a:r>
              <a:rPr lang="en-CA" dirty="0">
                <a:solidFill>
                  <a:srgbClr val="C00000"/>
                </a:solidFill>
              </a:rPr>
              <a:t> 3 </a:t>
            </a:r>
            <a:r>
              <a:rPr lang="en-CA" dirty="0"/>
              <a:t>years later</a:t>
            </a:r>
          </a:p>
          <a:p>
            <a:r>
              <a:rPr lang="en-CA" dirty="0"/>
              <a:t>“10 resolutions” denying rights to Legislative Assembly</a:t>
            </a:r>
          </a:p>
          <a:p>
            <a:r>
              <a:rPr lang="en-CA" dirty="0"/>
              <a:t>Leads to </a:t>
            </a:r>
            <a:r>
              <a:rPr lang="en-CA" dirty="0">
                <a:solidFill>
                  <a:srgbClr val="C00000"/>
                </a:solidFill>
              </a:rPr>
              <a:t>Rebellion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3203848" y="1268760"/>
            <a:ext cx="0" cy="47525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0513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09443" y="332657"/>
            <a:ext cx="7123080" cy="864096"/>
          </a:xfrm>
        </p:spPr>
        <p:txBody>
          <a:bodyPr/>
          <a:lstStyle/>
          <a:p>
            <a:pPr algn="ctr"/>
            <a:r>
              <a:rPr lang="en-CA" u="sng" dirty="0"/>
              <a:t>Life in Upper Canada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755577" y="1196752"/>
            <a:ext cx="2232248" cy="525658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sz="2400" dirty="0"/>
              <a:t>How was the land used in each colony?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sz="2400" dirty="0"/>
              <a:t>What was life like in the colonies of Upper and Lower Canada?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275856" y="1196752"/>
            <a:ext cx="4608512" cy="5256584"/>
          </a:xfrm>
        </p:spPr>
        <p:txBody>
          <a:bodyPr>
            <a:normAutofit fontScale="92500"/>
          </a:bodyPr>
          <a:lstStyle/>
          <a:p>
            <a:r>
              <a:rPr lang="en-CA" sz="2400" dirty="0"/>
              <a:t>Aboriginals, Fur traders, Colonists (of many classes and cultures) compete for land</a:t>
            </a:r>
          </a:p>
          <a:p>
            <a:pPr marL="742950" lvl="2" indent="-342900"/>
            <a:r>
              <a:rPr lang="en-CA" sz="1800" dirty="0"/>
              <a:t>Do you make a farm with roads and towns, or hunt for beavers, or recognize Native land claims?</a:t>
            </a:r>
          </a:p>
          <a:p>
            <a:pPr marL="0" indent="0">
              <a:buNone/>
            </a:pPr>
            <a:endParaRPr lang="en-CA" sz="2400" dirty="0"/>
          </a:p>
          <a:p>
            <a:r>
              <a:rPr lang="en-CA" sz="2400" dirty="0"/>
              <a:t>Agriculture is the center of all life/ economy/ culture</a:t>
            </a:r>
          </a:p>
          <a:p>
            <a:r>
              <a:rPr lang="en-CA" sz="2400" dirty="0"/>
              <a:t>Close communities/ depend on neighbours</a:t>
            </a:r>
          </a:p>
          <a:p>
            <a:r>
              <a:rPr lang="en-CA" sz="2400" dirty="0"/>
              <a:t>Church is social event</a:t>
            </a:r>
          </a:p>
          <a:p>
            <a:r>
              <a:rPr lang="en-CA" sz="2400" dirty="0"/>
              <a:t>Barter economy (pay with goods)</a:t>
            </a:r>
          </a:p>
          <a:p>
            <a:r>
              <a:rPr lang="en-CA" sz="2400" dirty="0"/>
              <a:t>Learn from Natives (survival/ farming)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3131840" y="1196752"/>
            <a:ext cx="0" cy="53285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Users\User\AppData\Local\Microsoft\Windows\Temporary Internet Files\Content.IE5\L9O8SJ12\MC90004511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7" y="1052736"/>
            <a:ext cx="994867" cy="1783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User\AppData\Local\Microsoft\Windows\Temporary Internet Files\Content.IE5\621NT50L\MC90003636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9200" y="3861048"/>
            <a:ext cx="1365199" cy="1745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3804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09443" y="332657"/>
            <a:ext cx="7123080" cy="864096"/>
          </a:xfrm>
        </p:spPr>
        <p:txBody>
          <a:bodyPr/>
          <a:lstStyle/>
          <a:p>
            <a:pPr algn="ctr"/>
            <a:r>
              <a:rPr lang="en-CA" u="sng" dirty="0"/>
              <a:t> Class System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755577" y="1196752"/>
            <a:ext cx="2232248" cy="525658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sz="2600" dirty="0"/>
              <a:t>What was the social structure? (class system)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275856" y="1196752"/>
            <a:ext cx="5112568" cy="5256584"/>
          </a:xfrm>
        </p:spPr>
        <p:txBody>
          <a:bodyPr>
            <a:normAutofit lnSpcReduction="10000"/>
          </a:bodyPr>
          <a:lstStyle/>
          <a:p>
            <a:r>
              <a:rPr lang="en-CA" sz="2400" dirty="0"/>
              <a:t>Have </a:t>
            </a:r>
            <a:r>
              <a:rPr lang="en-CA" sz="2400" u="sng" dirty="0"/>
              <a:t>class system </a:t>
            </a:r>
            <a:r>
              <a:rPr lang="en-CA" sz="2400" dirty="0"/>
              <a:t>– upper (aristocracy), middle (merchants)  and lower (farmers)</a:t>
            </a:r>
          </a:p>
          <a:p>
            <a:r>
              <a:rPr lang="en-CA" sz="2400" dirty="0"/>
              <a:t>Top in colony is the “</a:t>
            </a:r>
            <a:r>
              <a:rPr lang="en-CA" sz="2400" u="sng" dirty="0"/>
              <a:t>Family Compact”</a:t>
            </a:r>
            <a:r>
              <a:rPr lang="en-CA" sz="2400" dirty="0"/>
              <a:t> (Upper) &amp; “</a:t>
            </a:r>
            <a:r>
              <a:rPr lang="en-CA" sz="2400" u="sng" dirty="0"/>
              <a:t>Chateau Clique”</a:t>
            </a:r>
            <a:r>
              <a:rPr lang="en-CA" sz="2400" dirty="0"/>
              <a:t> (Lower)</a:t>
            </a:r>
            <a:r>
              <a:rPr lang="en-CA" sz="2400" u="sng" dirty="0"/>
              <a:t>  </a:t>
            </a:r>
          </a:p>
          <a:p>
            <a:pPr lvl="1"/>
            <a:r>
              <a:rPr lang="en-CA" sz="2200" dirty="0"/>
              <a:t>Executive council (government) and a social clique</a:t>
            </a:r>
          </a:p>
          <a:p>
            <a:pPr marL="457200" lvl="1" indent="0">
              <a:buNone/>
            </a:pPr>
            <a:endParaRPr lang="en-CA" sz="2200" dirty="0"/>
          </a:p>
          <a:p>
            <a:r>
              <a:rPr lang="en-CA" sz="2400" dirty="0"/>
              <a:t>Cheap labour not available – many upper class have to work the land too</a:t>
            </a:r>
          </a:p>
          <a:p>
            <a:r>
              <a:rPr lang="en-CA" sz="2400" dirty="0"/>
              <a:t>Large estates and tenant farms (like serfdom)</a:t>
            </a:r>
          </a:p>
          <a:p>
            <a:pPr lvl="1"/>
            <a:r>
              <a:rPr lang="en-CA" sz="1900" dirty="0"/>
              <a:t>Many lower class want the American style democratic classless system</a:t>
            </a:r>
          </a:p>
          <a:p>
            <a:pPr lvl="1"/>
            <a:r>
              <a:rPr lang="en-CA" sz="1900" dirty="0"/>
              <a:t>Will lead to tension/ violence</a:t>
            </a:r>
          </a:p>
          <a:p>
            <a:pPr lvl="1"/>
            <a:endParaRPr lang="en-CA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131840" y="1196752"/>
            <a:ext cx="0" cy="53285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C:\Users\User\AppData\Local\Microsoft\Windows\Temporary Internet Files\Content.IE5\LKI4J3MC\MC90029973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432" y="2275187"/>
            <a:ext cx="1872208" cy="1291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User\AppData\Local\Microsoft\Windows\Temporary Internet Files\Content.IE5\LKI4J3MC\MP900403797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221088"/>
            <a:ext cx="2390457" cy="1578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616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09443" y="332657"/>
            <a:ext cx="7123080" cy="864096"/>
          </a:xfrm>
        </p:spPr>
        <p:txBody>
          <a:bodyPr/>
          <a:lstStyle/>
          <a:p>
            <a:pPr algn="ctr"/>
            <a:r>
              <a:rPr lang="en-CA" u="sng" dirty="0"/>
              <a:t> Land:  the most important part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755577" y="1196752"/>
            <a:ext cx="2232248" cy="525658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sz="2600" dirty="0"/>
              <a:t>Who owns the land?</a:t>
            </a: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275856" y="1196752"/>
            <a:ext cx="5112568" cy="5256584"/>
          </a:xfrm>
        </p:spPr>
        <p:txBody>
          <a:bodyPr>
            <a:normAutofit lnSpcReduction="10000"/>
          </a:bodyPr>
          <a:lstStyle/>
          <a:p>
            <a:r>
              <a:rPr lang="en-CA" u="sng" dirty="0"/>
              <a:t>Aboriginals </a:t>
            </a:r>
            <a:r>
              <a:rPr lang="en-CA" dirty="0"/>
              <a:t>have original claim, and try to sign</a:t>
            </a:r>
            <a:r>
              <a:rPr lang="en-CA" u="sng" dirty="0"/>
              <a:t> treaties</a:t>
            </a:r>
            <a:r>
              <a:rPr lang="en-CA" dirty="0"/>
              <a:t> to prevent Britain from selling it all away</a:t>
            </a:r>
          </a:p>
          <a:p>
            <a:r>
              <a:rPr lang="en-CA" dirty="0"/>
              <a:t>HBC  wants exclusive rights, but colonies are growing</a:t>
            </a:r>
          </a:p>
          <a:p>
            <a:endParaRPr lang="en-CA" dirty="0"/>
          </a:p>
          <a:p>
            <a:r>
              <a:rPr lang="en-CA" dirty="0"/>
              <a:t>Upper class </a:t>
            </a:r>
            <a:r>
              <a:rPr lang="en-CA" u="sng" dirty="0"/>
              <a:t>Land speculators </a:t>
            </a:r>
            <a:r>
              <a:rPr lang="en-CA" dirty="0"/>
              <a:t>and </a:t>
            </a:r>
            <a:r>
              <a:rPr lang="en-CA" u="sng" dirty="0"/>
              <a:t>absentee landlords</a:t>
            </a:r>
            <a:r>
              <a:rPr lang="en-CA" dirty="0"/>
              <a:t> own land and want to have colonists be tenant farmers </a:t>
            </a:r>
          </a:p>
          <a:p>
            <a:r>
              <a:rPr lang="en-CA" b="1" u="sng" dirty="0"/>
              <a:t>Family Compact </a:t>
            </a:r>
            <a:r>
              <a:rPr lang="en-CA" dirty="0"/>
              <a:t>owns most of the land (many angry at them)</a:t>
            </a:r>
          </a:p>
          <a:p>
            <a:pPr marL="160020" lvl="1" indent="-342900"/>
            <a:r>
              <a:rPr lang="en-CA" dirty="0"/>
              <a:t>Colonists feel betrayed – want to own their own land</a:t>
            </a:r>
          </a:p>
          <a:p>
            <a:endParaRPr lang="en-CA" dirty="0"/>
          </a:p>
          <a:p>
            <a:r>
              <a:rPr lang="en-CA" dirty="0"/>
              <a:t>2/7 of all land is church or crown reserve</a:t>
            </a:r>
          </a:p>
          <a:p>
            <a:pPr lvl="1"/>
            <a:r>
              <a:rPr lang="en-CA" dirty="0"/>
              <a:t>Undeveloped and in the way (no roads)</a:t>
            </a:r>
          </a:p>
          <a:p>
            <a:pPr lvl="1"/>
            <a:r>
              <a:rPr lang="en-CA" dirty="0"/>
              <a:t>Creates anger – prime land is wasted</a:t>
            </a:r>
          </a:p>
          <a:p>
            <a:endParaRPr lang="en-CA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131840" y="1196752"/>
            <a:ext cx="0" cy="53285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C:\Users\User\AppData\Local\Microsoft\Windows\Temporary Internet Files\Content.IE5\L9O8SJ12\MC90023378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661248"/>
            <a:ext cx="992784" cy="771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User\AppData\Local\Microsoft\Windows\Temporary Internet Files\Content.IE5\ONPFQ96B\MP900384793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0966" y="5882724"/>
            <a:ext cx="541637" cy="642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User\AppData\Local\Microsoft\Windows\Temporary Internet Files\Content.IE5\L9O8SJ12\MM900283618[1]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4142" y="1412776"/>
            <a:ext cx="60960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User\AppData\Local\Microsoft\Windows\Temporary Internet Files\Content.IE5\ONPFQ96B\MC900437687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708920"/>
            <a:ext cx="1879600" cy="179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616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09443" y="332657"/>
            <a:ext cx="7123080" cy="864096"/>
          </a:xfrm>
        </p:spPr>
        <p:txBody>
          <a:bodyPr/>
          <a:lstStyle/>
          <a:p>
            <a:pPr algn="ctr"/>
            <a:r>
              <a:rPr lang="en-CA" u="sng" dirty="0"/>
              <a:t>Women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755577" y="1196752"/>
            <a:ext cx="2232248" cy="525658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sz="2600" dirty="0"/>
              <a:t>What was it like for  women in Upper Canada?</a:t>
            </a: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275856" y="1196752"/>
            <a:ext cx="5112568" cy="5256584"/>
          </a:xfrm>
        </p:spPr>
        <p:txBody>
          <a:bodyPr>
            <a:normAutofit lnSpcReduction="10000"/>
          </a:bodyPr>
          <a:lstStyle/>
          <a:p>
            <a:r>
              <a:rPr lang="en-CA" dirty="0"/>
              <a:t>Women were married(very few single)</a:t>
            </a:r>
          </a:p>
          <a:p>
            <a:r>
              <a:rPr lang="en-CA" dirty="0"/>
              <a:t>Marriage is essential for status  - get social status of husband (no divorce)</a:t>
            </a:r>
          </a:p>
          <a:p>
            <a:r>
              <a:rPr lang="en-CA" dirty="0"/>
              <a:t>Could not own property or work outside the home</a:t>
            </a:r>
          </a:p>
          <a:p>
            <a:pPr marL="560070" lvl="1" indent="-342900"/>
            <a:r>
              <a:rPr lang="en-CA" dirty="0"/>
              <a:t>Widows must rely on Friends/ relatives</a:t>
            </a:r>
          </a:p>
          <a:p>
            <a:endParaRPr lang="en-CA" dirty="0"/>
          </a:p>
          <a:p>
            <a:r>
              <a:rPr lang="en-CA" dirty="0"/>
              <a:t>Hard work – cooking washing, sewing,  preserve food, make candles and soap, and help with planting , harvesting, </a:t>
            </a:r>
          </a:p>
          <a:p>
            <a:pPr marL="0" indent="0">
              <a:buNone/>
            </a:pPr>
            <a:r>
              <a:rPr lang="en-CA" dirty="0"/>
              <a:t> </a:t>
            </a:r>
          </a:p>
          <a:p>
            <a:r>
              <a:rPr lang="en-CA" dirty="0"/>
              <a:t>Large families – childbirth was dangerous (many die due to unsanitary conditions and no medical care)</a:t>
            </a:r>
          </a:p>
          <a:p>
            <a:r>
              <a:rPr lang="en-CA" dirty="0"/>
              <a:t>Live in small, crowded, unsanitary cabins 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3131840" y="1196752"/>
            <a:ext cx="0" cy="53285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 descr="C:\Users\User\AppData\Local\Microsoft\Windows\Temporary Internet Files\Content.IE5\LKI4J3MC\MC90035880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549038"/>
            <a:ext cx="1319009" cy="3262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User\AppData\Local\Microsoft\Windows\Temporary Internet Files\Content.IE5\621NT50L\MC90001603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589240"/>
            <a:ext cx="784406" cy="809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User\AppData\Local\Microsoft\Windows\Temporary Internet Files\Content.IE5\LKI4J3MC\MP900341448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4559" y="3811420"/>
            <a:ext cx="479395" cy="67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Users\User\AppData\Local\Microsoft\Windows\Temporary Internet Files\Content.IE5\621NT50L\MM900254434[1]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3249" y="2625113"/>
            <a:ext cx="1104900" cy="92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C:\Users\User\AppData\Local\Microsoft\Windows\Temporary Internet Files\Content.IE5\621NT50L\MC900251004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6161" y="1090822"/>
            <a:ext cx="701988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616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Anger in Upper and Lower Canada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Causes of the 1837 rebellions</a:t>
            </a:r>
          </a:p>
        </p:txBody>
      </p:sp>
    </p:spTree>
    <p:extLst>
      <p:ext uri="{BB962C8B-B14F-4D97-AF65-F5344CB8AC3E}">
        <p14:creationId xmlns:p14="http://schemas.microsoft.com/office/powerpoint/2010/main" val="2153216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451178"/>
          </a:xfrm>
        </p:spPr>
        <p:txBody>
          <a:bodyPr>
            <a:normAutofit fontScale="90000"/>
          </a:bodyPr>
          <a:lstStyle/>
          <a:p>
            <a:r>
              <a:rPr lang="en-CA" dirty="0"/>
              <a:t>Types of Government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043608" y="1340768"/>
            <a:ext cx="2160240" cy="4680520"/>
          </a:xfrm>
        </p:spPr>
        <p:txBody>
          <a:bodyPr/>
          <a:lstStyle/>
          <a:p>
            <a:pPr marL="0" indent="0">
              <a:buNone/>
            </a:pPr>
            <a:r>
              <a:rPr lang="en-CA" dirty="0"/>
              <a:t>What is </a:t>
            </a:r>
            <a:r>
              <a:rPr lang="en-CA" dirty="0">
                <a:solidFill>
                  <a:srgbClr val="C00000"/>
                </a:solidFill>
              </a:rPr>
              <a:t>representative</a:t>
            </a:r>
            <a:r>
              <a:rPr lang="en-CA" dirty="0"/>
              <a:t> government?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What is </a:t>
            </a:r>
            <a:r>
              <a:rPr lang="en-CA" dirty="0">
                <a:solidFill>
                  <a:srgbClr val="C00000"/>
                </a:solidFill>
              </a:rPr>
              <a:t>Responsible</a:t>
            </a:r>
            <a:r>
              <a:rPr lang="en-CA" dirty="0"/>
              <a:t> Government?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3275856" y="1340768"/>
            <a:ext cx="4587984" cy="468052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203848" y="1268760"/>
            <a:ext cx="0" cy="47525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83709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451178"/>
          </a:xfrm>
        </p:spPr>
        <p:txBody>
          <a:bodyPr>
            <a:normAutofit fontScale="90000"/>
          </a:bodyPr>
          <a:lstStyle/>
          <a:p>
            <a:r>
              <a:rPr lang="en-CA" dirty="0"/>
              <a:t>Types of Government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043608" y="1340768"/>
            <a:ext cx="2160240" cy="4680520"/>
          </a:xfrm>
        </p:spPr>
        <p:txBody>
          <a:bodyPr/>
          <a:lstStyle/>
          <a:p>
            <a:pPr marL="0" indent="0">
              <a:buNone/>
            </a:pPr>
            <a:r>
              <a:rPr lang="en-CA" dirty="0"/>
              <a:t>What is </a:t>
            </a:r>
            <a:r>
              <a:rPr lang="en-CA" dirty="0">
                <a:solidFill>
                  <a:srgbClr val="C00000"/>
                </a:solidFill>
              </a:rPr>
              <a:t>representative</a:t>
            </a:r>
            <a:r>
              <a:rPr lang="en-CA" dirty="0"/>
              <a:t> government?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What is </a:t>
            </a:r>
            <a:r>
              <a:rPr lang="en-CA" dirty="0">
                <a:solidFill>
                  <a:srgbClr val="C00000"/>
                </a:solidFill>
              </a:rPr>
              <a:t>Responsible</a:t>
            </a:r>
            <a:r>
              <a:rPr lang="en-CA" dirty="0"/>
              <a:t> Government?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3275856" y="1340768"/>
            <a:ext cx="4587984" cy="4680520"/>
          </a:xfrm>
        </p:spPr>
        <p:txBody>
          <a:bodyPr>
            <a:normAutofit/>
          </a:bodyPr>
          <a:lstStyle/>
          <a:p>
            <a:r>
              <a:rPr lang="en-CA" dirty="0"/>
              <a:t>Government is elected by voters – represents the people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203848" y="1268760"/>
            <a:ext cx="0" cy="47525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74317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196</TotalTime>
  <Words>1214</Words>
  <Application>Microsoft Office PowerPoint</Application>
  <PresentationFormat>On-screen Show (4:3)</PresentationFormat>
  <Paragraphs>256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Tw Cen MT</vt:lpstr>
      <vt:lpstr>Tw Cen MT Condensed</vt:lpstr>
      <vt:lpstr>Wingdings 3</vt:lpstr>
      <vt:lpstr>Integral</vt:lpstr>
      <vt:lpstr>Life in Upper &amp; Lower Canada</vt:lpstr>
      <vt:lpstr>British North America</vt:lpstr>
      <vt:lpstr>Life in Upper Canada</vt:lpstr>
      <vt:lpstr> Class System</vt:lpstr>
      <vt:lpstr> Land:  the most important part</vt:lpstr>
      <vt:lpstr>Women</vt:lpstr>
      <vt:lpstr>Anger in Upper and Lower Canada</vt:lpstr>
      <vt:lpstr>Types of Government</vt:lpstr>
      <vt:lpstr>Types of Government</vt:lpstr>
      <vt:lpstr>Types of Government</vt:lpstr>
      <vt:lpstr>Types of Government</vt:lpstr>
      <vt:lpstr>Types of Government</vt:lpstr>
      <vt:lpstr>Types of Government</vt:lpstr>
      <vt:lpstr>Type of Government</vt:lpstr>
      <vt:lpstr>Upper Canada</vt:lpstr>
      <vt:lpstr>Upper Canada</vt:lpstr>
      <vt:lpstr>Lower Canada</vt:lpstr>
      <vt:lpstr>Lower Canada</vt:lpstr>
      <vt:lpstr>Lower Canada</vt:lpstr>
      <vt:lpstr>Lower Canada</vt:lpstr>
      <vt:lpstr>Lower Canada</vt:lpstr>
      <vt:lpstr>Lower Canada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 in Upper Canada</dc:title>
  <dc:creator>sgoepel</dc:creator>
  <cp:lastModifiedBy>Adam S</cp:lastModifiedBy>
  <cp:revision>17</cp:revision>
  <dcterms:created xsi:type="dcterms:W3CDTF">2011-10-20T20:10:25Z</dcterms:created>
  <dcterms:modified xsi:type="dcterms:W3CDTF">2016-09-12T03:01:40Z</dcterms:modified>
</cp:coreProperties>
</file>