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2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78" y="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E9108-42A4-48DC-96F5-129456AAE48E}" type="datetimeFigureOut">
              <a:rPr lang="en-CA" smtClean="0"/>
              <a:t>2016-12-04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43711-84E1-4160-9A0C-08725C070DEF}" type="slidenum">
              <a:rPr lang="en-CA" smtClean="0"/>
              <a:t>‹#›</a:t>
            </a:fld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E9108-42A4-48DC-96F5-129456AAE48E}" type="datetimeFigureOut">
              <a:rPr lang="en-CA" smtClean="0"/>
              <a:t>2016-12-04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43711-84E1-4160-9A0C-08725C070DE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E9108-42A4-48DC-96F5-129456AAE48E}" type="datetimeFigureOut">
              <a:rPr lang="en-CA" smtClean="0"/>
              <a:t>2016-12-04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43711-84E1-4160-9A0C-08725C070DE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E9108-42A4-48DC-96F5-129456AAE48E}" type="datetimeFigureOut">
              <a:rPr lang="en-CA" smtClean="0"/>
              <a:t>2016-12-04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43711-84E1-4160-9A0C-08725C070DE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E9108-42A4-48DC-96F5-129456AAE48E}" type="datetimeFigureOut">
              <a:rPr lang="en-CA" smtClean="0"/>
              <a:t>2016-12-04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43711-84E1-4160-9A0C-08725C070DEF}" type="slidenum">
              <a:rPr lang="en-CA" smtClean="0"/>
              <a:t>‹#›</a:t>
            </a:fld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E9108-42A4-48DC-96F5-129456AAE48E}" type="datetimeFigureOut">
              <a:rPr lang="en-CA" smtClean="0"/>
              <a:t>2016-12-04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43711-84E1-4160-9A0C-08725C070DE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E9108-42A4-48DC-96F5-129456AAE48E}" type="datetimeFigureOut">
              <a:rPr lang="en-CA" smtClean="0"/>
              <a:t>2016-12-04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43711-84E1-4160-9A0C-08725C070DEF}" type="slidenum">
              <a:rPr lang="en-CA" smtClean="0"/>
              <a:t>‹#›</a:t>
            </a:fld>
            <a:endParaRPr lang="en-CA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E9108-42A4-48DC-96F5-129456AAE48E}" type="datetimeFigureOut">
              <a:rPr lang="en-CA" smtClean="0"/>
              <a:t>2016-12-04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43711-84E1-4160-9A0C-08725C070DE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E9108-42A4-48DC-96F5-129456AAE48E}" type="datetimeFigureOut">
              <a:rPr lang="en-CA" smtClean="0"/>
              <a:t>2016-12-04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43711-84E1-4160-9A0C-08725C070DE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E9108-42A4-48DC-96F5-129456AAE48E}" type="datetimeFigureOut">
              <a:rPr lang="en-CA" smtClean="0"/>
              <a:t>2016-12-04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43711-84E1-4160-9A0C-08725C070DEF}" type="slidenum">
              <a:rPr lang="en-CA" smtClean="0"/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E9108-42A4-48DC-96F5-129456AAE48E}" type="datetimeFigureOut">
              <a:rPr lang="en-CA" smtClean="0"/>
              <a:t>2016-12-04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43711-84E1-4160-9A0C-08725C070DE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92E9108-42A4-48DC-96F5-129456AAE48E}" type="datetimeFigureOut">
              <a:rPr lang="en-CA" smtClean="0"/>
              <a:t>2016-12-04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BA43711-84E1-4160-9A0C-08725C070DEF}" type="slidenum">
              <a:rPr lang="en-CA" smtClean="0"/>
              <a:t>‹#›</a:t>
            </a:fld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sz="5400" dirty="0"/>
              <a:t>The Northwest Rebellion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And the Trial of Louis Riel</a:t>
            </a:r>
          </a:p>
        </p:txBody>
      </p:sp>
    </p:spTree>
    <p:extLst>
      <p:ext uri="{BB962C8B-B14F-4D97-AF65-F5344CB8AC3E}">
        <p14:creationId xmlns:p14="http://schemas.microsoft.com/office/powerpoint/2010/main" val="17948049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920880" cy="576064"/>
          </a:xfrm>
        </p:spPr>
        <p:txBody>
          <a:bodyPr>
            <a:noAutofit/>
          </a:bodyPr>
          <a:lstStyle/>
          <a:p>
            <a:pPr algn="ctr"/>
            <a:r>
              <a:rPr lang="en-CA" sz="3600" dirty="0"/>
              <a:t>The Indian 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576" y="980728"/>
            <a:ext cx="2448272" cy="5135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/>
              <a:t>What is the Indian Act?  Why was it created?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75856" y="1340768"/>
            <a:ext cx="4953744" cy="5400600"/>
          </a:xfrm>
        </p:spPr>
        <p:txBody>
          <a:bodyPr>
            <a:normAutofit/>
          </a:bodyPr>
          <a:lstStyle/>
          <a:p>
            <a:r>
              <a:rPr lang="en-CA" sz="2000" dirty="0"/>
              <a:t>P. 180</a:t>
            </a:r>
          </a:p>
          <a:p>
            <a:r>
              <a:rPr lang="en-CA" sz="2000" dirty="0"/>
              <a:t>Indian Act of 1876 – First Nations were made wards of the State, their lives controlled by the Canadian Government, without consulting them.</a:t>
            </a:r>
          </a:p>
          <a:p>
            <a:r>
              <a:rPr lang="en-CA" sz="2000" dirty="0"/>
              <a:t>First Nations had to register with the government or else become “non-status” and lose their rights</a:t>
            </a:r>
          </a:p>
          <a:p>
            <a:r>
              <a:rPr lang="en-CA" sz="2000" dirty="0"/>
              <a:t>First Nations children had to attend Residential Schools (assimilation)</a:t>
            </a:r>
          </a:p>
          <a:p>
            <a:r>
              <a:rPr lang="en-CA" sz="2000" dirty="0"/>
              <a:t>Many traditional ways were banned</a:t>
            </a:r>
          </a:p>
          <a:p>
            <a:endParaRPr lang="en-CA" dirty="0"/>
          </a:p>
          <a:p>
            <a:endParaRPr lang="en-CA" dirty="0"/>
          </a:p>
          <a:p>
            <a:pPr marL="0" indent="0">
              <a:buNone/>
            </a:pPr>
            <a:endParaRPr lang="en-CA" dirty="0"/>
          </a:p>
          <a:p>
            <a:endParaRPr lang="en-CA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203848" y="908720"/>
            <a:ext cx="0" cy="5184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37063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920880" cy="576064"/>
          </a:xfrm>
        </p:spPr>
        <p:txBody>
          <a:bodyPr>
            <a:noAutofit/>
          </a:bodyPr>
          <a:lstStyle/>
          <a:p>
            <a:pPr algn="ctr"/>
            <a:r>
              <a:rPr lang="en-CA" sz="3600" dirty="0"/>
              <a:t>Northwest Uprising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576" y="980728"/>
            <a:ext cx="2448272" cy="5135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/>
              <a:t>What caused the uprisings in the Northwest?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75856" y="1340768"/>
            <a:ext cx="4953744" cy="5400600"/>
          </a:xfrm>
        </p:spPr>
        <p:txBody>
          <a:bodyPr>
            <a:normAutofit/>
          </a:bodyPr>
          <a:lstStyle/>
          <a:p>
            <a:r>
              <a:rPr lang="en-CA" sz="2000" dirty="0"/>
              <a:t>The Métis were losing patience with the Canadian government, as they had not been part of the treaty process and their status under the Indian Act was unclear</a:t>
            </a:r>
          </a:p>
          <a:p>
            <a:r>
              <a:rPr lang="en-CA" sz="2000" dirty="0"/>
              <a:t>The government already had plans for the land currently occupied by the Métis and European farmers</a:t>
            </a:r>
          </a:p>
          <a:p>
            <a:pPr lvl="1"/>
            <a:r>
              <a:rPr lang="en-CA" sz="1600" dirty="0"/>
              <a:t>The land was believed to be worth $71 million, so the government was not going to pass up the opportunity to profit</a:t>
            </a:r>
          </a:p>
          <a:p>
            <a:r>
              <a:rPr lang="en-CA" sz="2000" dirty="0"/>
              <a:t>Louis Riel returns</a:t>
            </a:r>
          </a:p>
          <a:p>
            <a:endParaRPr lang="en-CA" dirty="0"/>
          </a:p>
          <a:p>
            <a:endParaRPr lang="en-CA" dirty="0"/>
          </a:p>
          <a:p>
            <a:pPr marL="0" indent="0">
              <a:buNone/>
            </a:pPr>
            <a:endParaRPr lang="en-CA" dirty="0"/>
          </a:p>
          <a:p>
            <a:endParaRPr lang="en-CA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203848" y="908720"/>
            <a:ext cx="0" cy="5184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20305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920880" cy="576064"/>
          </a:xfrm>
        </p:spPr>
        <p:txBody>
          <a:bodyPr>
            <a:noAutofit/>
          </a:bodyPr>
          <a:lstStyle/>
          <a:p>
            <a:pPr algn="ctr"/>
            <a:r>
              <a:rPr lang="en-CA" sz="3600" dirty="0"/>
              <a:t>Louis Riel Returns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5110" y="1628800"/>
            <a:ext cx="2448272" cy="5135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/>
              <a:t>Where was Louis Riel?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Why did he come back?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42915" y="1844824"/>
            <a:ext cx="4953744" cy="5400600"/>
          </a:xfrm>
        </p:spPr>
        <p:txBody>
          <a:bodyPr>
            <a:normAutofit/>
          </a:bodyPr>
          <a:lstStyle/>
          <a:p>
            <a:r>
              <a:rPr lang="en-CA" sz="2000" dirty="0"/>
              <a:t>Louis Riel was forced into exile to escape being charged with the murder of Thomas Scott</a:t>
            </a:r>
          </a:p>
          <a:p>
            <a:r>
              <a:rPr lang="en-CA" sz="2000" dirty="0"/>
              <a:t>Settled in Montana, had a wife, two children and became a teacher</a:t>
            </a:r>
          </a:p>
          <a:p>
            <a:r>
              <a:rPr lang="en-CA" sz="2000" dirty="0"/>
              <a:t>Became convinced that he was chosen by God to be the leader of the Métis</a:t>
            </a:r>
          </a:p>
          <a:p>
            <a:endParaRPr lang="en-CA" sz="2000" dirty="0"/>
          </a:p>
          <a:p>
            <a:endParaRPr lang="en-CA" sz="2000" dirty="0"/>
          </a:p>
          <a:p>
            <a:r>
              <a:rPr lang="en-CA" sz="2000" dirty="0"/>
              <a:t>Gabriel Dumont, the leader of the Métis at the time, asked Riel to return because he was the only one that the Métis believed the government would listen to</a:t>
            </a:r>
          </a:p>
          <a:p>
            <a:r>
              <a:rPr lang="en-CA" sz="2000" dirty="0"/>
              <a:t>Riel agreed and returned to Canada to become the leader of the Métis once again</a:t>
            </a:r>
          </a:p>
          <a:p>
            <a:pPr marL="0" indent="0">
              <a:buNone/>
            </a:pPr>
            <a:endParaRPr lang="en-CA" sz="2000" dirty="0"/>
          </a:p>
          <a:p>
            <a:endParaRPr lang="en-CA" dirty="0"/>
          </a:p>
          <a:p>
            <a:pPr marL="0" indent="0">
              <a:buNone/>
            </a:pPr>
            <a:endParaRPr lang="en-CA" dirty="0"/>
          </a:p>
          <a:p>
            <a:endParaRPr lang="en-CA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203848" y="908720"/>
            <a:ext cx="0" cy="5184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67280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920880" cy="576064"/>
          </a:xfrm>
        </p:spPr>
        <p:txBody>
          <a:bodyPr>
            <a:noAutofit/>
          </a:bodyPr>
          <a:lstStyle/>
          <a:p>
            <a:pPr algn="ctr"/>
            <a:r>
              <a:rPr lang="en-CA" sz="3600" dirty="0"/>
              <a:t>The Lie that Started it 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576" y="980728"/>
            <a:ext cx="2448272" cy="5135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/>
              <a:t>What was the start of the conflicts?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75856" y="1340768"/>
            <a:ext cx="4953744" cy="5400600"/>
          </a:xfrm>
        </p:spPr>
        <p:txBody>
          <a:bodyPr>
            <a:normAutofit/>
          </a:bodyPr>
          <a:lstStyle/>
          <a:p>
            <a:r>
              <a:rPr lang="en-CA" sz="2000" dirty="0"/>
              <a:t>The Métis sent the Canadian Government the </a:t>
            </a:r>
            <a:r>
              <a:rPr lang="en-CA" sz="2000" b="1" dirty="0"/>
              <a:t>Métis Bill of Rights</a:t>
            </a:r>
            <a:r>
              <a:rPr lang="en-CA" sz="2000" dirty="0"/>
              <a:t> in an attempt to negotiate</a:t>
            </a:r>
          </a:p>
          <a:p>
            <a:r>
              <a:rPr lang="en-CA" sz="2000" dirty="0"/>
              <a:t>They never heard back from Ottawa</a:t>
            </a:r>
          </a:p>
          <a:p>
            <a:r>
              <a:rPr lang="en-CA" sz="2000" dirty="0"/>
              <a:t>Lawrence Clarke, who was secretly working for the Canadian government, told Riel that the only answer the Métis would get for their petition was bullets and that a force of 500 Northwest Mounted Police were on their way to arrest Riel, which was a lie</a:t>
            </a:r>
          </a:p>
          <a:p>
            <a:r>
              <a:rPr lang="en-CA" sz="2000" dirty="0"/>
              <a:t>Riel now believed that no peaceful solution was available so he told the Métis people that “justice commands us to take up arms”</a:t>
            </a:r>
          </a:p>
          <a:p>
            <a:endParaRPr lang="en-CA" dirty="0"/>
          </a:p>
          <a:p>
            <a:pPr marL="0" indent="0">
              <a:buNone/>
            </a:pPr>
            <a:endParaRPr lang="en-CA" dirty="0"/>
          </a:p>
          <a:p>
            <a:endParaRPr lang="en-CA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203848" y="908720"/>
            <a:ext cx="0" cy="5184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33330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920880" cy="576064"/>
          </a:xfrm>
        </p:spPr>
        <p:txBody>
          <a:bodyPr>
            <a:noAutofit/>
          </a:bodyPr>
          <a:lstStyle/>
          <a:p>
            <a:pPr algn="ctr"/>
            <a:r>
              <a:rPr lang="en-CA" sz="3600" dirty="0"/>
              <a:t>The First Conflict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576" y="980728"/>
            <a:ext cx="2448272" cy="5135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/>
              <a:t>Where was the first conflict of the Northwest Uprising?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75856" y="1340768"/>
            <a:ext cx="4953744" cy="5400600"/>
          </a:xfrm>
        </p:spPr>
        <p:txBody>
          <a:bodyPr>
            <a:normAutofit/>
          </a:bodyPr>
          <a:lstStyle/>
          <a:p>
            <a:r>
              <a:rPr lang="en-CA" sz="2000" dirty="0"/>
              <a:t>Duck Lake was the first area of conflict</a:t>
            </a:r>
          </a:p>
          <a:p>
            <a:r>
              <a:rPr lang="en-CA" sz="2000" dirty="0"/>
              <a:t>Fort Carlson had minimal forces to defend against attack, so the Métis moved on the fort to seize supplies</a:t>
            </a:r>
          </a:p>
          <a:p>
            <a:r>
              <a:rPr lang="en-CA" sz="2000" dirty="0"/>
              <a:t>Angry words were exchanged between both parties (the Métis and the NW Mounted Police) and two Métis negotiators were shot</a:t>
            </a:r>
          </a:p>
          <a:p>
            <a:r>
              <a:rPr lang="en-CA" sz="2000" dirty="0"/>
              <a:t>Both sides opened fire</a:t>
            </a:r>
          </a:p>
          <a:p>
            <a:r>
              <a:rPr lang="en-CA" sz="2000" dirty="0"/>
              <a:t>12 NWMP officers were dead and 25 were left wounded</a:t>
            </a:r>
          </a:p>
          <a:p>
            <a:r>
              <a:rPr lang="en-CA" sz="2000" dirty="0"/>
              <a:t>Fort Carlton was evacuated the next day</a:t>
            </a:r>
          </a:p>
          <a:p>
            <a:endParaRPr lang="en-CA" sz="2000" dirty="0"/>
          </a:p>
          <a:p>
            <a:pPr marL="0" indent="0">
              <a:buNone/>
            </a:pPr>
            <a:endParaRPr lang="en-CA" dirty="0"/>
          </a:p>
          <a:p>
            <a:endParaRPr lang="en-CA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203848" y="908720"/>
            <a:ext cx="0" cy="5184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23728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920880" cy="576064"/>
          </a:xfrm>
        </p:spPr>
        <p:txBody>
          <a:bodyPr>
            <a:noAutofit/>
          </a:bodyPr>
          <a:lstStyle/>
          <a:p>
            <a:pPr algn="ctr"/>
            <a:r>
              <a:rPr lang="en-CA" sz="3600" dirty="0"/>
              <a:t>Fish Creek and </a:t>
            </a:r>
            <a:r>
              <a:rPr lang="en-CA" sz="3600" dirty="0" err="1"/>
              <a:t>Batoche</a:t>
            </a: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576" y="980728"/>
            <a:ext cx="2448272" cy="5135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/>
              <a:t>What happened next?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75856" y="1340768"/>
            <a:ext cx="4953744" cy="5400600"/>
          </a:xfrm>
        </p:spPr>
        <p:txBody>
          <a:bodyPr>
            <a:normAutofit/>
          </a:bodyPr>
          <a:lstStyle/>
          <a:p>
            <a:r>
              <a:rPr lang="en-CA" sz="2000" dirty="0"/>
              <a:t>The Canadian government mobilized over 5000 troops to combat the Métis</a:t>
            </a:r>
          </a:p>
          <a:p>
            <a:r>
              <a:rPr lang="en-CA" sz="2000" dirty="0"/>
              <a:t>General Middleton was put in charge of the soldiers</a:t>
            </a:r>
          </a:p>
          <a:p>
            <a:r>
              <a:rPr lang="en-CA" sz="2000" dirty="0"/>
              <a:t>On April 24</a:t>
            </a:r>
            <a:r>
              <a:rPr lang="en-CA" sz="2000" baseline="30000" dirty="0"/>
              <a:t>th</a:t>
            </a:r>
            <a:r>
              <a:rPr lang="en-CA" sz="2000" dirty="0"/>
              <a:t> less than 300 Métis stopped the advance of 1600 militia soldiers at Fish Creek</a:t>
            </a:r>
          </a:p>
          <a:p>
            <a:r>
              <a:rPr lang="en-CA" sz="2000" dirty="0"/>
              <a:t>On May 9</a:t>
            </a:r>
            <a:r>
              <a:rPr lang="en-CA" sz="2000" baseline="30000" dirty="0"/>
              <a:t>th</a:t>
            </a:r>
            <a:r>
              <a:rPr lang="en-CA" sz="2000" dirty="0"/>
              <a:t> </a:t>
            </a:r>
            <a:r>
              <a:rPr lang="en-CA" sz="2000" dirty="0" err="1"/>
              <a:t>Batoche</a:t>
            </a:r>
            <a:r>
              <a:rPr lang="en-CA" sz="2000" dirty="0"/>
              <a:t> was attacked by Canadian troops, who had Gatling guns</a:t>
            </a:r>
          </a:p>
          <a:p>
            <a:r>
              <a:rPr lang="en-CA" sz="2000" dirty="0"/>
              <a:t>After three days the Métis ran out of ammunition and had to shoot rocks and nails from their guns</a:t>
            </a:r>
          </a:p>
          <a:p>
            <a:r>
              <a:rPr lang="en-CA" sz="2000" dirty="0"/>
              <a:t>Half of the Métis at </a:t>
            </a:r>
            <a:r>
              <a:rPr lang="en-CA" sz="2000" dirty="0" err="1"/>
              <a:t>Batoche</a:t>
            </a:r>
            <a:r>
              <a:rPr lang="en-CA" sz="2000" dirty="0"/>
              <a:t> were wounded, and they had to surrender or flee</a:t>
            </a:r>
          </a:p>
          <a:p>
            <a:pPr marL="0" indent="0">
              <a:buNone/>
            </a:pPr>
            <a:endParaRPr lang="en-CA" dirty="0"/>
          </a:p>
          <a:p>
            <a:endParaRPr lang="en-CA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203848" y="908720"/>
            <a:ext cx="0" cy="5184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63127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920880" cy="576064"/>
          </a:xfrm>
        </p:spPr>
        <p:txBody>
          <a:bodyPr>
            <a:noAutofit/>
          </a:bodyPr>
          <a:lstStyle/>
          <a:p>
            <a:pPr algn="ctr"/>
            <a:r>
              <a:rPr lang="en-CA" sz="3600" dirty="0"/>
              <a:t>Trial of Louis Riel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576" y="980728"/>
            <a:ext cx="2448272" cy="5135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/>
              <a:t>What was going to happen to Riel?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03848" y="908720"/>
            <a:ext cx="4953744" cy="5400600"/>
          </a:xfrm>
        </p:spPr>
        <p:txBody>
          <a:bodyPr>
            <a:normAutofit/>
          </a:bodyPr>
          <a:lstStyle/>
          <a:p>
            <a:r>
              <a:rPr lang="en-CA" sz="2000" dirty="0"/>
              <a:t>Louis Riel was taken to Regina to stand trial for treason</a:t>
            </a:r>
          </a:p>
          <a:p>
            <a:r>
              <a:rPr lang="en-CA" sz="2000" dirty="0"/>
              <a:t>Riel wanted to try and show that the Métis were tricked into the uprising by the government</a:t>
            </a:r>
          </a:p>
          <a:p>
            <a:r>
              <a:rPr lang="en-CA" sz="2000" dirty="0"/>
              <a:t>Only a six-man jury was required in Regina, rather than a 12-man jury in Manitoba</a:t>
            </a:r>
          </a:p>
          <a:p>
            <a:pPr lvl="1"/>
            <a:r>
              <a:rPr lang="en-CA" sz="1800" dirty="0"/>
              <a:t>Manitoba jury would have consisted of both English and French, in which they may have taken a sympathetic view on the Métis</a:t>
            </a:r>
          </a:p>
          <a:p>
            <a:r>
              <a:rPr lang="en-CA" sz="2200" dirty="0"/>
              <a:t>Trial began on July 28</a:t>
            </a:r>
            <a:r>
              <a:rPr lang="en-CA" sz="2200" baseline="30000" dirty="0"/>
              <a:t>th</a:t>
            </a:r>
            <a:r>
              <a:rPr lang="en-CA" sz="2200" dirty="0"/>
              <a:t>, 1885</a:t>
            </a:r>
          </a:p>
          <a:p>
            <a:r>
              <a:rPr lang="en-CA" sz="2200" dirty="0"/>
              <a:t>Riel was prevented from questioning witnesses and could not make a statement until verdict was announced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203848" y="908720"/>
            <a:ext cx="0" cy="5184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69422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920880" cy="576064"/>
          </a:xfrm>
        </p:spPr>
        <p:txBody>
          <a:bodyPr>
            <a:noAutofit/>
          </a:bodyPr>
          <a:lstStyle/>
          <a:p>
            <a:pPr algn="ctr"/>
            <a:r>
              <a:rPr lang="en-CA" sz="3600" dirty="0"/>
              <a:t>Trial of Louis Riel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576" y="980728"/>
            <a:ext cx="2448272" cy="5135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/>
              <a:t>What was going to happen to Riel?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03848" y="908720"/>
            <a:ext cx="4953744" cy="5400600"/>
          </a:xfrm>
        </p:spPr>
        <p:txBody>
          <a:bodyPr>
            <a:normAutofit/>
          </a:bodyPr>
          <a:lstStyle/>
          <a:p>
            <a:r>
              <a:rPr lang="en-CA" sz="2000" dirty="0"/>
              <a:t>On August 1</a:t>
            </a:r>
            <a:r>
              <a:rPr lang="en-CA" sz="2000" baseline="30000" dirty="0"/>
              <a:t>st</a:t>
            </a:r>
            <a:r>
              <a:rPr lang="en-CA" sz="2000" dirty="0"/>
              <a:t>, 1885, Louis Riel was found guilty of treason after only an hour of deliberation</a:t>
            </a:r>
          </a:p>
          <a:p>
            <a:r>
              <a:rPr lang="en-CA" sz="2000" dirty="0"/>
              <a:t>Judge Richardson sentenced Riel to death, as per the law</a:t>
            </a:r>
          </a:p>
          <a:p>
            <a:r>
              <a:rPr lang="en-CA" sz="2000" dirty="0"/>
              <a:t>Riel was hanged in Regina on November 16</a:t>
            </a:r>
            <a:r>
              <a:rPr lang="en-CA" sz="2000" baseline="30000" dirty="0"/>
              <a:t>th</a:t>
            </a:r>
            <a:r>
              <a:rPr lang="en-CA" sz="2000" dirty="0"/>
              <a:t>, 1885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203848" y="908720"/>
            <a:ext cx="0" cy="5184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46021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920880" cy="576064"/>
          </a:xfrm>
        </p:spPr>
        <p:txBody>
          <a:bodyPr>
            <a:noAutofit/>
          </a:bodyPr>
          <a:lstStyle/>
          <a:p>
            <a:pPr algn="ctr"/>
            <a:r>
              <a:rPr lang="en-CA" sz="3600" dirty="0"/>
              <a:t>Aftermath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576" y="980728"/>
            <a:ext cx="2448272" cy="5135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/>
              <a:t>What happened after Riel’s execution?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03848" y="908720"/>
            <a:ext cx="4953744" cy="5400600"/>
          </a:xfrm>
        </p:spPr>
        <p:txBody>
          <a:bodyPr>
            <a:normAutofit/>
          </a:bodyPr>
          <a:lstStyle/>
          <a:p>
            <a:r>
              <a:rPr lang="en-CA" sz="2000" dirty="0"/>
              <a:t>The Métis moved further north and west, as they lost the titles to their land</a:t>
            </a:r>
          </a:p>
          <a:p>
            <a:r>
              <a:rPr lang="en-CA" sz="2000" dirty="0"/>
              <a:t>They had to squat on public land reserved for roads, gaining them the unfortunate nickname of “the road allowance people”</a:t>
            </a:r>
          </a:p>
          <a:p>
            <a:r>
              <a:rPr lang="en-CA" sz="2000" dirty="0"/>
              <a:t>First Nations people were confined to their reserves</a:t>
            </a:r>
          </a:p>
          <a:p>
            <a:r>
              <a:rPr lang="en-CA" sz="2000" dirty="0"/>
              <a:t>Many of the First Nations’ ways of life became banned and stayed that way until the 20</a:t>
            </a:r>
            <a:r>
              <a:rPr lang="en-CA" sz="2000" baseline="30000" dirty="0"/>
              <a:t>th</a:t>
            </a:r>
            <a:r>
              <a:rPr lang="en-CA" sz="2000" dirty="0"/>
              <a:t> century</a:t>
            </a:r>
          </a:p>
          <a:p>
            <a:r>
              <a:rPr lang="en-CA" sz="2000" dirty="0"/>
              <a:t>Neither the Métis nor the First Nations people have fully recovered from the impacts of the Northwest Uprising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203848" y="908720"/>
            <a:ext cx="0" cy="5184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67783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dirty="0"/>
              <a:t>Louis Riel: </a:t>
            </a:r>
            <a:br>
              <a:rPr lang="en-CA" dirty="0"/>
            </a:br>
            <a:r>
              <a:rPr lang="en-CA" dirty="0"/>
              <a:t>Hero or Traitor?</a:t>
            </a:r>
          </a:p>
        </p:txBody>
      </p:sp>
      <p:pic>
        <p:nvPicPr>
          <p:cNvPr id="1026" name="Picture 2" descr="http://www.cbc.ca/strombo/content/images/Louis-Riel-Day-817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5726" y="685800"/>
            <a:ext cx="5096348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3279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CA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1187624" y="620688"/>
            <a:ext cx="7128792" cy="41764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3600" dirty="0"/>
              <a:t>The Metis and the First Nations people of the Northwest are going to face many challenges in the 1860s and 70s, that will lead to a North West Rebellion against the new landowner:  Canada</a:t>
            </a:r>
          </a:p>
        </p:txBody>
      </p:sp>
    </p:spTree>
    <p:extLst>
      <p:ext uri="{BB962C8B-B14F-4D97-AF65-F5344CB8AC3E}">
        <p14:creationId xmlns:p14="http://schemas.microsoft.com/office/powerpoint/2010/main" val="3215007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6624736" cy="576064"/>
          </a:xfrm>
        </p:spPr>
        <p:txBody>
          <a:bodyPr>
            <a:noAutofit/>
          </a:bodyPr>
          <a:lstStyle/>
          <a:p>
            <a:r>
              <a:rPr lang="en-CA" sz="3600" dirty="0"/>
              <a:t>Problems with the  Manitoba 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576" y="980728"/>
            <a:ext cx="2448272" cy="513548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CA" dirty="0"/>
              <a:t>What is the Manitoba Act?</a:t>
            </a: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How did Canada view the Metis?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What did the military do?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75856" y="980728"/>
            <a:ext cx="4953744" cy="5135480"/>
          </a:xfrm>
        </p:spPr>
        <p:txBody>
          <a:bodyPr>
            <a:normAutofit fontScale="85000" lnSpcReduction="20000"/>
          </a:bodyPr>
          <a:lstStyle/>
          <a:p>
            <a:r>
              <a:rPr lang="en-CA" dirty="0"/>
              <a:t>The Manitoba Act (1870) created the Province of Manitoba for the Metis, and was based on the Metis list of Rights</a:t>
            </a:r>
          </a:p>
          <a:p>
            <a:pPr lvl="1"/>
            <a:r>
              <a:rPr lang="en-CA" dirty="0"/>
              <a:t>2 official languages (French and English)</a:t>
            </a:r>
          </a:p>
          <a:p>
            <a:pPr lvl="1"/>
            <a:r>
              <a:rPr lang="en-CA" dirty="0"/>
              <a:t>2 school systems (Catholic and protestant)</a:t>
            </a:r>
          </a:p>
          <a:p>
            <a:endParaRPr lang="en-CA" dirty="0"/>
          </a:p>
          <a:p>
            <a:r>
              <a:rPr lang="en-CA" dirty="0"/>
              <a:t>Metis need to be controlled by military until overtaken by English settlers</a:t>
            </a:r>
          </a:p>
          <a:p>
            <a:pPr marL="0" indent="0">
              <a:buNone/>
            </a:pPr>
            <a:endParaRPr lang="en-CA" dirty="0"/>
          </a:p>
          <a:p>
            <a:r>
              <a:rPr lang="en-CA" dirty="0"/>
              <a:t>Commit crimes (arson, rape, assault, murder) against Metis and are not punished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203848" y="908720"/>
            <a:ext cx="0" cy="5184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3620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6624736" cy="576064"/>
          </a:xfrm>
        </p:spPr>
        <p:txBody>
          <a:bodyPr>
            <a:noAutofit/>
          </a:bodyPr>
          <a:lstStyle/>
          <a:p>
            <a:r>
              <a:rPr lang="en-CA" sz="3600" dirty="0"/>
              <a:t>Problems with the  Manitoba 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576" y="980728"/>
            <a:ext cx="2448272" cy="513548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CA" dirty="0"/>
              <a:t>Who owns the land in Manitoba?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What is a Scrip?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What problems occur with the land scrip?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88040" y="908720"/>
            <a:ext cx="5184576" cy="5544616"/>
          </a:xfrm>
        </p:spPr>
        <p:txBody>
          <a:bodyPr>
            <a:normAutofit fontScale="77500" lnSpcReduction="20000"/>
          </a:bodyPr>
          <a:lstStyle/>
          <a:p>
            <a:r>
              <a:rPr lang="en-CA" dirty="0"/>
              <a:t>Metis needed a “scrip” to get ownership of the land they lived on</a:t>
            </a:r>
          </a:p>
          <a:p>
            <a:pPr marL="0" indent="0">
              <a:buNone/>
            </a:pPr>
            <a:endParaRPr lang="en-CA" dirty="0"/>
          </a:p>
          <a:p>
            <a:r>
              <a:rPr lang="en-CA" dirty="0"/>
              <a:t>Scrip is paper that could be exchanged for land or money ($160 for adult/ $240 for children)</a:t>
            </a:r>
          </a:p>
          <a:p>
            <a:endParaRPr lang="en-CA" dirty="0"/>
          </a:p>
          <a:p>
            <a:r>
              <a:rPr lang="en-CA" dirty="0"/>
              <a:t>Children’s Land was surveyed and plots given out by lottery in 1875 – some land is no where near river</a:t>
            </a:r>
          </a:p>
          <a:p>
            <a:endParaRPr lang="en-CA" dirty="0"/>
          </a:p>
          <a:p>
            <a:r>
              <a:rPr lang="en-CA" dirty="0"/>
              <a:t>Many Metis sell “scrip” to Land Speculators and leave Red River going NW</a:t>
            </a:r>
          </a:p>
          <a:p>
            <a:pPr lvl="1"/>
            <a:r>
              <a:rPr lang="en-CA" sz="2600" dirty="0"/>
              <a:t>Poor land</a:t>
            </a:r>
          </a:p>
          <a:p>
            <a:pPr lvl="1"/>
            <a:r>
              <a:rPr lang="en-CA" sz="2600" dirty="0"/>
              <a:t>Abusive military</a:t>
            </a:r>
          </a:p>
          <a:p>
            <a:pPr lvl="1"/>
            <a:r>
              <a:rPr lang="en-CA" sz="2600" dirty="0"/>
              <a:t>English Settlers</a:t>
            </a:r>
          </a:p>
          <a:p>
            <a:pPr lvl="1"/>
            <a:r>
              <a:rPr lang="en-CA" sz="2600" dirty="0"/>
              <a:t>No more Buffalo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203848" y="908720"/>
            <a:ext cx="0" cy="5184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3032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6624736" cy="576064"/>
          </a:xfrm>
        </p:spPr>
        <p:txBody>
          <a:bodyPr>
            <a:noAutofit/>
          </a:bodyPr>
          <a:lstStyle/>
          <a:p>
            <a:pPr algn="ctr"/>
            <a:r>
              <a:rPr lang="en-CA" sz="3600" dirty="0"/>
              <a:t> Problem of the Buffalo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576" y="980728"/>
            <a:ext cx="2448272" cy="513548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CA" dirty="0"/>
              <a:t>What happened to the Buffalo?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What problems result form this?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75856" y="980728"/>
            <a:ext cx="4953744" cy="5400600"/>
          </a:xfrm>
        </p:spPr>
        <p:txBody>
          <a:bodyPr>
            <a:normAutofit fontScale="85000" lnSpcReduction="20000"/>
          </a:bodyPr>
          <a:lstStyle/>
          <a:p>
            <a:r>
              <a:rPr lang="en-CA" dirty="0"/>
              <a:t>American Gov. encouraged the Bison hunt to lower the numbers and force First Nations onto reserves</a:t>
            </a:r>
          </a:p>
          <a:p>
            <a:r>
              <a:rPr lang="en-CA" dirty="0"/>
              <a:t>Hides and Pemmican were valuable</a:t>
            </a:r>
          </a:p>
          <a:p>
            <a:r>
              <a:rPr lang="en-CA" dirty="0"/>
              <a:t>New transcontinental Railroads bought more hunters</a:t>
            </a:r>
          </a:p>
          <a:p>
            <a:r>
              <a:rPr lang="en-CA" dirty="0"/>
              <a:t>In 1800s, 1000s of buffalo are killed a day and they are quickly becoming endangered</a:t>
            </a:r>
          </a:p>
          <a:p>
            <a:endParaRPr lang="en-CA" dirty="0"/>
          </a:p>
          <a:p>
            <a:r>
              <a:rPr lang="en-CA" dirty="0"/>
              <a:t>First Nations populations on the plains are facing starvation (and have no homes, or coats)</a:t>
            </a:r>
          </a:p>
          <a:p>
            <a:pPr marL="0" indent="0">
              <a:buNone/>
            </a:pPr>
            <a:endParaRPr lang="en-CA" dirty="0"/>
          </a:p>
          <a:p>
            <a:r>
              <a:rPr lang="en-CA" dirty="0"/>
              <a:t>Map. P. 173</a:t>
            </a:r>
          </a:p>
          <a:p>
            <a:endParaRPr lang="en-CA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203848" y="908720"/>
            <a:ext cx="0" cy="5184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3516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1403648" y="1268760"/>
            <a:ext cx="5760640" cy="41764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3200" dirty="0"/>
              <a:t>Canada tries to control the First Nations People </a:t>
            </a:r>
          </a:p>
          <a:p>
            <a:pPr marL="0" indent="0" algn="ctr">
              <a:buNone/>
            </a:pPr>
            <a:r>
              <a:rPr lang="en-CA" sz="3200" dirty="0"/>
              <a:t>&amp;</a:t>
            </a:r>
          </a:p>
          <a:p>
            <a:pPr marL="0" indent="0" algn="ctr">
              <a:buNone/>
            </a:pPr>
            <a:r>
              <a:rPr lang="en-CA" sz="3200" dirty="0"/>
              <a:t>Take control of the land in the North West</a:t>
            </a:r>
          </a:p>
        </p:txBody>
      </p:sp>
    </p:spTree>
    <p:extLst>
      <p:ext uri="{BB962C8B-B14F-4D97-AF65-F5344CB8AC3E}">
        <p14:creationId xmlns:p14="http://schemas.microsoft.com/office/powerpoint/2010/main" val="4166702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6624736" cy="576064"/>
          </a:xfrm>
        </p:spPr>
        <p:txBody>
          <a:bodyPr>
            <a:noAutofit/>
          </a:bodyPr>
          <a:lstStyle/>
          <a:p>
            <a:pPr algn="ctr"/>
            <a:r>
              <a:rPr lang="en-CA" sz="3600" dirty="0"/>
              <a:t>North West Mounted Police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576" y="980728"/>
            <a:ext cx="2448272" cy="513548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CA" dirty="0"/>
              <a:t>Why does Canada need to create a police force for the North West?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What was the police force called?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How were they received?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47864" y="848168"/>
            <a:ext cx="4953744" cy="5400600"/>
          </a:xfrm>
        </p:spPr>
        <p:txBody>
          <a:bodyPr>
            <a:normAutofit fontScale="85000" lnSpcReduction="20000"/>
          </a:bodyPr>
          <a:lstStyle/>
          <a:p>
            <a:r>
              <a:rPr lang="en-CA" dirty="0"/>
              <a:t>Canada owns the Northwest (Old HBC land), but can’t enforce it</a:t>
            </a:r>
          </a:p>
          <a:p>
            <a:pPr lvl="1"/>
            <a:r>
              <a:rPr lang="en-CA" dirty="0"/>
              <a:t>Fear losing land to American Settlers</a:t>
            </a:r>
          </a:p>
          <a:p>
            <a:pPr lvl="1"/>
            <a:r>
              <a:rPr lang="en-CA" dirty="0"/>
              <a:t>Fear American Whiskey Traders that sell to Native populations, causing alcoholism, malnutrition, disease, death</a:t>
            </a:r>
          </a:p>
          <a:p>
            <a:endParaRPr lang="en-CA" dirty="0"/>
          </a:p>
          <a:p>
            <a:pPr marL="0" indent="0">
              <a:buNone/>
            </a:pPr>
            <a:endParaRPr lang="en-CA" dirty="0"/>
          </a:p>
          <a:p>
            <a:r>
              <a:rPr lang="en-CA" dirty="0"/>
              <a:t>Create North West Mounted Police to enforce the law and protect the land (later renamed RCMP)</a:t>
            </a:r>
          </a:p>
          <a:p>
            <a:endParaRPr lang="en-CA" dirty="0"/>
          </a:p>
          <a:p>
            <a:pPr marL="0" indent="0">
              <a:buNone/>
            </a:pPr>
            <a:endParaRPr lang="en-CA" dirty="0"/>
          </a:p>
          <a:p>
            <a:r>
              <a:rPr lang="en-CA" dirty="0"/>
              <a:t>Police welcomed by Native groups 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203848" y="908720"/>
            <a:ext cx="0" cy="5184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8102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6624736" cy="576064"/>
          </a:xfrm>
        </p:spPr>
        <p:txBody>
          <a:bodyPr>
            <a:noAutofit/>
          </a:bodyPr>
          <a:lstStyle/>
          <a:p>
            <a:pPr algn="ctr"/>
            <a:r>
              <a:rPr lang="en-CA" sz="3600" dirty="0"/>
              <a:t>Treaties for the First Nations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576" y="980728"/>
            <a:ext cx="2448272" cy="513548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CA" dirty="0"/>
              <a:t>Why does Canada want Treaties?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Why do the Natives want treaties?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What do the Treaties agree to? 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75856" y="980728"/>
            <a:ext cx="4953744" cy="5400600"/>
          </a:xfrm>
        </p:spPr>
        <p:txBody>
          <a:bodyPr>
            <a:normAutofit fontScale="85000" lnSpcReduction="20000"/>
          </a:bodyPr>
          <a:lstStyle/>
          <a:p>
            <a:r>
              <a:rPr lang="en-CA" dirty="0"/>
              <a:t>Canada wants to control the North West land and be able to sell it to White Settlers</a:t>
            </a:r>
          </a:p>
          <a:p>
            <a:endParaRPr lang="en-CA" dirty="0"/>
          </a:p>
          <a:p>
            <a:r>
              <a:rPr lang="en-CA" dirty="0"/>
              <a:t>First Nations are hurt (due to buffalo) and want rights/ lands guaranteed by Canada</a:t>
            </a:r>
          </a:p>
          <a:p>
            <a:endParaRPr lang="en-CA" dirty="0"/>
          </a:p>
          <a:p>
            <a:endParaRPr lang="en-CA" dirty="0"/>
          </a:p>
          <a:p>
            <a:r>
              <a:rPr lang="en-CA" dirty="0"/>
              <a:t>Treaties agree to share the land with settlers and give Natives rights to resources, heath care, education</a:t>
            </a:r>
          </a:p>
          <a:p>
            <a:r>
              <a:rPr lang="en-CA" dirty="0"/>
              <a:t>Cree in Treaty 6 also got farm equipment/ supplies</a:t>
            </a:r>
          </a:p>
          <a:p>
            <a:r>
              <a:rPr lang="en-CA" dirty="0"/>
              <a:t>See Map. P. 178</a:t>
            </a:r>
          </a:p>
          <a:p>
            <a:endParaRPr lang="en-CA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203848" y="908720"/>
            <a:ext cx="0" cy="5184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0929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920880" cy="576064"/>
          </a:xfrm>
        </p:spPr>
        <p:txBody>
          <a:bodyPr>
            <a:noAutofit/>
          </a:bodyPr>
          <a:lstStyle/>
          <a:p>
            <a:pPr algn="ctr"/>
            <a:r>
              <a:rPr lang="en-CA" sz="3600" dirty="0"/>
              <a:t>Problems after the Treaties are signed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1581" y="764704"/>
            <a:ext cx="2448272" cy="513548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CA" dirty="0"/>
              <a:t>How did the Treaties change their way of life?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How was farming a disaster?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75856" y="980728"/>
            <a:ext cx="4953744" cy="5400600"/>
          </a:xfrm>
        </p:spPr>
        <p:txBody>
          <a:bodyPr>
            <a:normAutofit fontScale="85000" lnSpcReduction="10000"/>
          </a:bodyPr>
          <a:lstStyle/>
          <a:p>
            <a:r>
              <a:rPr lang="en-CA" dirty="0"/>
              <a:t>First Nations are now Farmers, not Buffalo hunters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r>
              <a:rPr lang="en-CA" dirty="0"/>
              <a:t>Failing Crops/ starvation:  </a:t>
            </a:r>
          </a:p>
          <a:p>
            <a:pPr lvl="1"/>
            <a:r>
              <a:rPr lang="en-CA" dirty="0"/>
              <a:t>Plains First Nations had never been farmers</a:t>
            </a:r>
          </a:p>
          <a:p>
            <a:pPr lvl="1"/>
            <a:r>
              <a:rPr lang="en-CA" dirty="0"/>
              <a:t>Poor land, insects, drought</a:t>
            </a:r>
          </a:p>
          <a:p>
            <a:pPr lvl="1"/>
            <a:r>
              <a:rPr lang="en-CA" dirty="0"/>
              <a:t>Canada doesn’t provide equipment/ mills/ seeds, or came too late or poor quality, and not allowed to use machines</a:t>
            </a:r>
          </a:p>
          <a:p>
            <a:endParaRPr lang="en-CA" dirty="0"/>
          </a:p>
          <a:p>
            <a:r>
              <a:rPr lang="en-CA" dirty="0"/>
              <a:t>Canada wants to keep the First Nations People in poverty/ sees them as children (Read p. 179)</a:t>
            </a:r>
          </a:p>
          <a:p>
            <a:endParaRPr lang="en-CA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203848" y="908720"/>
            <a:ext cx="0" cy="5184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45188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716</TotalTime>
  <Words>1423</Words>
  <Application>Microsoft Office PowerPoint</Application>
  <PresentationFormat>On-screen Show (4:3)</PresentationFormat>
  <Paragraphs>224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Impact</vt:lpstr>
      <vt:lpstr>Times New Roman</vt:lpstr>
      <vt:lpstr>NewsPrint</vt:lpstr>
      <vt:lpstr>The Northwest Rebellion</vt:lpstr>
      <vt:lpstr>PowerPoint Presentation</vt:lpstr>
      <vt:lpstr>Problems with the  Manitoba Act</vt:lpstr>
      <vt:lpstr>Problems with the  Manitoba Act</vt:lpstr>
      <vt:lpstr> Problem of the Buffalo</vt:lpstr>
      <vt:lpstr>PowerPoint Presentation</vt:lpstr>
      <vt:lpstr>North West Mounted Police</vt:lpstr>
      <vt:lpstr>Treaties for the First Nations</vt:lpstr>
      <vt:lpstr>Problems after the Treaties are signed</vt:lpstr>
      <vt:lpstr>The Indian Act</vt:lpstr>
      <vt:lpstr>Northwest Uprising</vt:lpstr>
      <vt:lpstr>Louis Riel Returns</vt:lpstr>
      <vt:lpstr>The Lie that Started it All</vt:lpstr>
      <vt:lpstr>The First Conflict</vt:lpstr>
      <vt:lpstr>Fish Creek and Batoche</vt:lpstr>
      <vt:lpstr>Trial of Louis Riel</vt:lpstr>
      <vt:lpstr>Trial of Louis Riel cont.</vt:lpstr>
      <vt:lpstr>Aftermath</vt:lpstr>
      <vt:lpstr>Louis Riel:  Hero or Traitor?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Northwest Rebellion</dc:title>
  <dc:creator>sgoepel</dc:creator>
  <cp:lastModifiedBy>Adam S</cp:lastModifiedBy>
  <cp:revision>23</cp:revision>
  <dcterms:created xsi:type="dcterms:W3CDTF">2012-02-20T21:51:31Z</dcterms:created>
  <dcterms:modified xsi:type="dcterms:W3CDTF">2016-12-04T22:43:56Z</dcterms:modified>
</cp:coreProperties>
</file>