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3" r:id="rId3"/>
    <p:sldId id="257" r:id="rId4"/>
    <p:sldId id="264" r:id="rId5"/>
    <p:sldId id="258" r:id="rId6"/>
    <p:sldId id="259" r:id="rId7"/>
    <p:sldId id="276" r:id="rId8"/>
    <p:sldId id="260" r:id="rId9"/>
    <p:sldId id="277" r:id="rId10"/>
    <p:sldId id="261" r:id="rId11"/>
    <p:sldId id="262" r:id="rId12"/>
    <p:sldId id="265" r:id="rId13"/>
    <p:sldId id="268" r:id="rId14"/>
    <p:sldId id="270" r:id="rId15"/>
    <p:sldId id="269" r:id="rId16"/>
    <p:sldId id="266" r:id="rId17"/>
    <p:sldId id="273" r:id="rId18"/>
    <p:sldId id="272" r:id="rId19"/>
    <p:sldId id="271" r:id="rId20"/>
    <p:sldId id="267"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E15945-5B96-49EA-9212-79F58DAA452F}">
          <p14:sldIdLst>
            <p14:sldId id="256"/>
            <p14:sldId id="263"/>
            <p14:sldId id="257"/>
            <p14:sldId id="264"/>
            <p14:sldId id="258"/>
            <p14:sldId id="259"/>
            <p14:sldId id="276"/>
            <p14:sldId id="260"/>
            <p14:sldId id="277"/>
            <p14:sldId id="261"/>
            <p14:sldId id="262"/>
            <p14:sldId id="265"/>
            <p14:sldId id="268"/>
            <p14:sldId id="270"/>
            <p14:sldId id="269"/>
            <p14:sldId id="266"/>
            <p14:sldId id="273"/>
            <p14:sldId id="272"/>
            <p14:sldId id="271"/>
            <p14:sldId id="267"/>
            <p14:sldId id="274"/>
            <p14:sldId id="275"/>
          </p14:sldIdLst>
        </p14:section>
        <p14:section name="Untitled Section" id="{9E38ECD0-86D8-41F8-AD56-30B41EBAB4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8" d="100"/>
          <a:sy n="88" d="100"/>
        </p:scale>
        <p:origin x="5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3DE95-D2E6-4607-BA11-2FC3E32B8BFA}" type="datetimeFigureOut">
              <a:rPr lang="en-US" smtClean="0"/>
              <a:t>12/4/2017</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F185959E-78F8-4F97-9DB5-0543C6902C37}"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1554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3DE95-D2E6-4607-BA11-2FC3E32B8BF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5959E-78F8-4F97-9DB5-0543C6902C37}"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110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3DE95-D2E6-4607-BA11-2FC3E32B8BF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5959E-78F8-4F97-9DB5-0543C6902C37}"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0232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E73DE95-D2E6-4607-BA11-2FC3E32B8BFA}" type="datetimeFigureOut">
              <a:rPr lang="en-US" smtClean="0"/>
              <a:t>12/4/2017</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F185959E-78F8-4F97-9DB5-0543C6902C37}"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7257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E73DE95-D2E6-4607-BA11-2FC3E32B8BFA}"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5959E-78F8-4F97-9DB5-0543C6902C37}"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3894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73DE95-D2E6-4607-BA11-2FC3E32B8BF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5959E-78F8-4F97-9DB5-0543C6902C37}"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8775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3DE95-D2E6-4607-BA11-2FC3E32B8BFA}"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5959E-78F8-4F97-9DB5-0543C6902C37}"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0731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73DE95-D2E6-4607-BA11-2FC3E32B8BFA}"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5959E-78F8-4F97-9DB5-0543C6902C37}"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358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3DE95-D2E6-4607-BA11-2FC3E32B8BFA}"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5959E-78F8-4F97-9DB5-0543C6902C37}" type="slidenum">
              <a:rPr lang="en-US" smtClean="0"/>
              <a:t>‹#›</a:t>
            </a:fld>
            <a:endParaRPr lang="en-US"/>
          </a:p>
        </p:txBody>
      </p:sp>
    </p:spTree>
    <p:extLst>
      <p:ext uri="{BB962C8B-B14F-4D97-AF65-F5344CB8AC3E}">
        <p14:creationId xmlns:p14="http://schemas.microsoft.com/office/powerpoint/2010/main" val="26833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3DE95-D2E6-4607-BA11-2FC3E32B8BFA}"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5959E-78F8-4F97-9DB5-0543C6902C37}"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2270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E73DE95-D2E6-4607-BA11-2FC3E32B8BFA}" type="datetimeFigureOut">
              <a:rPr lang="en-US" smtClean="0"/>
              <a:t>12/4/2017</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F185959E-78F8-4F97-9DB5-0543C6902C37}"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61273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E73DE95-D2E6-4607-BA11-2FC3E32B8BFA}" type="datetimeFigureOut">
              <a:rPr lang="en-US" smtClean="0"/>
              <a:t>12/4/2017</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F185959E-78F8-4F97-9DB5-0543C6902C37}" type="slidenum">
              <a:rPr lang="en-US" smtClean="0"/>
              <a:t>‹#›</a:t>
            </a:fld>
            <a:endParaRPr lang="en-US"/>
          </a:p>
        </p:txBody>
      </p:sp>
    </p:spTree>
    <p:extLst>
      <p:ext uri="{BB962C8B-B14F-4D97-AF65-F5344CB8AC3E}">
        <p14:creationId xmlns:p14="http://schemas.microsoft.com/office/powerpoint/2010/main" val="390052577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cV9G1QUIm7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820463"/>
          </a:xfrm>
        </p:spPr>
        <p:txBody>
          <a:bodyPr>
            <a:normAutofit/>
          </a:bodyPr>
          <a:lstStyle/>
          <a:p>
            <a:r>
              <a:rPr lang="en-US" sz="9600" dirty="0"/>
              <a:t>Interwar Years</a:t>
            </a:r>
            <a:br>
              <a:rPr lang="en-US" sz="9600" dirty="0"/>
            </a:br>
            <a:r>
              <a:rPr lang="en-US" sz="9600" dirty="0"/>
              <a:t> (1918-1939)</a:t>
            </a:r>
          </a:p>
        </p:txBody>
      </p:sp>
    </p:spTree>
    <p:extLst>
      <p:ext uri="{BB962C8B-B14F-4D97-AF65-F5344CB8AC3E}">
        <p14:creationId xmlns:p14="http://schemas.microsoft.com/office/powerpoint/2010/main" val="168953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78" y="68335"/>
            <a:ext cx="10515600" cy="893224"/>
          </a:xfrm>
        </p:spPr>
        <p:txBody>
          <a:bodyPr/>
          <a:lstStyle/>
          <a:p>
            <a:pPr algn="ctr"/>
            <a:r>
              <a:rPr lang="en-US" dirty="0"/>
              <a:t>Communist Russia and Canada….</a:t>
            </a:r>
          </a:p>
        </p:txBody>
      </p:sp>
      <p:sp>
        <p:nvSpPr>
          <p:cNvPr id="3" name="Content Placeholder 2"/>
          <p:cNvSpPr>
            <a:spLocks noGrp="1"/>
          </p:cNvSpPr>
          <p:nvPr>
            <p:ph idx="1"/>
          </p:nvPr>
        </p:nvSpPr>
        <p:spPr>
          <a:xfrm>
            <a:off x="60819" y="743445"/>
            <a:ext cx="9964025" cy="6055629"/>
          </a:xfrm>
        </p:spPr>
        <p:txBody>
          <a:bodyPr>
            <a:normAutofit fontScale="92500" lnSpcReduction="10000"/>
          </a:bodyPr>
          <a:lstStyle/>
          <a:p>
            <a:r>
              <a:rPr lang="en-US" sz="2200" dirty="0"/>
              <a:t>Why did Russian becoming communist matter to Canada?</a:t>
            </a:r>
          </a:p>
          <a:p>
            <a:pPr lvl="1"/>
            <a:r>
              <a:rPr lang="en-US" sz="2000" dirty="0"/>
              <a:t>What is communism?</a:t>
            </a:r>
          </a:p>
          <a:p>
            <a:pPr lvl="2"/>
            <a:r>
              <a:rPr lang="en-US" dirty="0"/>
              <a:t>a political theory derived from Karl Marx, advocating class war and leading to a society in which all property is publicly owned and each person works and is paid according to their abilities and needs.</a:t>
            </a:r>
          </a:p>
          <a:p>
            <a:pPr marL="914400" lvl="2" indent="0">
              <a:buNone/>
            </a:pPr>
            <a:endParaRPr lang="en-US" sz="2200" dirty="0"/>
          </a:p>
          <a:p>
            <a:r>
              <a:rPr lang="en-US" sz="2200" dirty="0"/>
              <a:t>The communist system (politically and economically) was the exact opposite of the democratic and capitalist system which Canadians were used to.  Many people had immigrated to Canada because they wanted to have the right to vote and they wanted to work hard and prosper financially.  </a:t>
            </a:r>
          </a:p>
          <a:p>
            <a:endParaRPr lang="en-US" sz="2200" dirty="0"/>
          </a:p>
          <a:p>
            <a:r>
              <a:rPr lang="en-US" sz="2200" dirty="0"/>
              <a:t>The revolution in Russia had been started by workers who wanted better wages and working conditions (did not want to see wealthy business owners get all the profit while the workers literally starved).  These workers did not plan the communist government, politicians who had developed communists beliefs used the people’s bad situation to generate political support.  </a:t>
            </a:r>
          </a:p>
          <a:p>
            <a:endParaRPr lang="en-US" dirty="0"/>
          </a:p>
        </p:txBody>
      </p:sp>
      <p:pic>
        <p:nvPicPr>
          <p:cNvPr id="3074" name="Picture 2" descr="Image result for red scare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178" y="0"/>
            <a:ext cx="1535913" cy="24113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d scare 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6178" y="2479640"/>
            <a:ext cx="1535913" cy="23038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ed scare ca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6179" y="4831681"/>
            <a:ext cx="1535913" cy="196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1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066"/>
            <a:ext cx="10515600" cy="951947"/>
          </a:xfrm>
        </p:spPr>
        <p:txBody>
          <a:bodyPr/>
          <a:lstStyle/>
          <a:p>
            <a:pPr algn="ctr"/>
            <a:r>
              <a:rPr lang="en-US" dirty="0"/>
              <a:t>Communist Russia and Canada….</a:t>
            </a:r>
          </a:p>
        </p:txBody>
      </p:sp>
      <p:sp>
        <p:nvSpPr>
          <p:cNvPr id="3" name="Content Placeholder 2"/>
          <p:cNvSpPr>
            <a:spLocks noGrp="1"/>
          </p:cNvSpPr>
          <p:nvPr>
            <p:ph idx="1"/>
          </p:nvPr>
        </p:nvSpPr>
        <p:spPr>
          <a:xfrm>
            <a:off x="74802" y="847288"/>
            <a:ext cx="11929844" cy="3858936"/>
          </a:xfrm>
        </p:spPr>
        <p:txBody>
          <a:bodyPr>
            <a:normAutofit fontScale="70000" lnSpcReduction="20000"/>
          </a:bodyPr>
          <a:lstStyle/>
          <a:p>
            <a:r>
              <a:rPr lang="en-US" sz="2200" dirty="0"/>
              <a:t>After WWI, most soldiers returned to working regular jobs (a few soldiers were sent to Russia to fight against the Communist forces in the Russian Civil War).</a:t>
            </a:r>
          </a:p>
          <a:p>
            <a:pPr marL="0" indent="0">
              <a:buNone/>
            </a:pPr>
            <a:endParaRPr lang="en-US" sz="2200" dirty="0"/>
          </a:p>
          <a:p>
            <a:r>
              <a:rPr lang="en-US" sz="2200" dirty="0"/>
              <a:t>Canadians working regular jobs had grown sick of working extremely hard for low wages while business owners gained extraordinary wealth.  </a:t>
            </a:r>
          </a:p>
          <a:p>
            <a:endParaRPr lang="en-US" sz="2200" dirty="0"/>
          </a:p>
          <a:p>
            <a:r>
              <a:rPr lang="en-US" sz="2200" dirty="0"/>
              <a:t>After WWI, workers began to group together and form unions.  The goal of the unions was for workers to group together to stand up to employers and demand better wages and working conditions.  This likely happened after the war (instead of before) because many ex-soldiers were now used to taking a firm stand for what they thought was right.  </a:t>
            </a:r>
          </a:p>
          <a:p>
            <a:endParaRPr lang="en-US" sz="2200" dirty="0"/>
          </a:p>
          <a:p>
            <a:r>
              <a:rPr lang="en-US" sz="2200" dirty="0"/>
              <a:t>The formations of unions scared many Canadians because it reminded them of the Communist Revolution which started in Russia with employees grouping together.  </a:t>
            </a:r>
          </a:p>
        </p:txBody>
      </p:sp>
      <p:pic>
        <p:nvPicPr>
          <p:cNvPr id="1026" name="Picture 2" descr="Image result for union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034" y="4496499"/>
            <a:ext cx="3783283" cy="236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1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12"/>
            <a:ext cx="10515600" cy="859668"/>
          </a:xfrm>
        </p:spPr>
        <p:txBody>
          <a:bodyPr/>
          <a:lstStyle/>
          <a:p>
            <a:pPr algn="ctr"/>
            <a:r>
              <a:rPr lang="en-US" dirty="0"/>
              <a:t>Winnipeg General Strike </a:t>
            </a:r>
          </a:p>
        </p:txBody>
      </p:sp>
      <p:sp>
        <p:nvSpPr>
          <p:cNvPr id="3" name="Content Placeholder 2"/>
          <p:cNvSpPr>
            <a:spLocks noGrp="1"/>
          </p:cNvSpPr>
          <p:nvPr>
            <p:ph idx="1"/>
          </p:nvPr>
        </p:nvSpPr>
        <p:spPr>
          <a:xfrm>
            <a:off x="0" y="1098466"/>
            <a:ext cx="8382000" cy="5759534"/>
          </a:xfrm>
        </p:spPr>
        <p:txBody>
          <a:bodyPr>
            <a:normAutofit fontScale="85000" lnSpcReduction="20000"/>
          </a:bodyPr>
          <a:lstStyle/>
          <a:p>
            <a:r>
              <a:rPr lang="en-US" sz="2200" dirty="0"/>
              <a:t>In the spring of 1919, a metal workers union in Winnipeg went on strike.  Workers from other unions soon joined the strike in support.  Eventually most of the city’s workers were on strike.  The city literally shut down when transit workers, telephone operators, and firefighters joined the strike.  Over 30,000 workers protested peacefully in the streets each day (wanting at least 85cents/hour).  There were soon similar (but smaller) strikes in other Canadians cities.  </a:t>
            </a:r>
          </a:p>
          <a:p>
            <a:r>
              <a:rPr lang="en-US" sz="2200" dirty="0"/>
              <a:t>This reminded many of how the Russian revolution had began two years earlier.  </a:t>
            </a:r>
          </a:p>
          <a:p>
            <a:r>
              <a:rPr lang="en-US" sz="2200" dirty="0"/>
              <a:t>The strike in Winnipeg became violent on Saturday June 21, 1919.  Strikers overturned and burned a streetcar.  The police charged the crowd and in the chaos that ensued one was killed, thirty were injured, and hundreds were arrested.  </a:t>
            </a:r>
          </a:p>
          <a:p>
            <a:r>
              <a:rPr lang="en-US" sz="2200" dirty="0"/>
              <a:t>Union leaders soon told workers to return to work.  Employers in Canada realized that they had to treat workers better and negotiate with unions.  A new political party was also formed to represent the working class (originally the CCF, now known as the NDP).  </a:t>
            </a:r>
          </a:p>
          <a:p>
            <a:endParaRPr lang="en-US" dirty="0"/>
          </a:p>
        </p:txBody>
      </p:sp>
      <p:pic>
        <p:nvPicPr>
          <p:cNvPr id="2050" name="Picture 2" descr="Image result for winnipeg general str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245971"/>
            <a:ext cx="38100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innipeg general stri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975" y="25618"/>
            <a:ext cx="1723557" cy="11024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innipeg general str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4279247"/>
            <a:ext cx="3807822" cy="2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1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weird 1920s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9048" y="97874"/>
            <a:ext cx="2872952" cy="2896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38622"/>
            <a:ext cx="10515600" cy="951947"/>
          </a:xfrm>
        </p:spPr>
        <p:txBody>
          <a:bodyPr/>
          <a:lstStyle/>
          <a:p>
            <a:pPr algn="ctr"/>
            <a:r>
              <a:rPr lang="en-US" dirty="0"/>
              <a:t>The Economy After WWI</a:t>
            </a:r>
          </a:p>
        </p:txBody>
      </p:sp>
      <p:sp>
        <p:nvSpPr>
          <p:cNvPr id="3" name="Content Placeholder 2"/>
          <p:cNvSpPr>
            <a:spLocks noGrp="1"/>
          </p:cNvSpPr>
          <p:nvPr>
            <p:ph idx="1"/>
          </p:nvPr>
        </p:nvSpPr>
        <p:spPr>
          <a:xfrm>
            <a:off x="116746" y="986726"/>
            <a:ext cx="11955011" cy="4915310"/>
          </a:xfrm>
        </p:spPr>
        <p:txBody>
          <a:bodyPr>
            <a:normAutofit fontScale="92500" lnSpcReduction="10000"/>
          </a:bodyPr>
          <a:lstStyle/>
          <a:p>
            <a:r>
              <a:rPr lang="en-US" sz="2400" dirty="0"/>
              <a:t>North America prospered.  </a:t>
            </a:r>
            <a:r>
              <a:rPr lang="en-US" sz="1800" dirty="0"/>
              <a:t>World financial </a:t>
            </a:r>
            <a:r>
              <a:rPr lang="en-US" sz="1800" dirty="0" err="1"/>
              <a:t>centre</a:t>
            </a:r>
            <a:r>
              <a:rPr lang="en-US" sz="1800" dirty="0"/>
              <a:t> became New York </a:t>
            </a:r>
            <a:br>
              <a:rPr lang="en-US" sz="1800" dirty="0"/>
            </a:br>
            <a:r>
              <a:rPr lang="en-US" sz="1800" dirty="0"/>
              <a:t>City (no longer London). </a:t>
            </a:r>
          </a:p>
          <a:p>
            <a:r>
              <a:rPr lang="en-US" sz="2400" dirty="0"/>
              <a:t>Technology allowed farms to produce more food than ever </a:t>
            </a:r>
            <a:br>
              <a:rPr lang="en-US" sz="2400" dirty="0"/>
            </a:br>
            <a:r>
              <a:rPr lang="en-US" sz="2400" dirty="0"/>
              <a:t>before.  Food costs began to drop.  Less people worked on </a:t>
            </a:r>
            <a:br>
              <a:rPr lang="en-US" sz="2400" dirty="0"/>
            </a:br>
            <a:r>
              <a:rPr lang="en-US" sz="2400" dirty="0"/>
              <a:t>farms.  Many people moved to urban areas.  </a:t>
            </a:r>
          </a:p>
          <a:p>
            <a:r>
              <a:rPr lang="en-US" sz="2400" dirty="0"/>
              <a:t>Huge market for new technology </a:t>
            </a:r>
            <a:r>
              <a:rPr lang="en-US" sz="1800" dirty="0"/>
              <a:t>(consumer goods such as cars and electric appliances).  </a:t>
            </a:r>
          </a:p>
          <a:p>
            <a:r>
              <a:rPr lang="en-US" sz="2400" dirty="0"/>
              <a:t>The success of unions gave people more money to spend than ever before. </a:t>
            </a:r>
          </a:p>
          <a:p>
            <a:r>
              <a:rPr lang="en-US" sz="2400" dirty="0"/>
              <a:t>Manufacturing companies made large profits.  Many </a:t>
            </a:r>
            <a:br>
              <a:rPr lang="en-US" sz="2400" dirty="0"/>
            </a:br>
            <a:r>
              <a:rPr lang="en-US" sz="2400" dirty="0"/>
              <a:t>new factories were built.  Some companies made </a:t>
            </a:r>
            <a:br>
              <a:rPr lang="en-US" sz="2400" dirty="0"/>
            </a:br>
            <a:r>
              <a:rPr lang="en-US" sz="2400" dirty="0"/>
              <a:t>more products than they could sell.  Extra product was </a:t>
            </a:r>
            <a:br>
              <a:rPr lang="en-US" sz="2400" dirty="0"/>
            </a:br>
            <a:r>
              <a:rPr lang="en-US" sz="2400" dirty="0"/>
              <a:t>stored to be sold later (overproduction).   </a:t>
            </a:r>
          </a:p>
        </p:txBody>
      </p:sp>
      <p:pic>
        <p:nvPicPr>
          <p:cNvPr id="3074" name="Picture 2" descr="Image result for 1920 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762" y="4288742"/>
            <a:ext cx="3613238" cy="25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1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957"/>
            <a:ext cx="10515600" cy="960336"/>
          </a:xfrm>
        </p:spPr>
        <p:txBody>
          <a:bodyPr/>
          <a:lstStyle/>
          <a:p>
            <a:pPr algn="ctr"/>
            <a:r>
              <a:rPr lang="en-US" dirty="0"/>
              <a:t>The Great Depression</a:t>
            </a:r>
          </a:p>
        </p:txBody>
      </p:sp>
      <p:sp>
        <p:nvSpPr>
          <p:cNvPr id="3" name="Content Placeholder 2"/>
          <p:cNvSpPr>
            <a:spLocks noGrp="1"/>
          </p:cNvSpPr>
          <p:nvPr>
            <p:ph idx="1"/>
          </p:nvPr>
        </p:nvSpPr>
        <p:spPr>
          <a:xfrm>
            <a:off x="133524" y="1149293"/>
            <a:ext cx="11938233" cy="3699544"/>
          </a:xfrm>
        </p:spPr>
        <p:txBody>
          <a:bodyPr>
            <a:normAutofit/>
          </a:bodyPr>
          <a:lstStyle/>
          <a:p>
            <a:r>
              <a:rPr lang="en-US" sz="2400" dirty="0"/>
              <a:t>What was the Great Depression?</a:t>
            </a:r>
          </a:p>
          <a:p>
            <a:r>
              <a:rPr lang="en-US" sz="2400" dirty="0"/>
              <a:t>A severe economic downturn which affected much of the world in the early 1930’s.  </a:t>
            </a:r>
          </a:p>
        </p:txBody>
      </p:sp>
      <p:pic>
        <p:nvPicPr>
          <p:cNvPr id="4098" name="Picture 2" descr="Image result for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27" y="2109629"/>
            <a:ext cx="5830349" cy="4666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099" y="113455"/>
            <a:ext cx="8742028" cy="1279117"/>
          </a:xfrm>
        </p:spPr>
        <p:txBody>
          <a:bodyPr>
            <a:normAutofit/>
          </a:bodyPr>
          <a:lstStyle/>
          <a:p>
            <a:pPr algn="ctr"/>
            <a:r>
              <a:rPr lang="en-US" sz="4800" dirty="0"/>
              <a:t>The Great Depression</a:t>
            </a:r>
          </a:p>
        </p:txBody>
      </p:sp>
      <p:sp>
        <p:nvSpPr>
          <p:cNvPr id="3" name="Content Placeholder 2"/>
          <p:cNvSpPr>
            <a:spLocks noGrp="1"/>
          </p:cNvSpPr>
          <p:nvPr>
            <p:ph idx="1"/>
          </p:nvPr>
        </p:nvSpPr>
        <p:spPr>
          <a:xfrm>
            <a:off x="83191" y="1515231"/>
            <a:ext cx="6669947" cy="5212739"/>
          </a:xfrm>
        </p:spPr>
        <p:txBody>
          <a:bodyPr>
            <a:normAutofit fontScale="92500" lnSpcReduction="20000"/>
          </a:bodyPr>
          <a:lstStyle/>
          <a:p>
            <a:r>
              <a:rPr lang="en-US" dirty="0"/>
              <a:t>What caused the Great Depression?</a:t>
            </a:r>
          </a:p>
          <a:p>
            <a:pPr marL="514350" indent="-514350">
              <a:buAutoNum type="arabicPeriod"/>
            </a:pPr>
            <a:r>
              <a:rPr lang="en-US" sz="2200" dirty="0"/>
              <a:t>The economy naturally goes through up and down cycles.  Throughout the 1920’s the Canadian economy was on an ‘up’ cycle.  This could not last forever….</a:t>
            </a:r>
          </a:p>
          <a:p>
            <a:pPr marL="514350" indent="-514350">
              <a:buAutoNum type="arabicPeriod"/>
            </a:pPr>
            <a:r>
              <a:rPr lang="en-US" sz="2200" dirty="0"/>
              <a:t>Manufacturing companies overproduced late in the 1920’s.  </a:t>
            </a:r>
          </a:p>
          <a:p>
            <a:pPr marL="514350" indent="-514350">
              <a:buAutoNum type="arabicPeriod"/>
            </a:pPr>
            <a:r>
              <a:rPr lang="en-US" sz="2200" dirty="0"/>
              <a:t>The Canadian economy was too dependent on selling key resources (wheat).  </a:t>
            </a:r>
          </a:p>
          <a:p>
            <a:pPr marL="514350" indent="-514350">
              <a:buAutoNum type="arabicPeriod"/>
            </a:pPr>
            <a:r>
              <a:rPr lang="en-US" sz="2200" dirty="0"/>
              <a:t>The Canadian economy was too dependent on the US economy.  </a:t>
            </a:r>
          </a:p>
          <a:p>
            <a:pPr marL="514350" indent="-514350">
              <a:buAutoNum type="arabicPeriod"/>
            </a:pPr>
            <a:r>
              <a:rPr lang="en-US" sz="2200" dirty="0"/>
              <a:t>The stock market crashed on October 29, 1929.  </a:t>
            </a:r>
          </a:p>
          <a:p>
            <a:pPr marL="514350" indent="-514350">
              <a:buAutoNum type="arabicPeriod"/>
            </a:pPr>
            <a:r>
              <a:rPr lang="en-US" sz="2200" dirty="0"/>
              <a:t>A severe drought hit the prairie provinces in the early 1930’s.  </a:t>
            </a:r>
          </a:p>
          <a:p>
            <a:pPr marL="514350" indent="-514350">
              <a:buAutoNum type="arabicPeriod"/>
            </a:pPr>
            <a:endParaRPr lang="en-US" dirty="0"/>
          </a:p>
          <a:p>
            <a:endParaRPr lang="en-US" dirty="0"/>
          </a:p>
          <a:p>
            <a:endParaRPr lang="en-US" dirty="0"/>
          </a:p>
        </p:txBody>
      </p:sp>
      <p:pic>
        <p:nvPicPr>
          <p:cNvPr id="1028" name="Picture 4" descr="Image result for economic cycl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08150" cy="15771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138" y="2091157"/>
            <a:ext cx="5234730" cy="392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2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10"/>
            <a:ext cx="10515600" cy="834501"/>
          </a:xfrm>
        </p:spPr>
        <p:txBody>
          <a:bodyPr/>
          <a:lstStyle/>
          <a:p>
            <a:pPr algn="ctr"/>
            <a:r>
              <a:rPr lang="en-US" dirty="0"/>
              <a:t>The Great Depression</a:t>
            </a:r>
          </a:p>
        </p:txBody>
      </p:sp>
      <p:sp>
        <p:nvSpPr>
          <p:cNvPr id="3" name="Content Placeholder 2"/>
          <p:cNvSpPr>
            <a:spLocks noGrp="1"/>
          </p:cNvSpPr>
          <p:nvPr>
            <p:ph idx="1"/>
          </p:nvPr>
        </p:nvSpPr>
        <p:spPr>
          <a:xfrm>
            <a:off x="91580" y="835723"/>
            <a:ext cx="5487099" cy="6022277"/>
          </a:xfrm>
        </p:spPr>
        <p:txBody>
          <a:bodyPr>
            <a:normAutofit fontScale="92500" lnSpcReduction="20000"/>
          </a:bodyPr>
          <a:lstStyle/>
          <a:p>
            <a:r>
              <a:rPr lang="en-US" sz="2200" dirty="0"/>
              <a:t>When did it happen?</a:t>
            </a:r>
          </a:p>
          <a:p>
            <a:r>
              <a:rPr lang="en-US" sz="2200" dirty="0"/>
              <a:t>The depression began with the stock market crash in 1929.  It lasted for most of the 1930’s.  It was probably at its worst in 1933-1934.  </a:t>
            </a:r>
          </a:p>
          <a:p>
            <a:endParaRPr lang="en-US" sz="2200" dirty="0"/>
          </a:p>
          <a:p>
            <a:r>
              <a:rPr lang="en-US" sz="2200" dirty="0"/>
              <a:t>Where did it happen?</a:t>
            </a:r>
          </a:p>
          <a:p>
            <a:r>
              <a:rPr lang="en-US" sz="2200" dirty="0"/>
              <a:t>The entire world was affected.  That said, some historians think that Canada was hit harder than any other country.  </a:t>
            </a:r>
          </a:p>
          <a:p>
            <a:endParaRPr lang="en-US" sz="2200" dirty="0"/>
          </a:p>
          <a:p>
            <a:r>
              <a:rPr lang="en-US" sz="2200" dirty="0"/>
              <a:t>Who was affected?</a:t>
            </a:r>
          </a:p>
          <a:p>
            <a:r>
              <a:rPr lang="en-US" sz="2200" dirty="0"/>
              <a:t>Poor people and the middle class.  Often during a depression, the wealthy actually become wealthier.  People living in cities were often affected the most.  </a:t>
            </a:r>
          </a:p>
          <a:p>
            <a:endParaRPr lang="en-US" dirty="0"/>
          </a:p>
        </p:txBody>
      </p:sp>
      <p:pic>
        <p:nvPicPr>
          <p:cNvPr id="2050" name="Picture 2" descr="Image result for great depre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142" y="1427467"/>
            <a:ext cx="6315075"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58" y="204349"/>
            <a:ext cx="8322578" cy="901613"/>
          </a:xfrm>
        </p:spPr>
        <p:txBody>
          <a:bodyPr/>
          <a:lstStyle/>
          <a:p>
            <a:pPr algn="ctr"/>
            <a:r>
              <a:rPr lang="en-US" dirty="0"/>
              <a:t>The Great Depression</a:t>
            </a:r>
          </a:p>
        </p:txBody>
      </p:sp>
      <p:pic>
        <p:nvPicPr>
          <p:cNvPr id="3074" name="Picture 2" descr="Image result for great depression canada unemployment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2" y="37743"/>
            <a:ext cx="4874002" cy="43218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eat depression canada per person in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861" y="4107714"/>
            <a:ext cx="4631602" cy="2670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30" y="1245392"/>
            <a:ext cx="6643202" cy="6032421"/>
          </a:xfrm>
          <a:prstGeom prst="rect">
            <a:avLst/>
          </a:prstGeom>
          <a:noFill/>
        </p:spPr>
        <p:txBody>
          <a:bodyPr wrap="square" rtlCol="0">
            <a:spAutoFit/>
          </a:bodyPr>
          <a:lstStyle/>
          <a:p>
            <a:r>
              <a:rPr lang="en-US" sz="2000" dirty="0"/>
              <a:t>Many workers could not find jobs.  </a:t>
            </a:r>
          </a:p>
          <a:p>
            <a:r>
              <a:rPr lang="en-US" sz="2000" dirty="0"/>
              <a:t>Young people and uneducated people were affected the worst.  </a:t>
            </a:r>
          </a:p>
          <a:p>
            <a:endParaRPr lang="en-US" sz="2000" dirty="0"/>
          </a:p>
          <a:p>
            <a:r>
              <a:rPr lang="en-US" sz="2000" dirty="0"/>
              <a:t>Many people had to accept very low wages to find a job.  </a:t>
            </a:r>
          </a:p>
          <a:p>
            <a:endParaRPr lang="en-US" sz="2000" dirty="0"/>
          </a:p>
          <a:p>
            <a:r>
              <a:rPr lang="en-US" sz="2000" dirty="0"/>
              <a:t>Many families lost their homes and their life’s savings.  </a:t>
            </a:r>
          </a:p>
          <a:p>
            <a:endParaRPr lang="en-US" sz="2400" dirty="0"/>
          </a:p>
          <a:p>
            <a:r>
              <a:rPr lang="en-US" dirty="0"/>
              <a:t>The economy is greatly affected by a “trickle down” effect.  If people are without work and do not have money to spend, it also effects the businesses where people would normally spend their money….. especially businesses selling ‘non-essentials.  </a:t>
            </a:r>
            <a:endParaRPr lang="en-US" sz="2400" dirty="0"/>
          </a:p>
          <a:p>
            <a:endParaRPr lang="en-US" sz="2400" dirty="0"/>
          </a:p>
          <a:p>
            <a:r>
              <a:rPr lang="en-US" sz="2000" dirty="0"/>
              <a:t>Some banks even went bankrupt during the Great Depression!</a:t>
            </a:r>
          </a:p>
          <a:p>
            <a:endParaRPr lang="en-US" sz="2400" dirty="0"/>
          </a:p>
          <a:p>
            <a:endParaRPr lang="en-US" sz="2400" dirty="0"/>
          </a:p>
        </p:txBody>
      </p:sp>
    </p:spTree>
    <p:extLst>
      <p:ext uri="{BB962C8B-B14F-4D97-AF65-F5344CB8AC3E}">
        <p14:creationId xmlns:p14="http://schemas.microsoft.com/office/powerpoint/2010/main" val="270613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067"/>
            <a:ext cx="10515600" cy="759000"/>
          </a:xfrm>
        </p:spPr>
        <p:txBody>
          <a:bodyPr>
            <a:normAutofit/>
          </a:bodyPr>
          <a:lstStyle/>
          <a:p>
            <a:pPr algn="ctr"/>
            <a:r>
              <a:rPr lang="en-US" dirty="0"/>
              <a:t>The Great Depression</a:t>
            </a:r>
          </a:p>
        </p:txBody>
      </p:sp>
      <p:sp>
        <p:nvSpPr>
          <p:cNvPr id="3" name="Content Placeholder 2"/>
          <p:cNvSpPr>
            <a:spLocks noGrp="1"/>
          </p:cNvSpPr>
          <p:nvPr>
            <p:ph idx="1"/>
          </p:nvPr>
        </p:nvSpPr>
        <p:spPr>
          <a:xfrm>
            <a:off x="91580" y="944780"/>
            <a:ext cx="5461932" cy="5913219"/>
          </a:xfrm>
        </p:spPr>
        <p:txBody>
          <a:bodyPr>
            <a:normAutofit fontScale="85000" lnSpcReduction="20000"/>
          </a:bodyPr>
          <a:lstStyle/>
          <a:p>
            <a:r>
              <a:rPr lang="en-US" dirty="0"/>
              <a:t>What would end the depression?</a:t>
            </a:r>
          </a:p>
          <a:p>
            <a:r>
              <a:rPr lang="en-US" sz="2200" dirty="0"/>
              <a:t>Before the Great Depression, most governments had a </a:t>
            </a:r>
            <a:r>
              <a:rPr lang="en-US" sz="2200" i="1" dirty="0"/>
              <a:t>laissez faire </a:t>
            </a:r>
            <a:r>
              <a:rPr lang="en-US" sz="2200" dirty="0"/>
              <a:t>(let do or let it take care of itself) view of the economy.  During the Great Depression, voting citizens insisted that the government take serious actions to help the economy and people who were struggling.  </a:t>
            </a:r>
          </a:p>
          <a:p>
            <a:endParaRPr lang="en-US" sz="2200" dirty="0"/>
          </a:p>
          <a:p>
            <a:r>
              <a:rPr lang="en-US" sz="2200" dirty="0"/>
              <a:t>British economist John </a:t>
            </a:r>
            <a:r>
              <a:rPr lang="en-US" sz="2200" dirty="0" err="1"/>
              <a:t>Meynard</a:t>
            </a:r>
            <a:r>
              <a:rPr lang="en-US" sz="2200" dirty="0"/>
              <a:t> Keynes recommended that governments use debt financing to start large projects which would create jobs and kick start the economy.  </a:t>
            </a:r>
          </a:p>
          <a:p>
            <a:r>
              <a:rPr lang="en-US" sz="2200" dirty="0"/>
              <a:t>When elected, US President Franklin Roosevelt introduced the ‘New Deal’.  This included large projects to create jobs and social welfare programs.  </a:t>
            </a:r>
          </a:p>
          <a:p>
            <a:endParaRPr lang="en-US" sz="2200" dirty="0"/>
          </a:p>
          <a:p>
            <a:endParaRPr lang="en-US" sz="2200" dirty="0"/>
          </a:p>
          <a:p>
            <a:endParaRPr lang="en-US" sz="2200" dirty="0"/>
          </a:p>
          <a:p>
            <a:endParaRPr lang="en-US" sz="22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512" y="1323420"/>
            <a:ext cx="6452702" cy="515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899"/>
            <a:ext cx="10515600" cy="851279"/>
          </a:xfrm>
        </p:spPr>
        <p:txBody>
          <a:bodyPr/>
          <a:lstStyle/>
          <a:p>
            <a:pPr algn="ctr"/>
            <a:r>
              <a:rPr lang="en-US" dirty="0"/>
              <a:t>The Great Depression</a:t>
            </a:r>
          </a:p>
        </p:txBody>
      </p:sp>
      <p:sp>
        <p:nvSpPr>
          <p:cNvPr id="3" name="Content Placeholder 2"/>
          <p:cNvSpPr>
            <a:spLocks noGrp="1"/>
          </p:cNvSpPr>
          <p:nvPr>
            <p:ph idx="1"/>
          </p:nvPr>
        </p:nvSpPr>
        <p:spPr>
          <a:xfrm>
            <a:off x="83191" y="818946"/>
            <a:ext cx="12005345" cy="3350382"/>
          </a:xfrm>
        </p:spPr>
        <p:txBody>
          <a:bodyPr>
            <a:normAutofit lnSpcReduction="10000"/>
          </a:bodyPr>
          <a:lstStyle/>
          <a:p>
            <a:r>
              <a:rPr lang="en-US" dirty="0"/>
              <a:t>What would end the depression?</a:t>
            </a:r>
          </a:p>
          <a:p>
            <a:r>
              <a:rPr lang="en-US" sz="2000" dirty="0"/>
              <a:t>In Canada, Prime Minister Mackenzie King refused to help the unemployed.  </a:t>
            </a:r>
          </a:p>
          <a:p>
            <a:r>
              <a:rPr lang="en-US" sz="2000" dirty="0"/>
              <a:t>R.B. Bennett won the 1930 election and became Prime Minister. </a:t>
            </a:r>
          </a:p>
          <a:p>
            <a:r>
              <a:rPr lang="en-US" sz="2000" dirty="0"/>
              <a:t>Bennett set up a ‘</a:t>
            </a:r>
            <a:r>
              <a:rPr lang="en-US" sz="2000" dirty="0" err="1"/>
              <a:t>Pogey</a:t>
            </a:r>
            <a:r>
              <a:rPr lang="en-US" sz="2000" dirty="0"/>
              <a:t>’ (welfare) system and also set up Unemployment Relief Camps (workers were paid 20cents/day).  </a:t>
            </a:r>
          </a:p>
          <a:p>
            <a:r>
              <a:rPr lang="en-US" sz="2000" dirty="0"/>
              <a:t>In 1935 Bennett passed new laws including progressive taxation (the more you make the more you pay), minimum wages, unemployment insurance, old age pensions, and health insurance.  </a:t>
            </a:r>
          </a:p>
          <a:p>
            <a:endParaRPr lang="en-US" sz="2000"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473" y="3724456"/>
            <a:ext cx="5409618" cy="313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8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2" y="113455"/>
            <a:ext cx="11853644" cy="1325563"/>
          </a:xfrm>
        </p:spPr>
        <p:txBody>
          <a:bodyPr/>
          <a:lstStyle/>
          <a:p>
            <a:pPr algn="ctr"/>
            <a:r>
              <a:rPr lang="en-US" dirty="0" smtClean="0"/>
              <a:t>How </a:t>
            </a:r>
            <a:r>
              <a:rPr lang="en-US" dirty="0"/>
              <a:t>Canada Changed in the Early 1900’s…</a:t>
            </a:r>
          </a:p>
        </p:txBody>
      </p:sp>
      <p:sp>
        <p:nvSpPr>
          <p:cNvPr id="3" name="Content Placeholder 2"/>
          <p:cNvSpPr>
            <a:spLocks noGrp="1"/>
          </p:cNvSpPr>
          <p:nvPr>
            <p:ph idx="1"/>
          </p:nvPr>
        </p:nvSpPr>
        <p:spPr>
          <a:xfrm>
            <a:off x="66413" y="1506843"/>
            <a:ext cx="10515600" cy="4351338"/>
          </a:xfrm>
        </p:spPr>
        <p:txBody>
          <a:bodyPr>
            <a:normAutofit fontScale="92500" lnSpcReduction="20000"/>
          </a:bodyPr>
          <a:lstStyle/>
          <a:p>
            <a:r>
              <a:rPr lang="en-US" dirty="0"/>
              <a:t>Technology – cars, airplanes, radio, electric oven, electric refrigerator, telephone, etc.  </a:t>
            </a:r>
            <a:r>
              <a:rPr lang="en-US" sz="2000" dirty="0"/>
              <a:t>Technology made life easier in many ways.  While technology took some jobs away, it created other jobs.  Technology also drove up the cost of living.  </a:t>
            </a:r>
          </a:p>
          <a:p>
            <a:endParaRPr lang="en-US" dirty="0"/>
          </a:p>
          <a:p>
            <a:r>
              <a:rPr lang="en-US" dirty="0"/>
              <a:t>The role of women began to change dramatically.  </a:t>
            </a:r>
            <a:r>
              <a:rPr lang="en-US" sz="2000" dirty="0"/>
              <a:t>During WWI many women accepted jobs outside of the home for the first time.  Women were given the right to vote and some women began running for political office.  After the British court ruled on the famous ‘Persons Case’, women were guaranteed their legal recognition as people.  </a:t>
            </a:r>
          </a:p>
          <a:p>
            <a:endParaRPr lang="en-US" sz="2000" dirty="0"/>
          </a:p>
          <a:p>
            <a:r>
              <a:rPr lang="en-US" dirty="0"/>
              <a:t>Canada’s population continued to grow.  </a:t>
            </a:r>
            <a:r>
              <a:rPr lang="en-US" sz="2000" dirty="0"/>
              <a:t>Immigration numbers remained high and many Canadians continued to have large families.  </a:t>
            </a:r>
            <a:endParaRPr lang="en-US" dirty="0"/>
          </a:p>
          <a:p>
            <a:endParaRPr lang="en-US" sz="2000" dirty="0"/>
          </a:p>
          <a:p>
            <a:endParaRPr lang="en-US" dirty="0"/>
          </a:p>
          <a:p>
            <a:pPr lvl="2"/>
            <a:endParaRPr lang="en-US" dirty="0"/>
          </a:p>
          <a:p>
            <a:pPr lvl="2"/>
            <a:endParaRPr lang="en-US" dirty="0"/>
          </a:p>
        </p:txBody>
      </p:sp>
    </p:spTree>
    <p:extLst>
      <p:ext uri="{BB962C8B-B14F-4D97-AF65-F5344CB8AC3E}">
        <p14:creationId xmlns:p14="http://schemas.microsoft.com/office/powerpoint/2010/main" val="703409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288"/>
            <a:ext cx="10515600" cy="800945"/>
          </a:xfrm>
        </p:spPr>
        <p:txBody>
          <a:bodyPr/>
          <a:lstStyle/>
          <a:p>
            <a:pPr algn="ctr"/>
            <a:r>
              <a:rPr lang="en-US" dirty="0"/>
              <a:t>The Great Depression</a:t>
            </a:r>
          </a:p>
        </p:txBody>
      </p:sp>
      <p:sp>
        <p:nvSpPr>
          <p:cNvPr id="3" name="Content Placeholder 2"/>
          <p:cNvSpPr>
            <a:spLocks noGrp="1"/>
          </p:cNvSpPr>
          <p:nvPr>
            <p:ph idx="1"/>
          </p:nvPr>
        </p:nvSpPr>
        <p:spPr>
          <a:xfrm>
            <a:off x="83191" y="1204839"/>
            <a:ext cx="12030512" cy="4905015"/>
          </a:xfrm>
        </p:spPr>
        <p:txBody>
          <a:bodyPr>
            <a:normAutofit/>
          </a:bodyPr>
          <a:lstStyle/>
          <a:p>
            <a:pPr marL="0" indent="0">
              <a:buNone/>
            </a:pPr>
            <a:r>
              <a:rPr lang="en-US" sz="1800" dirty="0"/>
              <a:t>Throughout the Great Depression, many unemployed workers would illegally ride freight trains from town to town looking for employment.  This practice became known as ‘riding the rails’.  </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US" sz="2400" dirty="0"/>
          </a:p>
          <a:p>
            <a:pPr marL="0" indent="0">
              <a:buNone/>
            </a:pPr>
            <a:r>
              <a:rPr lang="en-US" sz="1800" dirty="0"/>
              <a:t>These workers sometimes found seasonal jobs, but were often viewed as troublemakers because they often lived in homeless camps.  </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2" y="1901942"/>
            <a:ext cx="2762329" cy="2900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iding the r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656" y="1881951"/>
            <a:ext cx="2452254" cy="29224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oovervi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3611" y="1903484"/>
            <a:ext cx="3886898" cy="295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2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568"/>
            <a:ext cx="10515600" cy="926780"/>
          </a:xfrm>
        </p:spPr>
        <p:txBody>
          <a:bodyPr/>
          <a:lstStyle/>
          <a:p>
            <a:pPr algn="ctr"/>
            <a:r>
              <a:rPr lang="en-US" dirty="0"/>
              <a:t>The Great Depression</a:t>
            </a:r>
          </a:p>
        </p:txBody>
      </p:sp>
      <p:sp>
        <p:nvSpPr>
          <p:cNvPr id="3" name="Content Placeholder 2"/>
          <p:cNvSpPr>
            <a:spLocks noGrp="1"/>
          </p:cNvSpPr>
          <p:nvPr>
            <p:ph idx="1"/>
          </p:nvPr>
        </p:nvSpPr>
        <p:spPr>
          <a:xfrm>
            <a:off x="116747" y="1028670"/>
            <a:ext cx="11728508" cy="5011912"/>
          </a:xfrm>
        </p:spPr>
        <p:txBody>
          <a:bodyPr>
            <a:normAutofit/>
          </a:bodyPr>
          <a:lstStyle/>
          <a:p>
            <a:r>
              <a:rPr lang="en-US" sz="2000" dirty="0"/>
              <a:t>In 1935, many unemployed workers were unsatisfied with </a:t>
            </a:r>
            <a:br>
              <a:rPr lang="en-US" sz="2000" dirty="0"/>
            </a:br>
            <a:r>
              <a:rPr lang="en-US" sz="2000" dirty="0"/>
              <a:t>how the Canadian government had been dealing with </a:t>
            </a:r>
            <a:br>
              <a:rPr lang="en-US" sz="2000" dirty="0"/>
            </a:br>
            <a:r>
              <a:rPr lang="en-US" sz="2000" dirty="0"/>
              <a:t>the Great Depression. </a:t>
            </a:r>
          </a:p>
          <a:p>
            <a:r>
              <a:rPr lang="en-US" sz="2000" dirty="0"/>
              <a:t>Large groups in Vancouver and other western cities </a:t>
            </a:r>
            <a:br>
              <a:rPr lang="en-US" sz="2000" dirty="0"/>
            </a:br>
            <a:r>
              <a:rPr lang="en-US" sz="2000" dirty="0"/>
              <a:t>planned to ‘ride the rails’ to Ottawa to protest.  </a:t>
            </a:r>
          </a:p>
          <a:p>
            <a:r>
              <a:rPr lang="en-US" sz="2000" dirty="0"/>
              <a:t>In Regina, Saskatchewan the trains were stopped by the </a:t>
            </a:r>
            <a:br>
              <a:rPr lang="en-US" sz="2000" dirty="0"/>
            </a:br>
            <a:r>
              <a:rPr lang="en-US" sz="2000" dirty="0"/>
              <a:t>RCMP.  The protesters began to riot and 300 RCMP officers </a:t>
            </a:r>
            <a:br>
              <a:rPr lang="en-US" sz="2000" dirty="0"/>
            </a:br>
            <a:r>
              <a:rPr lang="en-US" sz="2000" dirty="0"/>
              <a:t>tried to stop the riot.  Fights began.  Many rioters were injured and </a:t>
            </a:r>
            <a:br>
              <a:rPr lang="en-US" sz="2000" dirty="0"/>
            </a:br>
            <a:r>
              <a:rPr lang="en-US" sz="2000" dirty="0"/>
              <a:t>one RCMP officer was beaten to death.  This became known as </a:t>
            </a:r>
            <a:br>
              <a:rPr lang="en-US" sz="2000" dirty="0"/>
            </a:br>
            <a:r>
              <a:rPr lang="en-US" sz="2000" dirty="0"/>
              <a:t>the Regina Riot.  </a:t>
            </a:r>
          </a:p>
          <a:p>
            <a:r>
              <a:rPr lang="en-US" sz="2000" dirty="0"/>
              <a:t>Due to frustration with the federal government, Mackenzie King was </a:t>
            </a:r>
            <a:br>
              <a:rPr lang="en-US" sz="2000" dirty="0"/>
            </a:br>
            <a:r>
              <a:rPr lang="en-US" sz="2000" dirty="0"/>
              <a:t>re-elected in the 1935 election.  </a:t>
            </a:r>
          </a:p>
        </p:txBody>
      </p:sp>
      <p:pic>
        <p:nvPicPr>
          <p:cNvPr id="4098" name="Picture 2" descr="Image result for riding the r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2289" y="3943431"/>
            <a:ext cx="3252767" cy="26201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egina ri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418" y="1107348"/>
            <a:ext cx="4399638" cy="283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7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622"/>
            <a:ext cx="10515600" cy="935169"/>
          </a:xfrm>
        </p:spPr>
        <p:txBody>
          <a:bodyPr/>
          <a:lstStyle/>
          <a:p>
            <a:pPr algn="ctr"/>
            <a:r>
              <a:rPr lang="en-US" dirty="0"/>
              <a:t>The Great Depression</a:t>
            </a:r>
          </a:p>
        </p:txBody>
      </p:sp>
      <p:sp>
        <p:nvSpPr>
          <p:cNvPr id="3" name="Content Placeholder 2"/>
          <p:cNvSpPr>
            <a:spLocks noGrp="1"/>
          </p:cNvSpPr>
          <p:nvPr>
            <p:ph idx="1"/>
          </p:nvPr>
        </p:nvSpPr>
        <p:spPr>
          <a:xfrm>
            <a:off x="83191" y="1073791"/>
            <a:ext cx="11963400" cy="4351338"/>
          </a:xfrm>
        </p:spPr>
        <p:txBody>
          <a:bodyPr>
            <a:normAutofit fontScale="92500" lnSpcReduction="20000"/>
          </a:bodyPr>
          <a:lstStyle/>
          <a:p>
            <a:r>
              <a:rPr lang="en-US" sz="2400" dirty="0"/>
              <a:t>No specific event ended the Great Depression.  </a:t>
            </a:r>
          </a:p>
          <a:p>
            <a:r>
              <a:rPr lang="en-US" sz="2400" dirty="0"/>
              <a:t>The economy went into a downward plunge in 1929.  Unemployment was at its worst in 1933-1934.  Things began to get better in the mid 1930’s and by the late 1930’s the economy was improving.  </a:t>
            </a:r>
          </a:p>
          <a:p>
            <a:r>
              <a:rPr lang="en-US" sz="2400" dirty="0"/>
              <a:t>The start of WWII in 1939 completely ended the Great Depression. </a:t>
            </a:r>
          </a:p>
          <a:p>
            <a:pPr lvl="2"/>
            <a:r>
              <a:rPr lang="en-US" dirty="0"/>
              <a:t>Why does War help the economy?</a:t>
            </a:r>
          </a:p>
          <a:p>
            <a:pPr lvl="3"/>
            <a:r>
              <a:rPr lang="en-US" sz="2000" dirty="0"/>
              <a:t>Solders are paid and other people can take their </a:t>
            </a:r>
            <a:br>
              <a:rPr lang="en-US" sz="2000" dirty="0"/>
            </a:br>
            <a:r>
              <a:rPr lang="en-US" sz="2000" dirty="0"/>
              <a:t>previous jobs. </a:t>
            </a:r>
          </a:p>
          <a:p>
            <a:pPr lvl="3"/>
            <a:r>
              <a:rPr lang="en-US" sz="2000" dirty="0"/>
              <a:t>Many jobs created to supply soldiers with ‘war </a:t>
            </a:r>
            <a:br>
              <a:rPr lang="en-US" sz="2000" dirty="0"/>
            </a:br>
            <a:r>
              <a:rPr lang="en-US" sz="2000" dirty="0"/>
              <a:t>supplies’.   </a:t>
            </a:r>
          </a:p>
          <a:p>
            <a:pPr lvl="3"/>
            <a:r>
              <a:rPr lang="en-US" sz="2000" dirty="0"/>
              <a:t>By the early 1940’s almost all Canadian workers had </a:t>
            </a:r>
            <a:br>
              <a:rPr lang="en-US" sz="2000" dirty="0"/>
            </a:br>
            <a:r>
              <a:rPr lang="en-US" sz="2000" dirty="0"/>
              <a:t>jobs.  </a:t>
            </a:r>
          </a:p>
          <a:p>
            <a:endParaRPr lang="en-US" dirty="0"/>
          </a:p>
        </p:txBody>
      </p:sp>
      <p:pic>
        <p:nvPicPr>
          <p:cNvPr id="5122" name="Picture 2" descr="Image result for great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3904" y="3131127"/>
            <a:ext cx="4031924" cy="295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1" y="47057"/>
            <a:ext cx="10515600" cy="1325563"/>
          </a:xfrm>
        </p:spPr>
        <p:txBody>
          <a:bodyPr/>
          <a:lstStyle/>
          <a:p>
            <a:pPr algn="ctr"/>
            <a:r>
              <a:rPr lang="en-US" dirty="0"/>
              <a:t>Post War Issues in Canada</a:t>
            </a:r>
          </a:p>
        </p:txBody>
      </p:sp>
      <p:sp>
        <p:nvSpPr>
          <p:cNvPr id="3" name="Content Placeholder 2"/>
          <p:cNvSpPr>
            <a:spLocks noGrp="1"/>
          </p:cNvSpPr>
          <p:nvPr>
            <p:ph idx="1"/>
          </p:nvPr>
        </p:nvSpPr>
        <p:spPr>
          <a:xfrm>
            <a:off x="0" y="1204841"/>
            <a:ext cx="10515600" cy="2947710"/>
          </a:xfrm>
        </p:spPr>
        <p:txBody>
          <a:bodyPr>
            <a:normAutofit fontScale="92500" lnSpcReduction="20000"/>
          </a:bodyPr>
          <a:lstStyle/>
          <a:p>
            <a:r>
              <a:rPr lang="en-US" dirty="0"/>
              <a:t>1.  Took years for some soldiers to get back from Europe.  </a:t>
            </a:r>
          </a:p>
          <a:p>
            <a:r>
              <a:rPr lang="en-US" dirty="0"/>
              <a:t>2.  Many returning soldiers (veterans) were not satisfied with government compensation upon their return.  </a:t>
            </a:r>
          </a:p>
          <a:p>
            <a:r>
              <a:rPr lang="en-US" dirty="0"/>
              <a:t>3.  Many soldiers struggled to return to ‘normal’ life.  </a:t>
            </a:r>
          </a:p>
          <a:p>
            <a:pPr lvl="2"/>
            <a:r>
              <a:rPr lang="en-US" sz="1800" dirty="0"/>
              <a:t>Post traumatic stress </a:t>
            </a:r>
            <a:r>
              <a:rPr lang="en-US" sz="1800" dirty="0" smtClean="0"/>
              <a:t>syndrome</a:t>
            </a:r>
          </a:p>
          <a:p>
            <a:pPr lvl="3"/>
            <a:r>
              <a:rPr lang="en-US" sz="1600" dirty="0" smtClean="0"/>
              <a:t>“</a:t>
            </a:r>
            <a:r>
              <a:rPr lang="en-US" sz="1600" dirty="0" err="1" smtClean="0"/>
              <a:t>Shellshocked</a:t>
            </a:r>
            <a:r>
              <a:rPr lang="en-US" sz="1600" dirty="0" smtClean="0"/>
              <a:t>”</a:t>
            </a:r>
            <a:endParaRPr lang="en-US" sz="1600" dirty="0"/>
          </a:p>
          <a:p>
            <a:pPr lvl="2"/>
            <a:r>
              <a:rPr lang="en-US" sz="1800" dirty="0"/>
              <a:t>Some said that life had lost its meaning.  </a:t>
            </a:r>
          </a:p>
          <a:p>
            <a:pPr lvl="2"/>
            <a:r>
              <a:rPr lang="en-US" sz="1800" dirty="0"/>
              <a:t>Some turned to alcohol and drugs.  </a:t>
            </a:r>
          </a:p>
        </p:txBody>
      </p:sp>
      <p:sp>
        <p:nvSpPr>
          <p:cNvPr id="4" name="TextBox 3"/>
          <p:cNvSpPr txBox="1"/>
          <p:nvPr/>
        </p:nvSpPr>
        <p:spPr>
          <a:xfrm>
            <a:off x="78697" y="5031531"/>
            <a:ext cx="11895589" cy="1015663"/>
          </a:xfrm>
          <a:prstGeom prst="rect">
            <a:avLst/>
          </a:prstGeom>
          <a:noFill/>
        </p:spPr>
        <p:txBody>
          <a:bodyPr wrap="square" rtlCol="0">
            <a:spAutoFit/>
          </a:bodyPr>
          <a:lstStyle/>
          <a:p>
            <a:r>
              <a:rPr lang="en-US" sz="2000" dirty="0"/>
              <a:t>Gap between French Canada and English </a:t>
            </a:r>
            <a:r>
              <a:rPr lang="en-US" sz="2000" dirty="0" smtClean="0"/>
              <a:t/>
            </a:r>
            <a:br>
              <a:rPr lang="en-US" sz="2000" dirty="0" smtClean="0"/>
            </a:br>
            <a:r>
              <a:rPr lang="en-US" sz="2000" dirty="0" smtClean="0"/>
              <a:t>Canada </a:t>
            </a:r>
            <a:r>
              <a:rPr lang="en-US" sz="2000" dirty="0"/>
              <a:t>was greater than ever (mainly due </a:t>
            </a:r>
            <a:r>
              <a:rPr lang="en-US" sz="2000" dirty="0" smtClean="0"/>
              <a:t/>
            </a:r>
            <a:br>
              <a:rPr lang="en-US" sz="2000" dirty="0" smtClean="0"/>
            </a:br>
            <a:r>
              <a:rPr lang="en-US" sz="2000" dirty="0" smtClean="0"/>
              <a:t>to </a:t>
            </a:r>
            <a:r>
              <a:rPr lang="en-US" sz="2000" dirty="0"/>
              <a:t>the conscription issue).</a:t>
            </a:r>
          </a:p>
        </p:txBody>
      </p:sp>
      <p:pic>
        <p:nvPicPr>
          <p:cNvPr id="1028" name="Picture 4" descr="Image result for soldiers waiting to return home post 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088" y="2997223"/>
            <a:ext cx="4366091" cy="336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0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85" y="-95453"/>
            <a:ext cx="10515600" cy="1015068"/>
          </a:xfrm>
        </p:spPr>
        <p:txBody>
          <a:bodyPr/>
          <a:lstStyle/>
          <a:p>
            <a:pPr algn="ctr"/>
            <a:r>
              <a:rPr lang="en-US" dirty="0"/>
              <a:t>League of Nations</a:t>
            </a:r>
          </a:p>
        </p:txBody>
      </p:sp>
      <p:sp>
        <p:nvSpPr>
          <p:cNvPr id="3" name="Content Placeholder 2"/>
          <p:cNvSpPr>
            <a:spLocks noGrp="1"/>
          </p:cNvSpPr>
          <p:nvPr>
            <p:ph idx="1"/>
          </p:nvPr>
        </p:nvSpPr>
        <p:spPr>
          <a:xfrm>
            <a:off x="99968" y="735057"/>
            <a:ext cx="11938233" cy="5310566"/>
          </a:xfrm>
        </p:spPr>
        <p:txBody>
          <a:bodyPr>
            <a:normAutofit fontScale="92500" lnSpcReduction="10000"/>
          </a:bodyPr>
          <a:lstStyle/>
          <a:p>
            <a:r>
              <a:rPr lang="en-US" sz="2400" dirty="0"/>
              <a:t>After the horrors of WWI, everyone wanted peace and wanted to ensure that future disputes could be solved peacefully.  </a:t>
            </a:r>
          </a:p>
          <a:p>
            <a:r>
              <a:rPr lang="en-US" sz="2400" dirty="0"/>
              <a:t>Goals of the League of Nations:</a:t>
            </a:r>
          </a:p>
          <a:p>
            <a:pPr lvl="1"/>
            <a:r>
              <a:rPr lang="en-US" sz="1800" dirty="0"/>
              <a:t>International Cooperation</a:t>
            </a:r>
          </a:p>
          <a:p>
            <a:pPr lvl="1"/>
            <a:r>
              <a:rPr lang="en-US" sz="1800" dirty="0"/>
              <a:t>Arbitration (a third party helps arguing countries to solve their issues without fighting)</a:t>
            </a:r>
          </a:p>
          <a:p>
            <a:pPr lvl="1"/>
            <a:r>
              <a:rPr lang="en-US" sz="1800" dirty="0"/>
              <a:t>Collective Security (attack one member and everyone acts together in defense)</a:t>
            </a:r>
          </a:p>
          <a:p>
            <a:r>
              <a:rPr lang="en-US" sz="2400" dirty="0"/>
              <a:t>The idea of the League of Nations was presented at the Paris Peace Conference by American President Woodrow Wilson.</a:t>
            </a:r>
            <a:br>
              <a:rPr lang="en-US" sz="2400" dirty="0"/>
            </a:br>
            <a:r>
              <a:rPr lang="en-US" sz="2400" dirty="0"/>
              <a:t>Ironically, due to internal political disputes in the </a:t>
            </a:r>
            <a:br>
              <a:rPr lang="en-US" sz="2400" dirty="0"/>
            </a:br>
            <a:r>
              <a:rPr lang="en-US" sz="2400" dirty="0"/>
              <a:t>United States, the Americans did not join the League </a:t>
            </a:r>
            <a:br>
              <a:rPr lang="en-US" sz="2400" dirty="0"/>
            </a:br>
            <a:r>
              <a:rPr lang="en-US" sz="2400" dirty="0"/>
              <a:t>of Nations.  </a:t>
            </a:r>
          </a:p>
          <a:p>
            <a:r>
              <a:rPr lang="en-US" sz="2200" dirty="0"/>
              <a:t>WWII began in 1939.  Enough said about the long term </a:t>
            </a:r>
            <a:br>
              <a:rPr lang="en-US" sz="2200" dirty="0"/>
            </a:br>
            <a:r>
              <a:rPr lang="en-US" sz="2200" dirty="0"/>
              <a:t>success of the League of Nations…..</a:t>
            </a:r>
          </a:p>
          <a:p>
            <a:endParaRPr lang="en-US" dirty="0"/>
          </a:p>
        </p:txBody>
      </p:sp>
      <p:pic>
        <p:nvPicPr>
          <p:cNvPr id="2050" name="Picture 2" descr="https://upload.wikimedia.org/wikipedia/commons/9/9e/League_of_Nations_Anachronous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675" y="3584939"/>
            <a:ext cx="3867325" cy="246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70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841" y="0"/>
            <a:ext cx="10515600" cy="1325563"/>
          </a:xfrm>
        </p:spPr>
        <p:txBody>
          <a:bodyPr/>
          <a:lstStyle/>
          <a:p>
            <a:pPr algn="ctr"/>
            <a:r>
              <a:rPr lang="en-US" dirty="0"/>
              <a:t>Canadian Politics after WWI</a:t>
            </a:r>
          </a:p>
        </p:txBody>
      </p:sp>
      <p:sp>
        <p:nvSpPr>
          <p:cNvPr id="3" name="Content Placeholder 2"/>
          <p:cNvSpPr>
            <a:spLocks noGrp="1"/>
          </p:cNvSpPr>
          <p:nvPr>
            <p:ph idx="1"/>
          </p:nvPr>
        </p:nvSpPr>
        <p:spPr>
          <a:xfrm>
            <a:off x="74801" y="1258349"/>
            <a:ext cx="12055680" cy="4907560"/>
          </a:xfrm>
        </p:spPr>
        <p:txBody>
          <a:bodyPr/>
          <a:lstStyle/>
          <a:p>
            <a:r>
              <a:rPr lang="en-US" dirty="0"/>
              <a:t>Canada continued to slowly separate itself from Britain.  </a:t>
            </a:r>
          </a:p>
          <a:p>
            <a:r>
              <a:rPr lang="en-US" sz="2000" dirty="0"/>
              <a:t>Treaty of Versailles (1919) – Canada signed as an independent nation.  </a:t>
            </a:r>
          </a:p>
          <a:p>
            <a:r>
              <a:rPr lang="en-US" sz="2000" dirty="0"/>
              <a:t>League of Nations (1919) – Canada represented itself as an independent country.  </a:t>
            </a:r>
          </a:p>
          <a:p>
            <a:r>
              <a:rPr lang="en-US" sz="2000" dirty="0" err="1"/>
              <a:t>Chanak</a:t>
            </a:r>
            <a:r>
              <a:rPr lang="en-US" sz="2000" dirty="0"/>
              <a:t> Crisis (1922) – for the first time Canada told Britain that they would not automatically send troops if Britain chose to go to </a:t>
            </a:r>
            <a:r>
              <a:rPr lang="en-US" sz="2000" dirty="0" smtClean="0"/>
              <a:t>war (Britain vs. Turkey).  </a:t>
            </a:r>
            <a:endParaRPr lang="en-US" sz="2000" dirty="0"/>
          </a:p>
          <a:p>
            <a:r>
              <a:rPr lang="en-US" sz="2000" dirty="0"/>
              <a:t>Halibut Treaty (1923) – Canada signed a treaty with the US despite Britain’s disapproval.  </a:t>
            </a:r>
          </a:p>
          <a:p>
            <a:r>
              <a:rPr lang="en-US" sz="2000" dirty="0"/>
              <a:t>Imperial Conference (1926) – Canada makes it clear that it is not under British authority.  The Balfour Report is presented which makes Canada’s independence clear</a:t>
            </a:r>
            <a:r>
              <a:rPr lang="en-US" sz="2000" dirty="0" smtClean="0"/>
              <a:t>. (Commonwealth)</a:t>
            </a:r>
            <a:endParaRPr lang="en-US" sz="2000" dirty="0"/>
          </a:p>
          <a:p>
            <a:r>
              <a:rPr lang="en-US" sz="2000" dirty="0"/>
              <a:t>Statute of Westminster (1931) – legal </a:t>
            </a:r>
            <a:r>
              <a:rPr lang="en-US" sz="2000" dirty="0" smtClean="0"/>
              <a:t>recognition by Britain </a:t>
            </a:r>
            <a:r>
              <a:rPr lang="en-US" sz="2000" dirty="0"/>
              <a:t>that in 1926 Canada had cleared itself of British authority.  </a:t>
            </a:r>
          </a:p>
          <a:p>
            <a:pPr marL="0" indent="0">
              <a:buNone/>
            </a:pPr>
            <a:endParaRPr lang="en-US" sz="2000" dirty="0"/>
          </a:p>
          <a:p>
            <a:endParaRPr lang="en-US" sz="2000" dirty="0"/>
          </a:p>
        </p:txBody>
      </p:sp>
    </p:spTree>
    <p:extLst>
      <p:ext uri="{BB962C8B-B14F-4D97-AF65-F5344CB8AC3E}">
        <p14:creationId xmlns:p14="http://schemas.microsoft.com/office/powerpoint/2010/main" val="253699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844"/>
            <a:ext cx="10515600" cy="985503"/>
          </a:xfrm>
        </p:spPr>
        <p:txBody>
          <a:bodyPr/>
          <a:lstStyle/>
          <a:p>
            <a:pPr algn="ctr"/>
            <a:r>
              <a:rPr lang="en-US" dirty="0"/>
              <a:t>Canadian Politics after WWI</a:t>
            </a:r>
          </a:p>
        </p:txBody>
      </p:sp>
      <p:sp>
        <p:nvSpPr>
          <p:cNvPr id="3" name="Content Placeholder 2"/>
          <p:cNvSpPr>
            <a:spLocks noGrp="1"/>
          </p:cNvSpPr>
          <p:nvPr>
            <p:ph idx="1"/>
          </p:nvPr>
        </p:nvSpPr>
        <p:spPr>
          <a:xfrm>
            <a:off x="-16647" y="811995"/>
            <a:ext cx="7341066" cy="4684232"/>
          </a:xfrm>
        </p:spPr>
        <p:txBody>
          <a:bodyPr>
            <a:normAutofit fontScale="92500" lnSpcReduction="20000"/>
          </a:bodyPr>
          <a:lstStyle/>
          <a:p>
            <a:r>
              <a:rPr lang="en-US" sz="2200" dirty="0"/>
              <a:t>Robert Borden (Conservative PM 1911–1920) was most famous for leading Canada through WWI and his controversial conscription laws.  Left the Conservative party and created the Unionist Party to bring together those of similar political beliefs during WWI.  </a:t>
            </a:r>
          </a:p>
          <a:p>
            <a:r>
              <a:rPr lang="en-US" sz="2200" dirty="0"/>
              <a:t>Arthur Meighen (Conservative PM 1920-1921, 1926) </a:t>
            </a:r>
            <a:r>
              <a:rPr lang="en-US" sz="2200" dirty="0" smtClean="0"/>
              <a:t>had two short stints as Prime Minister</a:t>
            </a:r>
            <a:endParaRPr lang="en-US" sz="1200" dirty="0" smtClean="0"/>
          </a:p>
          <a:p>
            <a:r>
              <a:rPr lang="en-US" sz="2200" dirty="0" smtClean="0"/>
              <a:t>William Lyon Mackenzie King (Liberal PM 1921-1926, 1926-1930, 1935-1948) was Prime Minister for 22 years and leader of the Liberal Party for 37 years (half of his life).  Helped keep Canada united through WWII.  </a:t>
            </a:r>
          </a:p>
          <a:p>
            <a:r>
              <a:rPr lang="en-US" sz="2200" dirty="0" smtClean="0"/>
              <a:t>R.B</a:t>
            </a:r>
            <a:r>
              <a:rPr lang="en-US" sz="2200" dirty="0"/>
              <a:t>. Bennett (Conservative PM 1930-1935) lead Canada out of the Great Depression.</a:t>
            </a:r>
          </a:p>
        </p:txBody>
      </p:sp>
      <p:pic>
        <p:nvPicPr>
          <p:cNvPr id="2050" name="Picture 2" descr="Image result for robert bo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217" y="971726"/>
            <a:ext cx="1870723"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rthur meig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2172" y="1597209"/>
            <a:ext cx="1086430" cy="1273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edia1.britannica.com/eb-media/07/3807-004-08075CB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620" y="3495852"/>
            <a:ext cx="4634539" cy="33621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b benne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8941" y="971726"/>
            <a:ext cx="1963231" cy="25098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5952" y="5355381"/>
            <a:ext cx="6417578" cy="830997"/>
          </a:xfrm>
          <a:prstGeom prst="rect">
            <a:avLst/>
          </a:prstGeom>
          <a:noFill/>
        </p:spPr>
        <p:txBody>
          <a:bodyPr wrap="square" rtlCol="0">
            <a:spAutoFit/>
          </a:bodyPr>
          <a:lstStyle/>
          <a:p>
            <a:r>
              <a:rPr lang="en-US" sz="1600" dirty="0"/>
              <a:t>Canada only had four different Prime Ministers in the 37 years between 1911 and 1948.  Comparatively, we have had </a:t>
            </a:r>
            <a:r>
              <a:rPr lang="en-US" sz="1600" dirty="0" smtClean="0"/>
              <a:t>ten</a:t>
            </a:r>
            <a:r>
              <a:rPr lang="en-US" sz="1600" dirty="0" smtClean="0"/>
              <a:t> </a:t>
            </a:r>
            <a:r>
              <a:rPr lang="en-US" sz="1600" dirty="0"/>
              <a:t>different Prime Ministers in the past </a:t>
            </a:r>
            <a:r>
              <a:rPr lang="en-US" sz="1600" dirty="0" smtClean="0"/>
              <a:t>37</a:t>
            </a:r>
            <a:r>
              <a:rPr lang="en-US" sz="1600" dirty="0" smtClean="0"/>
              <a:t> </a:t>
            </a:r>
            <a:r>
              <a:rPr lang="en-US" sz="1600" dirty="0"/>
              <a:t>years.  </a:t>
            </a:r>
          </a:p>
        </p:txBody>
      </p:sp>
    </p:spTree>
    <p:extLst>
      <p:ext uri="{BB962C8B-B14F-4D97-AF65-F5344CB8AC3E}">
        <p14:creationId xmlns:p14="http://schemas.microsoft.com/office/powerpoint/2010/main" val="185658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066"/>
            <a:ext cx="10515600" cy="851279"/>
          </a:xfrm>
        </p:spPr>
        <p:txBody>
          <a:bodyPr/>
          <a:lstStyle/>
          <a:p>
            <a:pPr algn="ctr"/>
            <a:r>
              <a:rPr lang="en-US" dirty="0"/>
              <a:t>Canadian Politics after WWI</a:t>
            </a:r>
          </a:p>
        </p:txBody>
      </p:sp>
      <p:sp>
        <p:nvSpPr>
          <p:cNvPr id="3" name="Content Placeholder 2"/>
          <p:cNvSpPr>
            <a:spLocks noGrp="1"/>
          </p:cNvSpPr>
          <p:nvPr>
            <p:ph idx="1"/>
          </p:nvPr>
        </p:nvSpPr>
        <p:spPr>
          <a:xfrm>
            <a:off x="-1" y="795308"/>
            <a:ext cx="6845417" cy="6062692"/>
          </a:xfrm>
        </p:spPr>
        <p:txBody>
          <a:bodyPr>
            <a:normAutofit fontScale="70000" lnSpcReduction="20000"/>
          </a:bodyPr>
          <a:lstStyle/>
          <a:p>
            <a:r>
              <a:rPr lang="en-US" sz="2400" dirty="0"/>
              <a:t>In the United States, a group called the Women’s Christian Temperance Union used their newfound political influence to have Prohibition (alcohol is illegal) put into law.  </a:t>
            </a:r>
          </a:p>
          <a:p>
            <a:r>
              <a:rPr lang="en-US" sz="2400" dirty="0"/>
              <a:t>The Canadian government soon made similar laws (but not as strict).  </a:t>
            </a:r>
          </a:p>
          <a:p>
            <a:r>
              <a:rPr lang="en-US" sz="2400" dirty="0"/>
              <a:t>Alcohol abuse had always been a problem.  Crime, poverty, and domestic abuse became increasingly serious problems after WWI and alcohol abuse was often to blame.  </a:t>
            </a:r>
          </a:p>
          <a:p>
            <a:r>
              <a:rPr lang="en-US" sz="2400" dirty="0"/>
              <a:t>Prohibition in the US lasted from 1920-1933.  In Canada, the length of time that prohibition was in effect varied by province </a:t>
            </a:r>
            <a:r>
              <a:rPr lang="en-US" sz="2400" dirty="0" smtClean="0"/>
              <a:t>(Ontario 11 years [1916-1927], </a:t>
            </a:r>
            <a:r>
              <a:rPr lang="en-US" sz="2400" dirty="0"/>
              <a:t>BC 4 </a:t>
            </a:r>
            <a:r>
              <a:rPr lang="en-US" sz="2400" dirty="0" smtClean="0"/>
              <a:t>years [1917-1921], </a:t>
            </a:r>
            <a:r>
              <a:rPr lang="en-US" sz="2400" dirty="0"/>
              <a:t>PEI 48 </a:t>
            </a:r>
            <a:r>
              <a:rPr lang="en-US" sz="2400" dirty="0" smtClean="0"/>
              <a:t>years [1901-1948]).  </a:t>
            </a:r>
            <a:endParaRPr lang="en-US" sz="2400" dirty="0"/>
          </a:p>
          <a:p>
            <a:r>
              <a:rPr lang="en-US" sz="2400" dirty="0"/>
              <a:t>The problem with prohibition was that mobsters began producing and selling alcohol illegally.  Organized crime became big business.  Mobsters such as Al Capone became extremely powerful individuals.  </a:t>
            </a:r>
          </a:p>
          <a:p>
            <a:r>
              <a:rPr lang="en-US" sz="2400" dirty="0"/>
              <a:t>Many ‘rum-runners’ smuggled alcohol between Canada and the United States.  </a:t>
            </a:r>
          </a:p>
        </p:txBody>
      </p:sp>
      <p:pic>
        <p:nvPicPr>
          <p:cNvPr id="6146" name="Picture 2" descr="Image result for prohibition vio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866" y="3415472"/>
            <a:ext cx="4603458" cy="33758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rohibition viol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494" y="1377105"/>
            <a:ext cx="3222834" cy="19909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al cap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1250" y="1377105"/>
            <a:ext cx="1976243" cy="19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79900"/>
            <a:ext cx="11862033" cy="910002"/>
          </a:xfrm>
        </p:spPr>
        <p:txBody>
          <a:bodyPr/>
          <a:lstStyle/>
          <a:p>
            <a:pPr algn="ctr"/>
            <a:r>
              <a:rPr lang="en-US" dirty="0"/>
              <a:t>Communist Russia and Canada….</a:t>
            </a:r>
          </a:p>
        </p:txBody>
      </p:sp>
      <p:sp>
        <p:nvSpPr>
          <p:cNvPr id="3" name="Content Placeholder 2"/>
          <p:cNvSpPr>
            <a:spLocks noGrp="1"/>
          </p:cNvSpPr>
          <p:nvPr>
            <p:ph idx="1"/>
          </p:nvPr>
        </p:nvSpPr>
        <p:spPr>
          <a:xfrm>
            <a:off x="142612" y="872455"/>
            <a:ext cx="11862033" cy="3665989"/>
          </a:xfrm>
        </p:spPr>
        <p:txBody>
          <a:bodyPr>
            <a:normAutofit fontScale="92500"/>
          </a:bodyPr>
          <a:lstStyle/>
          <a:p>
            <a:r>
              <a:rPr lang="en-US" sz="2400" dirty="0"/>
              <a:t>February 1917 – Russian Czar overthrown by people wanting political change in Russia.  </a:t>
            </a:r>
          </a:p>
          <a:p>
            <a:r>
              <a:rPr lang="en-US" sz="2400" dirty="0"/>
              <a:t>February 1917 – October 1917 – political and social chaos across Russia.  </a:t>
            </a:r>
          </a:p>
          <a:p>
            <a:r>
              <a:rPr lang="en-US" sz="2400" dirty="0"/>
              <a:t>October 1917 – Bolsheviks (communists) overtake government.  </a:t>
            </a:r>
          </a:p>
          <a:p>
            <a:r>
              <a:rPr lang="en-US" sz="2400" dirty="0"/>
              <a:t>November 1917 – October 1922 – Russian Civil War.  Anti-communist groups fight to retake control of the country.  Communists win the war.  Approximately two million die in the war.  Millions of others die of disease and starvation.  </a:t>
            </a:r>
          </a:p>
          <a:p>
            <a:pPr lvl="4"/>
            <a:r>
              <a:rPr lang="en-US" sz="1400" dirty="0">
                <a:hlinkClick r:id="rId2"/>
              </a:rPr>
              <a:t>https://www.youtube.com/watch?v=cV9G1QUIm7w</a:t>
            </a:r>
            <a:r>
              <a:rPr lang="en-US" sz="1400" dirty="0"/>
              <a:t>  (13 min)</a:t>
            </a:r>
          </a:p>
          <a:p>
            <a:pPr lvl="4"/>
            <a:endParaRPr lang="en-US" sz="1400" dirty="0"/>
          </a:p>
        </p:txBody>
      </p:sp>
      <p:pic>
        <p:nvPicPr>
          <p:cNvPr id="1028" name="Picture 4" descr="Image result for lenin and nicholas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709" y="4084885"/>
            <a:ext cx="4162462" cy="277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09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russia 1917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7722"/>
            <a:ext cx="10142545" cy="686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7662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4510</TotalTime>
  <Words>2015</Words>
  <Application>Microsoft Office PowerPoint</Application>
  <PresentationFormat>Widescreen</PresentationFormat>
  <Paragraphs>147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Century Gothic</vt:lpstr>
      <vt:lpstr>Gallery</vt:lpstr>
      <vt:lpstr>Interwar Years  (1918-1939)</vt:lpstr>
      <vt:lpstr>How Canada Changed in the Early 1900’s…</vt:lpstr>
      <vt:lpstr>Post War Issues in Canada</vt:lpstr>
      <vt:lpstr>League of Nations</vt:lpstr>
      <vt:lpstr>Canadian Politics after WWI</vt:lpstr>
      <vt:lpstr>Canadian Politics after WWI</vt:lpstr>
      <vt:lpstr>Canadian Politics after WWI</vt:lpstr>
      <vt:lpstr>Communist Russia and Canada….</vt:lpstr>
      <vt:lpstr>PowerPoint Presentation</vt:lpstr>
      <vt:lpstr>Communist Russia and Canada….</vt:lpstr>
      <vt:lpstr>Communist Russia and Canada….</vt:lpstr>
      <vt:lpstr>Winnipeg General Strike </vt:lpstr>
      <vt:lpstr>The Economy After WWI</vt:lpstr>
      <vt:lpstr>The Great Depression</vt:lpstr>
      <vt:lpstr>The Great Depression</vt:lpstr>
      <vt:lpstr>The Great Depression</vt:lpstr>
      <vt:lpstr>The Great Depression</vt:lpstr>
      <vt:lpstr>The Great Depression</vt:lpstr>
      <vt:lpstr>The Great Depression</vt:lpstr>
      <vt:lpstr>The Great Depression</vt:lpstr>
      <vt:lpstr>The Great Depression</vt:lpstr>
      <vt:lpstr>The Great Depression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 Bertoia</dc:creator>
  <cp:lastModifiedBy>Adam Salter</cp:lastModifiedBy>
  <cp:revision>59</cp:revision>
  <dcterms:created xsi:type="dcterms:W3CDTF">2016-12-29T21:08:42Z</dcterms:created>
  <dcterms:modified xsi:type="dcterms:W3CDTF">2017-12-04T19:15:25Z</dcterms:modified>
</cp:coreProperties>
</file>