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2"/>
  </p:sldMasterIdLst>
  <p:notesMasterIdLst>
    <p:notesMasterId r:id="rId23"/>
  </p:notesMasterIdLst>
  <p:handoutMasterIdLst>
    <p:handoutMasterId r:id="rId24"/>
  </p:handoutMasterIdLst>
  <p:sldIdLst>
    <p:sldId id="257" r:id="rId3"/>
    <p:sldId id="273" r:id="rId4"/>
    <p:sldId id="277" r:id="rId5"/>
    <p:sldId id="278" r:id="rId6"/>
    <p:sldId id="291" r:id="rId7"/>
    <p:sldId id="279" r:id="rId8"/>
    <p:sldId id="275" r:id="rId9"/>
    <p:sldId id="280" r:id="rId10"/>
    <p:sldId id="271" r:id="rId11"/>
    <p:sldId id="282" r:id="rId12"/>
    <p:sldId id="292" r:id="rId13"/>
    <p:sldId id="288" r:id="rId14"/>
    <p:sldId id="285" r:id="rId15"/>
    <p:sldId id="294" r:id="rId16"/>
    <p:sldId id="286" r:id="rId17"/>
    <p:sldId id="295" r:id="rId18"/>
    <p:sldId id="287" r:id="rId19"/>
    <p:sldId id="296" r:id="rId20"/>
    <p:sldId id="297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11/28/2017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4-03-31T19:40:52.8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21939 8160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11/28/2017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6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78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972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6899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2850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0417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89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264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77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7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007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10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74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196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454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855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2B156B-59AE-415F-B24B-8756D48BB97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615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1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Electoral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do we choose our government?  What are the problems with our system?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9443" y="260648"/>
            <a:ext cx="7123080" cy="792089"/>
          </a:xfrm>
        </p:spPr>
        <p:txBody>
          <a:bodyPr/>
          <a:lstStyle/>
          <a:p>
            <a:r>
              <a:rPr lang="en-CA" dirty="0"/>
              <a:t>Definitions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55576" y="908720"/>
            <a:ext cx="2448272" cy="5400599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2060"/>
                </a:solidFill>
              </a:rPr>
              <a:t>First past the post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>
                <a:solidFill>
                  <a:srgbClr val="002060"/>
                </a:solidFill>
              </a:rPr>
              <a:t>Popular vote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>
                <a:solidFill>
                  <a:srgbClr val="002060"/>
                </a:solidFill>
              </a:rPr>
              <a:t>Proportional representation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47864" y="908720"/>
            <a:ext cx="5112568" cy="5688632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 person with the most votes in a riding wins the seat in the House of Commons</a:t>
            </a:r>
          </a:p>
          <a:p>
            <a:pPr marL="0" indent="0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 party with the most </a:t>
            </a:r>
            <a:r>
              <a:rPr lang="en-CA" sz="2400" u="sng" dirty="0">
                <a:latin typeface="Arial" panose="020B0604020202020204" pitchFamily="34" charset="0"/>
                <a:cs typeface="Arial" panose="020B0604020202020204" pitchFamily="34" charset="0"/>
              </a:rPr>
              <a:t>seats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forms the government</a:t>
            </a: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 number of actual votes for a party (not # of seats won)</a:t>
            </a:r>
          </a:p>
          <a:p>
            <a:pPr marL="0" indent="0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When the number of seats in the House of Commons matches the % of votes 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endParaRPr lang="en-CA" sz="2000" dirty="0"/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7678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9443" y="260648"/>
            <a:ext cx="7123080" cy="792089"/>
          </a:xfrm>
        </p:spPr>
        <p:txBody>
          <a:bodyPr/>
          <a:lstStyle/>
          <a:p>
            <a:r>
              <a:rPr lang="en-CA" dirty="0"/>
              <a:t>Definitions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55576" y="908720"/>
            <a:ext cx="2448272" cy="5400599"/>
          </a:xfrm>
        </p:spPr>
        <p:txBody>
          <a:bodyPr>
            <a:normAutofit lnSpcReduction="10000"/>
          </a:bodyPr>
          <a:lstStyle/>
          <a:p>
            <a:r>
              <a:rPr lang="en-CA" dirty="0">
                <a:solidFill>
                  <a:srgbClr val="002060"/>
                </a:solidFill>
              </a:rPr>
              <a:t>Minority Government</a:t>
            </a:r>
          </a:p>
          <a:p>
            <a:endParaRPr lang="en-CA" dirty="0">
              <a:solidFill>
                <a:srgbClr val="002060"/>
              </a:solidFill>
            </a:endParaRPr>
          </a:p>
          <a:p>
            <a:endParaRPr lang="en-CA" dirty="0">
              <a:solidFill>
                <a:srgbClr val="002060"/>
              </a:solidFill>
            </a:endParaRPr>
          </a:p>
          <a:p>
            <a:endParaRPr lang="en-CA" dirty="0">
              <a:solidFill>
                <a:srgbClr val="002060"/>
              </a:solidFill>
            </a:endParaRPr>
          </a:p>
          <a:p>
            <a:r>
              <a:rPr lang="en-CA" dirty="0">
                <a:solidFill>
                  <a:srgbClr val="002060"/>
                </a:solidFill>
              </a:rPr>
              <a:t>Majority government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>
                <a:solidFill>
                  <a:srgbClr val="002060"/>
                </a:solidFill>
              </a:rPr>
              <a:t>Coalition Government</a:t>
            </a:r>
          </a:p>
          <a:p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47864" y="908720"/>
            <a:ext cx="5112568" cy="5688632"/>
          </a:xfrm>
        </p:spPr>
        <p:txBody>
          <a:bodyPr>
            <a:normAutofit lnSpcReduction="10000"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When the party with the most seats does not have 50% of the seats in the house of commons (the opposition can join together and out-vote them)</a:t>
            </a:r>
          </a:p>
          <a:p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When the party with the most seats has over 50% of the total seats in the House of Commons (have the majority)</a:t>
            </a:r>
          </a:p>
          <a:p>
            <a:pPr marL="0" indent="0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When a minority government joins forces with another party to create a majority government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9974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9443" y="260648"/>
            <a:ext cx="7123080" cy="792089"/>
          </a:xfrm>
        </p:spPr>
        <p:txBody>
          <a:bodyPr/>
          <a:lstStyle/>
          <a:p>
            <a:r>
              <a:rPr lang="en-CA" dirty="0"/>
              <a:t>Definitions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55576" y="908720"/>
            <a:ext cx="2448272" cy="5400599"/>
          </a:xfrm>
        </p:spPr>
        <p:txBody>
          <a:bodyPr/>
          <a:lstStyle/>
          <a:p>
            <a:r>
              <a:rPr lang="en-CA" dirty="0">
                <a:solidFill>
                  <a:srgbClr val="002060"/>
                </a:solidFill>
              </a:rPr>
              <a:t>Non-confidence vote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47864" y="908720"/>
            <a:ext cx="5112568" cy="5688632"/>
          </a:xfrm>
        </p:spPr>
        <p:txBody>
          <a:bodyPr/>
          <a:lstStyle/>
          <a:p>
            <a:r>
              <a:rPr lang="en-CA" sz="2000" dirty="0"/>
              <a:t>A vote in the House of Commons to decide if the present government still has the support of the parliament.  If the majority vote for non-confidence, the Governor General will dissolve the parliament and call a new election.</a:t>
            </a:r>
          </a:p>
          <a:p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40067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4249271"/>
            <a:ext cx="6196405" cy="221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dirty="0"/>
              <a:t>What type of government formed here?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153553"/>
              </p:ext>
            </p:extLst>
          </p:nvPr>
        </p:nvGraphicFramePr>
        <p:xfrm>
          <a:off x="537880" y="1196752"/>
          <a:ext cx="7826190" cy="2877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8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5542">
                <a:tc>
                  <a:txBody>
                    <a:bodyPr/>
                    <a:lstStyle/>
                    <a:p>
                      <a:r>
                        <a:rPr lang="en-CA" sz="2400" dirty="0"/>
                        <a:t>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Seats</a:t>
                      </a:r>
                      <a:r>
                        <a:rPr lang="en-CA" sz="2400" baseline="0" dirty="0"/>
                        <a:t> won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% of total</a:t>
                      </a:r>
                      <a:r>
                        <a:rPr lang="en-CA" sz="2400" baseline="0" dirty="0"/>
                        <a:t> seats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542">
                <a:tc>
                  <a:txBody>
                    <a:bodyPr/>
                    <a:lstStyle/>
                    <a:p>
                      <a:r>
                        <a:rPr lang="en-CA" sz="2400" dirty="0"/>
                        <a:t>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542">
                <a:tc>
                  <a:txBody>
                    <a:bodyPr/>
                    <a:lstStyle/>
                    <a:p>
                      <a:r>
                        <a:rPr lang="en-CA" sz="2400" dirty="0"/>
                        <a:t>Liberals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542">
                <a:tc>
                  <a:txBody>
                    <a:bodyPr/>
                    <a:lstStyle/>
                    <a:p>
                      <a:r>
                        <a:rPr lang="en-CA" sz="2400" dirty="0"/>
                        <a:t>NDP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542">
                <a:tc>
                  <a:txBody>
                    <a:bodyPr/>
                    <a:lstStyle/>
                    <a:p>
                      <a:r>
                        <a:rPr lang="en-CA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7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4249271"/>
            <a:ext cx="6196405" cy="221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dirty="0"/>
              <a:t>What type of government formed here?</a:t>
            </a:r>
          </a:p>
          <a:p>
            <a:pPr marL="0" indent="0" algn="ctr">
              <a:buNone/>
            </a:pPr>
            <a:r>
              <a:rPr lang="en-CA" sz="3600" dirty="0">
                <a:solidFill>
                  <a:srgbClr val="0070C0"/>
                </a:solidFill>
              </a:rPr>
              <a:t>Majority government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37880" y="1196752"/>
          <a:ext cx="7826190" cy="2877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8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5542">
                <a:tc>
                  <a:txBody>
                    <a:bodyPr/>
                    <a:lstStyle/>
                    <a:p>
                      <a:r>
                        <a:rPr lang="en-CA" sz="2400" dirty="0"/>
                        <a:t>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Seats</a:t>
                      </a:r>
                      <a:r>
                        <a:rPr lang="en-CA" sz="2400" baseline="0" dirty="0"/>
                        <a:t> won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% of total</a:t>
                      </a:r>
                      <a:r>
                        <a:rPr lang="en-CA" sz="2400" baseline="0" dirty="0"/>
                        <a:t> seats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542">
                <a:tc>
                  <a:txBody>
                    <a:bodyPr/>
                    <a:lstStyle/>
                    <a:p>
                      <a:r>
                        <a:rPr lang="en-CA" sz="2400" dirty="0"/>
                        <a:t>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542">
                <a:tc>
                  <a:txBody>
                    <a:bodyPr/>
                    <a:lstStyle/>
                    <a:p>
                      <a:r>
                        <a:rPr lang="en-CA" sz="2400" dirty="0"/>
                        <a:t>Liberals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542">
                <a:tc>
                  <a:txBody>
                    <a:bodyPr/>
                    <a:lstStyle/>
                    <a:p>
                      <a:r>
                        <a:rPr lang="en-CA" sz="2400" dirty="0"/>
                        <a:t>NDP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542">
                <a:tc>
                  <a:txBody>
                    <a:bodyPr/>
                    <a:lstStyle/>
                    <a:p>
                      <a:r>
                        <a:rPr lang="en-CA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8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935" y="4464424"/>
            <a:ext cx="6196405" cy="1936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dirty="0"/>
              <a:t>What type of government formed here?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603571"/>
              </p:ext>
            </p:extLst>
          </p:nvPr>
        </p:nvGraphicFramePr>
        <p:xfrm>
          <a:off x="497541" y="820272"/>
          <a:ext cx="7691718" cy="364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3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3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830">
                <a:tc>
                  <a:txBody>
                    <a:bodyPr/>
                    <a:lstStyle/>
                    <a:p>
                      <a:r>
                        <a:rPr lang="en-CA" sz="2400" dirty="0"/>
                        <a:t>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Seats</a:t>
                      </a:r>
                      <a:r>
                        <a:rPr lang="en-CA" sz="2400" baseline="0" dirty="0"/>
                        <a:t> won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% of total</a:t>
                      </a:r>
                      <a:r>
                        <a:rPr lang="en-CA" sz="2400" baseline="0" dirty="0"/>
                        <a:t> seats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830">
                <a:tc>
                  <a:txBody>
                    <a:bodyPr/>
                    <a:lstStyle/>
                    <a:p>
                      <a:r>
                        <a:rPr lang="en-CA" sz="2400" dirty="0"/>
                        <a:t>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830">
                <a:tc>
                  <a:txBody>
                    <a:bodyPr/>
                    <a:lstStyle/>
                    <a:p>
                      <a:r>
                        <a:rPr lang="en-CA" sz="2400" dirty="0"/>
                        <a:t>Liberals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830">
                <a:tc>
                  <a:txBody>
                    <a:bodyPr/>
                    <a:lstStyle/>
                    <a:p>
                      <a:r>
                        <a:rPr lang="en-CA" sz="2400" dirty="0"/>
                        <a:t>NDP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830">
                <a:tc>
                  <a:txBody>
                    <a:bodyPr/>
                    <a:lstStyle/>
                    <a:p>
                      <a:r>
                        <a:rPr lang="en-CA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97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935" y="4464424"/>
            <a:ext cx="6196405" cy="1936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dirty="0"/>
              <a:t>What type of government formed here?</a:t>
            </a:r>
          </a:p>
          <a:p>
            <a:pPr marL="0" indent="0" algn="ctr">
              <a:buNone/>
            </a:pPr>
            <a:r>
              <a:rPr lang="en-CA" sz="3600" dirty="0">
                <a:solidFill>
                  <a:srgbClr val="0070C0"/>
                </a:solidFill>
              </a:rPr>
              <a:t>Minority government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97541" y="820272"/>
          <a:ext cx="7691718" cy="364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3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3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830">
                <a:tc>
                  <a:txBody>
                    <a:bodyPr/>
                    <a:lstStyle/>
                    <a:p>
                      <a:r>
                        <a:rPr lang="en-CA" sz="2400" dirty="0"/>
                        <a:t>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Seats</a:t>
                      </a:r>
                      <a:r>
                        <a:rPr lang="en-CA" sz="2400" baseline="0" dirty="0"/>
                        <a:t> won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% of total</a:t>
                      </a:r>
                      <a:r>
                        <a:rPr lang="en-CA" sz="2400" baseline="0" dirty="0"/>
                        <a:t> seats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830">
                <a:tc>
                  <a:txBody>
                    <a:bodyPr/>
                    <a:lstStyle/>
                    <a:p>
                      <a:r>
                        <a:rPr lang="en-CA" sz="2400" dirty="0"/>
                        <a:t>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830">
                <a:tc>
                  <a:txBody>
                    <a:bodyPr/>
                    <a:lstStyle/>
                    <a:p>
                      <a:r>
                        <a:rPr lang="en-CA" sz="2400" dirty="0"/>
                        <a:t>Liberals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830">
                <a:tc>
                  <a:txBody>
                    <a:bodyPr/>
                    <a:lstStyle/>
                    <a:p>
                      <a:r>
                        <a:rPr lang="en-CA" sz="2400" dirty="0"/>
                        <a:t>NDP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830">
                <a:tc>
                  <a:txBody>
                    <a:bodyPr/>
                    <a:lstStyle/>
                    <a:p>
                      <a:r>
                        <a:rPr lang="en-CA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41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4347908"/>
            <a:ext cx="6196405" cy="25100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dirty="0"/>
              <a:t>What type of government formed here?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901651"/>
              </p:ext>
            </p:extLst>
          </p:nvPr>
        </p:nvGraphicFramePr>
        <p:xfrm>
          <a:off x="510987" y="363073"/>
          <a:ext cx="8041341" cy="3984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0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967">
                <a:tc>
                  <a:txBody>
                    <a:bodyPr/>
                    <a:lstStyle/>
                    <a:p>
                      <a:r>
                        <a:rPr lang="en-CA" sz="2400" dirty="0"/>
                        <a:t>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Seats</a:t>
                      </a:r>
                      <a:r>
                        <a:rPr lang="en-CA" sz="2400" baseline="0" dirty="0"/>
                        <a:t> won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% of total</a:t>
                      </a:r>
                      <a:r>
                        <a:rPr lang="en-CA" sz="2400" baseline="0" dirty="0"/>
                        <a:t> seats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967">
                <a:tc>
                  <a:txBody>
                    <a:bodyPr/>
                    <a:lstStyle/>
                    <a:p>
                      <a:r>
                        <a:rPr lang="en-CA" sz="2400" dirty="0"/>
                        <a:t>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967">
                <a:tc>
                  <a:txBody>
                    <a:bodyPr/>
                    <a:lstStyle/>
                    <a:p>
                      <a:r>
                        <a:rPr lang="en-CA" sz="2400" dirty="0"/>
                        <a:t>Liberals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967">
                <a:tc>
                  <a:txBody>
                    <a:bodyPr/>
                    <a:lstStyle/>
                    <a:p>
                      <a:r>
                        <a:rPr lang="en-CA" sz="2400" dirty="0"/>
                        <a:t>NDP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967">
                <a:tc>
                  <a:txBody>
                    <a:bodyPr/>
                    <a:lstStyle/>
                    <a:p>
                      <a:r>
                        <a:rPr lang="en-CA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7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4347908"/>
            <a:ext cx="6196405" cy="25100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dirty="0"/>
              <a:t>What type of government formed here?</a:t>
            </a:r>
          </a:p>
          <a:p>
            <a:pPr marL="0" indent="0" algn="ctr">
              <a:buNone/>
            </a:pPr>
            <a:r>
              <a:rPr lang="en-CA" sz="3600" dirty="0">
                <a:solidFill>
                  <a:srgbClr val="0070C0"/>
                </a:solidFill>
              </a:rPr>
              <a:t>Minority government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10987" y="363073"/>
          <a:ext cx="8041341" cy="3984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0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967">
                <a:tc>
                  <a:txBody>
                    <a:bodyPr/>
                    <a:lstStyle/>
                    <a:p>
                      <a:r>
                        <a:rPr lang="en-CA" sz="2400" dirty="0"/>
                        <a:t>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Seats</a:t>
                      </a:r>
                      <a:r>
                        <a:rPr lang="en-CA" sz="2400" baseline="0" dirty="0"/>
                        <a:t> won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% of total</a:t>
                      </a:r>
                      <a:r>
                        <a:rPr lang="en-CA" sz="2400" baseline="0" dirty="0"/>
                        <a:t> seats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967">
                <a:tc>
                  <a:txBody>
                    <a:bodyPr/>
                    <a:lstStyle/>
                    <a:p>
                      <a:r>
                        <a:rPr lang="en-CA" sz="2400" dirty="0"/>
                        <a:t>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967">
                <a:tc>
                  <a:txBody>
                    <a:bodyPr/>
                    <a:lstStyle/>
                    <a:p>
                      <a:r>
                        <a:rPr lang="en-CA" sz="2400" dirty="0"/>
                        <a:t>Liberals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967">
                <a:tc>
                  <a:txBody>
                    <a:bodyPr/>
                    <a:lstStyle/>
                    <a:p>
                      <a:r>
                        <a:rPr lang="en-CA" sz="2400" dirty="0"/>
                        <a:t>NDP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967">
                <a:tc>
                  <a:txBody>
                    <a:bodyPr/>
                    <a:lstStyle/>
                    <a:p>
                      <a:r>
                        <a:rPr lang="en-CA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23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4347908"/>
            <a:ext cx="6196405" cy="25100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dirty="0"/>
              <a:t>What type of government formed here?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47320"/>
              </p:ext>
            </p:extLst>
          </p:nvPr>
        </p:nvGraphicFramePr>
        <p:xfrm>
          <a:off x="510987" y="363073"/>
          <a:ext cx="8041341" cy="3984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0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967">
                <a:tc>
                  <a:txBody>
                    <a:bodyPr/>
                    <a:lstStyle/>
                    <a:p>
                      <a:r>
                        <a:rPr lang="en-CA" sz="2400" dirty="0"/>
                        <a:t>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Seats</a:t>
                      </a:r>
                      <a:r>
                        <a:rPr lang="en-CA" sz="2400" baseline="0" dirty="0"/>
                        <a:t> won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% of total</a:t>
                      </a:r>
                      <a:r>
                        <a:rPr lang="en-CA" sz="2400" baseline="0" dirty="0"/>
                        <a:t> seats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967">
                <a:tc>
                  <a:txBody>
                    <a:bodyPr/>
                    <a:lstStyle/>
                    <a:p>
                      <a:r>
                        <a:rPr lang="en-CA" sz="2400" dirty="0"/>
                        <a:t>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967">
                <a:tc>
                  <a:txBody>
                    <a:bodyPr/>
                    <a:lstStyle/>
                    <a:p>
                      <a:r>
                        <a:rPr lang="en-CA" sz="2400" dirty="0"/>
                        <a:t>Liberals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967">
                <a:tc>
                  <a:txBody>
                    <a:bodyPr/>
                    <a:lstStyle/>
                    <a:p>
                      <a:r>
                        <a:rPr lang="en-CA" sz="2400" dirty="0"/>
                        <a:t>NDP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967">
                <a:tc>
                  <a:txBody>
                    <a:bodyPr/>
                    <a:lstStyle/>
                    <a:p>
                      <a:r>
                        <a:rPr lang="en-CA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11" y="304800"/>
            <a:ext cx="7543802" cy="555812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>
                <a:solidFill>
                  <a:srgbClr val="002060"/>
                </a:solidFill>
              </a:rPr>
              <a:t>Who is allowed to vote?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12" y="1116106"/>
            <a:ext cx="7543799" cy="5540188"/>
          </a:xfrm>
        </p:spPr>
        <p:txBody>
          <a:bodyPr>
            <a:normAutofit/>
          </a:bodyPr>
          <a:lstStyle/>
          <a:p>
            <a:pPr lvl="1"/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Any Canadian citizen over the age of 18</a:t>
            </a:r>
          </a:p>
          <a:p>
            <a:pPr marL="0" indent="0">
              <a:buNone/>
            </a:pPr>
            <a:endParaRPr lang="en-CA" sz="1050" dirty="0"/>
          </a:p>
          <a:p>
            <a:pPr marL="0" indent="0" algn="ctr">
              <a:buNone/>
            </a:pPr>
            <a:r>
              <a:rPr lang="en-CA" sz="2800" u="sng" dirty="0">
                <a:solidFill>
                  <a:srgbClr val="002060"/>
                </a:solidFill>
              </a:rPr>
              <a:t>Who is allowed to run in an election?</a:t>
            </a:r>
          </a:p>
          <a:p>
            <a:pPr algn="ctr"/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Any Canadian citizen over the age of 18</a:t>
            </a:r>
          </a:p>
          <a:p>
            <a:pPr marL="0" indent="0" algn="ctr">
              <a:buNone/>
            </a:pPr>
            <a:endParaRPr lang="en-CA" sz="2800" u="sng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CA" sz="2800" u="sng" dirty="0">
                <a:solidFill>
                  <a:srgbClr val="002060"/>
                </a:solidFill>
              </a:rPr>
              <a:t>How is it decided who will run in an election?</a:t>
            </a:r>
          </a:p>
          <a:p>
            <a:pPr algn="ctr"/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Political party nominate a candidate per riding (or you can run as an independent)</a:t>
            </a:r>
          </a:p>
          <a:p>
            <a:pPr algn="ctr"/>
            <a:endParaRPr lang="en-CA" sz="2800" dirty="0"/>
          </a:p>
          <a:p>
            <a:pPr marL="0" indent="0" algn="ctr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199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4347908"/>
            <a:ext cx="6196405" cy="25100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600" dirty="0"/>
              <a:t>What type of government formed here?</a:t>
            </a:r>
          </a:p>
          <a:p>
            <a:pPr marL="0" indent="0" algn="ctr">
              <a:buNone/>
            </a:pPr>
            <a:r>
              <a:rPr lang="en-CA" sz="3600" dirty="0">
                <a:solidFill>
                  <a:srgbClr val="0070C0"/>
                </a:solidFill>
              </a:rPr>
              <a:t>Majority government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10987" y="363073"/>
          <a:ext cx="8041341" cy="3984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0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967">
                <a:tc>
                  <a:txBody>
                    <a:bodyPr/>
                    <a:lstStyle/>
                    <a:p>
                      <a:r>
                        <a:rPr lang="en-CA" sz="2400" dirty="0"/>
                        <a:t>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Seats</a:t>
                      </a:r>
                      <a:r>
                        <a:rPr lang="en-CA" sz="2400" baseline="0" dirty="0"/>
                        <a:t> won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% of total</a:t>
                      </a:r>
                      <a:r>
                        <a:rPr lang="en-CA" sz="2400" baseline="0" dirty="0"/>
                        <a:t> seats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967">
                <a:tc>
                  <a:txBody>
                    <a:bodyPr/>
                    <a:lstStyle/>
                    <a:p>
                      <a:r>
                        <a:rPr lang="en-CA" sz="2400" dirty="0"/>
                        <a:t>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967">
                <a:tc>
                  <a:txBody>
                    <a:bodyPr/>
                    <a:lstStyle/>
                    <a:p>
                      <a:r>
                        <a:rPr lang="en-CA" sz="2400" dirty="0"/>
                        <a:t>Liberals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967">
                <a:tc>
                  <a:txBody>
                    <a:bodyPr/>
                    <a:lstStyle/>
                    <a:p>
                      <a:r>
                        <a:rPr lang="en-CA" sz="2400" dirty="0"/>
                        <a:t>NDP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967">
                <a:tc>
                  <a:txBody>
                    <a:bodyPr/>
                    <a:lstStyle/>
                    <a:p>
                      <a:r>
                        <a:rPr lang="en-CA" sz="2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94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u="sng" dirty="0">
                <a:solidFill>
                  <a:srgbClr val="002060"/>
                </a:solidFill>
              </a:rPr>
              <a:t>How often are elections held in </a:t>
            </a:r>
            <a:r>
              <a:rPr lang="en-CA" u="sng" dirty="0" smtClean="0">
                <a:solidFill>
                  <a:srgbClr val="002060"/>
                </a:solidFill>
              </a:rPr>
              <a:t>Canada</a:t>
            </a:r>
            <a:r>
              <a:rPr lang="en-CA" u="sng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2132856"/>
            <a:ext cx="7125112" cy="4392488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Elections must be held the second Tuesday in October, every 4 years 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/>
              <a:t>(this is a new law as of 2011)</a:t>
            </a:r>
          </a:p>
          <a:p>
            <a:pPr marL="0" indent="0">
              <a:buNone/>
            </a:pPr>
            <a:endParaRPr lang="en-CA" sz="2400" dirty="0"/>
          </a:p>
          <a:p>
            <a:r>
              <a:rPr lang="en-CA" sz="2400" dirty="0"/>
              <a:t>They can be called earlier than that by choice of the prime minister, or after a successful vote of non-confidence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898040" y="293760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2200" y="287388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37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2208" y="116631"/>
            <a:ext cx="7123080" cy="792089"/>
          </a:xfrm>
        </p:spPr>
        <p:txBody>
          <a:bodyPr/>
          <a:lstStyle/>
          <a:p>
            <a:r>
              <a:rPr lang="en-CA" dirty="0"/>
              <a:t>Definitions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55576" y="908720"/>
            <a:ext cx="2448272" cy="5400599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2060"/>
                </a:solidFill>
              </a:rPr>
              <a:t>Dissolution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>
              <a:solidFill>
                <a:srgbClr val="002060"/>
              </a:solidFill>
            </a:endParaRPr>
          </a:p>
          <a:p>
            <a:r>
              <a:rPr lang="en-CA" dirty="0">
                <a:solidFill>
                  <a:srgbClr val="002060"/>
                </a:solidFill>
              </a:rPr>
              <a:t>Enumeration</a:t>
            </a:r>
          </a:p>
          <a:p>
            <a:pPr marL="0" indent="0">
              <a:buNone/>
            </a:pPr>
            <a:endParaRPr lang="en-CA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002060"/>
              </a:solidFill>
            </a:endParaRPr>
          </a:p>
          <a:p>
            <a:endParaRPr lang="en-CA" dirty="0">
              <a:solidFill>
                <a:srgbClr val="002060"/>
              </a:solidFill>
            </a:endParaRPr>
          </a:p>
          <a:p>
            <a:r>
              <a:rPr lang="en-CA" dirty="0">
                <a:solidFill>
                  <a:srgbClr val="002060"/>
                </a:solidFill>
              </a:rPr>
              <a:t>Nomination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47864" y="908720"/>
            <a:ext cx="5112568" cy="5688632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Governor General ends the current government  - election called</a:t>
            </a:r>
          </a:p>
          <a:p>
            <a:pPr marL="0" indent="0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Voter list created</a:t>
            </a:r>
          </a:p>
          <a:p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 Political Party choses (nominates) members to run for election in each riding.</a:t>
            </a:r>
          </a:p>
          <a:p>
            <a:pPr lvl="1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Those who are not part of a party can run as independent candidates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10909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9102" y="116631"/>
            <a:ext cx="7123080" cy="792089"/>
          </a:xfrm>
        </p:spPr>
        <p:txBody>
          <a:bodyPr/>
          <a:lstStyle/>
          <a:p>
            <a:r>
              <a:rPr lang="en-CA" dirty="0"/>
              <a:t>Definitions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55576" y="908720"/>
            <a:ext cx="2448272" cy="5400599"/>
          </a:xfrm>
        </p:spPr>
        <p:txBody>
          <a:bodyPr>
            <a:normAutofit fontScale="92500" lnSpcReduction="10000"/>
          </a:bodyPr>
          <a:lstStyle/>
          <a:p>
            <a:r>
              <a:rPr lang="en-CA" dirty="0">
                <a:solidFill>
                  <a:srgbClr val="002060"/>
                </a:solidFill>
              </a:rPr>
              <a:t>Campaigning</a:t>
            </a:r>
          </a:p>
          <a:p>
            <a:endParaRPr lang="en-CA" dirty="0">
              <a:solidFill>
                <a:srgbClr val="002060"/>
              </a:solidFill>
            </a:endParaRPr>
          </a:p>
          <a:p>
            <a:endParaRPr lang="en-CA" dirty="0">
              <a:solidFill>
                <a:srgbClr val="002060"/>
              </a:solidFill>
            </a:endParaRPr>
          </a:p>
          <a:p>
            <a:endParaRPr lang="en-CA" dirty="0">
              <a:solidFill>
                <a:srgbClr val="002060"/>
              </a:solidFill>
            </a:endParaRPr>
          </a:p>
          <a:p>
            <a:r>
              <a:rPr lang="en-CA" dirty="0">
                <a:solidFill>
                  <a:srgbClr val="002060"/>
                </a:solidFill>
              </a:rPr>
              <a:t>Vote (balloting)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>
                <a:solidFill>
                  <a:srgbClr val="002060"/>
                </a:solidFill>
              </a:rPr>
              <a:t>Tabulation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47864" y="908720"/>
            <a:ext cx="5112568" cy="5688632"/>
          </a:xfrm>
        </p:spPr>
        <p:txBody>
          <a:bodyPr>
            <a:normAutofit fontScale="92500" lnSpcReduction="10000"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 Political Party choses (nominates) members to run for election in each riding.</a:t>
            </a:r>
          </a:p>
          <a:p>
            <a:pPr marL="0" indent="0">
              <a:buNone/>
            </a:pPr>
            <a:endParaRPr lang="en-CA" sz="2000" dirty="0"/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Cast a vote </a:t>
            </a:r>
          </a:p>
          <a:p>
            <a:pPr marL="0" indent="0">
              <a:buNone/>
            </a:pPr>
            <a:r>
              <a:rPr lang="en-CA" sz="2000" dirty="0"/>
              <a:t>(registered, eligible voters)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counting all the votes to determine who won in each riding. </a:t>
            </a:r>
          </a:p>
          <a:p>
            <a:pPr lvl="2"/>
            <a:r>
              <a:rPr lang="en-CA" sz="1549" dirty="0"/>
              <a:t> </a:t>
            </a:r>
            <a:r>
              <a:rPr lang="en-CA" sz="2000" dirty="0"/>
              <a:t>1 riding = 1 seat in house of commons.  </a:t>
            </a:r>
          </a:p>
          <a:p>
            <a:pPr lvl="2"/>
            <a:r>
              <a:rPr lang="en-CA" sz="2000" dirty="0"/>
              <a:t>The party with the most seats will form the new government (be the winner)</a:t>
            </a:r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31083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9443" y="260648"/>
            <a:ext cx="7123080" cy="792089"/>
          </a:xfrm>
        </p:spPr>
        <p:txBody>
          <a:bodyPr/>
          <a:lstStyle/>
          <a:p>
            <a:r>
              <a:rPr lang="en-CA" dirty="0"/>
              <a:t>Definitions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55576" y="908720"/>
            <a:ext cx="2448272" cy="5400599"/>
          </a:xfrm>
        </p:spPr>
        <p:txBody>
          <a:bodyPr/>
          <a:lstStyle/>
          <a:p>
            <a:pPr marL="0" indent="0">
              <a:buNone/>
            </a:pPr>
            <a:endParaRPr lang="en-CA" dirty="0">
              <a:solidFill>
                <a:srgbClr val="002060"/>
              </a:solidFill>
            </a:endParaRPr>
          </a:p>
          <a:p>
            <a:r>
              <a:rPr lang="en-CA" dirty="0">
                <a:solidFill>
                  <a:srgbClr val="002060"/>
                </a:solidFill>
              </a:rPr>
              <a:t>Acclimation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47864" y="908720"/>
            <a:ext cx="5112568" cy="5688632"/>
          </a:xfrm>
        </p:spPr>
        <p:txBody>
          <a:bodyPr/>
          <a:lstStyle/>
          <a:p>
            <a:pPr marL="0" indent="0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When only 1 candidate runs in a riding, they win by default – by acclimation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endParaRPr lang="en-CA" sz="2000" dirty="0"/>
          </a:p>
          <a:p>
            <a:pPr marL="0" indent="0">
              <a:buNone/>
            </a:pPr>
            <a:endParaRPr lang="en-CA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778" y="3468056"/>
            <a:ext cx="2078740" cy="2078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599" y="3111898"/>
            <a:ext cx="2318497" cy="27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11" y="304800"/>
            <a:ext cx="7543802" cy="569259"/>
          </a:xfrm>
        </p:spPr>
        <p:txBody>
          <a:bodyPr>
            <a:normAutofit fontScale="90000"/>
          </a:bodyPr>
          <a:lstStyle/>
          <a:p>
            <a:pPr algn="ctr"/>
            <a:r>
              <a:rPr lang="en-CA" u="sng" dirty="0">
                <a:solidFill>
                  <a:srgbClr val="002060"/>
                </a:solidFill>
              </a:rPr>
              <a:t>What is an electoral riding?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12" y="1008529"/>
            <a:ext cx="7543799" cy="4973171"/>
          </a:xfrm>
        </p:spPr>
        <p:txBody>
          <a:bodyPr>
            <a:normAutofit fontScale="92500"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Canada is divided into sections based on population – 100 000 people per section. 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 Each riding will elect 1 member of parliament</a:t>
            </a:r>
          </a:p>
          <a:p>
            <a:pPr marL="0" indent="0">
              <a:buNone/>
            </a:pP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2400" u="sng" dirty="0">
                <a:solidFill>
                  <a:srgbClr val="002060"/>
                </a:solidFill>
              </a:rPr>
              <a:t>How is the Prime Minister Chosen?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Political parties vote for their leader, and the leader of the party with the most seats (ridings) becomes the Prime Minister</a:t>
            </a:r>
          </a:p>
        </p:txBody>
      </p:sp>
    </p:spTree>
    <p:extLst>
      <p:ext uri="{BB962C8B-B14F-4D97-AF65-F5344CB8AC3E}">
        <p14:creationId xmlns:p14="http://schemas.microsoft.com/office/powerpoint/2010/main" val="254490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Example of electoral districts 2011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27074"/>
            <a:ext cx="7884368" cy="49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20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83" y="304800"/>
            <a:ext cx="7543802" cy="528918"/>
          </a:xfrm>
        </p:spPr>
        <p:txBody>
          <a:bodyPr>
            <a:noAutofit/>
          </a:bodyPr>
          <a:lstStyle/>
          <a:p>
            <a:pPr algn="ctr"/>
            <a:r>
              <a:rPr lang="en-CA" sz="3600" dirty="0"/>
              <a:t>First Past the Post System</a:t>
            </a:r>
          </a:p>
        </p:txBody>
      </p:sp>
      <p:pic>
        <p:nvPicPr>
          <p:cNvPr id="4" name="First Past the Post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8513" y="833438"/>
            <a:ext cx="7727950" cy="5795962"/>
          </a:xfrm>
        </p:spPr>
      </p:pic>
    </p:spTree>
    <p:extLst>
      <p:ext uri="{BB962C8B-B14F-4D97-AF65-F5344CB8AC3E}">
        <p14:creationId xmlns:p14="http://schemas.microsoft.com/office/powerpoint/2010/main" val="38987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766</Words>
  <Application>Microsoft Office PowerPoint</Application>
  <PresentationFormat>On-screen Show (4:3)</PresentationFormat>
  <Paragraphs>266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Segoe Print</vt:lpstr>
      <vt:lpstr>Trebuchet MS</vt:lpstr>
      <vt:lpstr>Wingdings 3</vt:lpstr>
      <vt:lpstr>Facet</vt:lpstr>
      <vt:lpstr>Electoral Process</vt:lpstr>
      <vt:lpstr>Who is allowed to vote?</vt:lpstr>
      <vt:lpstr>How often are elections held in Canada?</vt:lpstr>
      <vt:lpstr>Definitions</vt:lpstr>
      <vt:lpstr>Definitions</vt:lpstr>
      <vt:lpstr>Definitions</vt:lpstr>
      <vt:lpstr>What is an electoral riding?</vt:lpstr>
      <vt:lpstr>Example of electoral districts 2011</vt:lpstr>
      <vt:lpstr>First Past the Post System</vt:lpstr>
      <vt:lpstr>Definitions</vt:lpstr>
      <vt:lpstr>Definitions</vt:lpstr>
      <vt:lpstr>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2015-03-26T05:01:33Z</dcterms:created>
  <dcterms:modified xsi:type="dcterms:W3CDTF">2017-11-28T21:54:18Z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