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8" r:id="rId4"/>
    <p:sldId id="276" r:id="rId5"/>
    <p:sldId id="275" r:id="rId6"/>
    <p:sldId id="279" r:id="rId7"/>
    <p:sldId id="287" r:id="rId8"/>
    <p:sldId id="288" r:id="rId9"/>
    <p:sldId id="256" r:id="rId10"/>
    <p:sldId id="257" r:id="rId11"/>
    <p:sldId id="259" r:id="rId12"/>
    <p:sldId id="281" r:id="rId13"/>
    <p:sldId id="282" r:id="rId14"/>
    <p:sldId id="260" r:id="rId15"/>
    <p:sldId id="283" r:id="rId16"/>
    <p:sldId id="262" r:id="rId17"/>
    <p:sldId id="272" r:id="rId18"/>
    <p:sldId id="263" r:id="rId19"/>
    <p:sldId id="289" r:id="rId20"/>
    <p:sldId id="264" r:id="rId21"/>
    <p:sldId id="273" r:id="rId22"/>
    <p:sldId id="265" r:id="rId23"/>
    <p:sldId id="286" r:id="rId24"/>
    <p:sldId id="268" r:id="rId25"/>
    <p:sldId id="266" r:id="rId26"/>
    <p:sldId id="274" r:id="rId27"/>
    <p:sldId id="269" r:id="rId28"/>
    <p:sldId id="258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9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326DB9-7E59-4E53-903C-09BC7F6584D0}" type="datetimeFigureOut">
              <a:rPr lang="en-CA" smtClean="0"/>
              <a:t>2016-12-11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286BF13-16A3-4800-9978-441043C70FF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Reading Political Cartoons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History Review</a:t>
            </a:r>
          </a:p>
        </p:txBody>
      </p:sp>
    </p:spTree>
    <p:extLst>
      <p:ext uri="{BB962C8B-B14F-4D97-AF65-F5344CB8AC3E}">
        <p14:creationId xmlns:p14="http://schemas.microsoft.com/office/powerpoint/2010/main" val="43224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The National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What is the National Dream?</a:t>
            </a:r>
          </a:p>
          <a:p>
            <a:endParaRPr lang="en-CA" dirty="0"/>
          </a:p>
          <a:p>
            <a:r>
              <a:rPr lang="en-CA" dirty="0"/>
              <a:t>Why does British Columbia join Canada?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Who will build the Railroad?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338936" cy="5194904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Confederation:  Dream of Country </a:t>
            </a:r>
            <a:r>
              <a:rPr lang="en-CA" u="sng" dirty="0">
                <a:solidFill>
                  <a:srgbClr val="FF0000"/>
                </a:solidFill>
              </a:rPr>
              <a:t>Sea to sea</a:t>
            </a:r>
          </a:p>
          <a:p>
            <a:endParaRPr lang="en-CA" dirty="0"/>
          </a:p>
          <a:p>
            <a:r>
              <a:rPr lang="en-CA" dirty="0"/>
              <a:t>Promise BC the </a:t>
            </a:r>
            <a:r>
              <a:rPr lang="en-CA" u="sng" dirty="0">
                <a:solidFill>
                  <a:srgbClr val="FF0000"/>
                </a:solidFill>
              </a:rPr>
              <a:t>Canadian Pacific Railroad</a:t>
            </a:r>
            <a:r>
              <a:rPr lang="en-CA" dirty="0"/>
              <a:t> (CPR) – connecting East and West Coast</a:t>
            </a:r>
          </a:p>
          <a:p>
            <a:r>
              <a:rPr lang="en-CA" dirty="0"/>
              <a:t>Join Confederation in </a:t>
            </a:r>
            <a:r>
              <a:rPr lang="en-CA" u="sng" dirty="0">
                <a:solidFill>
                  <a:srgbClr val="FF0000"/>
                </a:solidFill>
              </a:rPr>
              <a:t>1871</a:t>
            </a:r>
          </a:p>
          <a:p>
            <a:endParaRPr lang="en-CA" dirty="0"/>
          </a:p>
          <a:p>
            <a:r>
              <a:rPr lang="en-CA" dirty="0"/>
              <a:t>Jay Cooke (American) and </a:t>
            </a:r>
            <a:r>
              <a:rPr lang="en-CA" u="sng" dirty="0">
                <a:solidFill>
                  <a:srgbClr val="FF0000"/>
                </a:solidFill>
              </a:rPr>
              <a:t>Sir Hugh Allen </a:t>
            </a:r>
            <a:r>
              <a:rPr lang="en-CA" dirty="0"/>
              <a:t>(Canadian) form the </a:t>
            </a:r>
            <a:r>
              <a:rPr lang="en-CA" i="1" dirty="0"/>
              <a:t>Canadian Pacific Railway Company </a:t>
            </a:r>
            <a:r>
              <a:rPr lang="en-CA" dirty="0"/>
              <a:t>in 1871 to build the railway for John A. Macdonald</a:t>
            </a:r>
          </a:p>
          <a:p>
            <a:r>
              <a:rPr lang="en-CA" dirty="0"/>
              <a:t>Secretly plan to make it an </a:t>
            </a:r>
            <a:r>
              <a:rPr lang="en-CA" u="sng" dirty="0">
                <a:solidFill>
                  <a:srgbClr val="FF0000"/>
                </a:solidFill>
              </a:rPr>
              <a:t>extension</a:t>
            </a:r>
            <a:r>
              <a:rPr lang="en-CA" dirty="0"/>
              <a:t> of American 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81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The Pacific Scandal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What is the Pacific Scandal?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Why did this upset the Canadian people?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What happens to Macdonald?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4896544" cy="5194904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First Election:  </a:t>
            </a:r>
            <a:r>
              <a:rPr lang="en-CA" u="sng" dirty="0">
                <a:solidFill>
                  <a:srgbClr val="FF0000"/>
                </a:solidFill>
              </a:rPr>
              <a:t>1872</a:t>
            </a:r>
          </a:p>
          <a:p>
            <a:r>
              <a:rPr lang="en-CA" dirty="0"/>
              <a:t>Conservatives (Macdonald) need money to </a:t>
            </a:r>
            <a:r>
              <a:rPr lang="en-CA" u="sng" dirty="0">
                <a:solidFill>
                  <a:srgbClr val="FF0000"/>
                </a:solidFill>
              </a:rPr>
              <a:t>campaign</a:t>
            </a:r>
          </a:p>
          <a:p>
            <a:r>
              <a:rPr lang="en-CA" dirty="0"/>
              <a:t>Macdonald promises Sir Allen the </a:t>
            </a:r>
            <a:r>
              <a:rPr lang="en-CA" u="sng" dirty="0">
                <a:solidFill>
                  <a:srgbClr val="FF0000"/>
                </a:solidFill>
              </a:rPr>
              <a:t>Railroad contract </a:t>
            </a:r>
            <a:r>
              <a:rPr lang="en-CA" dirty="0"/>
              <a:t>for campaign $</a:t>
            </a:r>
          </a:p>
          <a:p>
            <a:endParaRPr lang="en-CA" dirty="0"/>
          </a:p>
          <a:p>
            <a:r>
              <a:rPr lang="en-CA" dirty="0"/>
              <a:t>After winning election, the memos leak out</a:t>
            </a:r>
          </a:p>
          <a:p>
            <a:r>
              <a:rPr lang="en-CA" dirty="0"/>
              <a:t>Public </a:t>
            </a:r>
            <a:r>
              <a:rPr lang="en-CA" u="sng" dirty="0">
                <a:solidFill>
                  <a:srgbClr val="FF0000"/>
                </a:solidFill>
              </a:rPr>
              <a:t>outraged</a:t>
            </a:r>
            <a:r>
              <a:rPr lang="en-CA" dirty="0"/>
              <a:t> by American connection and government corruption</a:t>
            </a:r>
          </a:p>
          <a:p>
            <a:r>
              <a:rPr lang="en-CA" dirty="0"/>
              <a:t>Afraid government controlled by </a:t>
            </a:r>
            <a:r>
              <a:rPr lang="en-CA" u="sng" dirty="0">
                <a:solidFill>
                  <a:srgbClr val="FF0000"/>
                </a:solidFill>
              </a:rPr>
              <a:t>Americans</a:t>
            </a:r>
          </a:p>
          <a:p>
            <a:endParaRPr lang="en-CA" dirty="0"/>
          </a:p>
          <a:p>
            <a:r>
              <a:rPr lang="en-CA" dirty="0"/>
              <a:t>Macdonald </a:t>
            </a:r>
            <a:r>
              <a:rPr lang="en-CA" u="sng" dirty="0">
                <a:solidFill>
                  <a:srgbClr val="FF0000"/>
                </a:solidFill>
              </a:rPr>
              <a:t>resigns</a:t>
            </a:r>
            <a:r>
              <a:rPr lang="en-CA" dirty="0"/>
              <a:t> – 1873 (new election called)</a:t>
            </a:r>
          </a:p>
          <a:p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9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18656" cy="2895600"/>
          </a:xfrm>
        </p:spPr>
        <p:txBody>
          <a:bodyPr/>
          <a:lstStyle/>
          <a:p>
            <a:r>
              <a:rPr lang="en-CA" dirty="0"/>
              <a:t>Pacific Scandal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92695"/>
            <a:ext cx="4578214" cy="6060839"/>
          </a:xfrm>
        </p:spPr>
      </p:pic>
    </p:spTree>
    <p:extLst>
      <p:ext uri="{BB962C8B-B14F-4D97-AF65-F5344CB8AC3E}">
        <p14:creationId xmlns:p14="http://schemas.microsoft.com/office/powerpoint/2010/main" val="163752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009"/>
          <a:stretch/>
        </p:blipFill>
        <p:spPr>
          <a:xfrm>
            <a:off x="3059832" y="23517"/>
            <a:ext cx="4661079" cy="66513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Election after Pacific Scandal</a:t>
            </a:r>
          </a:p>
        </p:txBody>
      </p:sp>
    </p:spTree>
    <p:extLst>
      <p:ext uri="{BB962C8B-B14F-4D97-AF65-F5344CB8AC3E}">
        <p14:creationId xmlns:p14="http://schemas.microsoft.com/office/powerpoint/2010/main" val="97391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Prime Minister Alexander Mackenzie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Who is the new Prime Minister?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Does Mackenzie want the CPR?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3960440" cy="519490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Liberals win election</a:t>
            </a:r>
          </a:p>
          <a:p>
            <a:r>
              <a:rPr lang="en-CA" dirty="0"/>
              <a:t>New Prime Minister:  </a:t>
            </a:r>
            <a:r>
              <a:rPr lang="en-CA" u="sng" dirty="0">
                <a:solidFill>
                  <a:srgbClr val="FF0000"/>
                </a:solidFill>
              </a:rPr>
              <a:t>Alexander Mackenzie</a:t>
            </a:r>
          </a:p>
          <a:p>
            <a:endParaRPr lang="en-CA" dirty="0"/>
          </a:p>
          <a:p>
            <a:r>
              <a:rPr lang="en-CA" dirty="0"/>
              <a:t>Economy in Depression – Mackenzie is against spending $ on CPR</a:t>
            </a:r>
          </a:p>
          <a:p>
            <a:r>
              <a:rPr lang="en-CA" dirty="0"/>
              <a:t>BC </a:t>
            </a:r>
            <a:r>
              <a:rPr lang="en-CA" u="sng" dirty="0">
                <a:solidFill>
                  <a:srgbClr val="FF0000"/>
                </a:solidFill>
              </a:rPr>
              <a:t>threatens to leave </a:t>
            </a:r>
            <a:r>
              <a:rPr lang="en-CA"/>
              <a:t>Canada if </a:t>
            </a:r>
            <a:r>
              <a:rPr lang="en-CA" dirty="0"/>
              <a:t>no Railroad</a:t>
            </a:r>
          </a:p>
          <a:p>
            <a:r>
              <a:rPr lang="en-CA" dirty="0"/>
              <a:t>Mackenzie allows land </a:t>
            </a:r>
            <a:r>
              <a:rPr lang="en-CA" u="sng" dirty="0">
                <a:solidFill>
                  <a:srgbClr val="FF0000"/>
                </a:solidFill>
              </a:rPr>
              <a:t>surveyors</a:t>
            </a:r>
            <a:r>
              <a:rPr lang="en-CA" dirty="0"/>
              <a:t> to plot route of CPR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48880"/>
            <a:ext cx="1801578" cy="2918048"/>
          </a:xfrm>
          <a:prstGeom prst="rect">
            <a:avLst/>
          </a:prstGeom>
        </p:spPr>
      </p:pic>
      <p:pic>
        <p:nvPicPr>
          <p:cNvPr id="3074" name="Picture 2" descr="C:\Users\sgoepel\AppData\Local\Microsoft\Windows\Temporary Internet Files\Content.IE5\URHSE296\MC9004134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1246271" cy="1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4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314600" cy="2103512"/>
          </a:xfrm>
        </p:spPr>
        <p:txBody>
          <a:bodyPr/>
          <a:lstStyle/>
          <a:p>
            <a:r>
              <a:rPr lang="en-CA" dirty="0"/>
              <a:t>CPR and BC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0688"/>
            <a:ext cx="5420390" cy="5868943"/>
          </a:xfrm>
        </p:spPr>
      </p:pic>
    </p:spTree>
    <p:extLst>
      <p:ext uri="{BB962C8B-B14F-4D97-AF65-F5344CB8AC3E}">
        <p14:creationId xmlns:p14="http://schemas.microsoft.com/office/powerpoint/2010/main" val="21739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“Battle of the Routes”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Who is in charge?</a:t>
            </a:r>
          </a:p>
          <a:p>
            <a:endParaRPr lang="en-CA" dirty="0"/>
          </a:p>
          <a:p>
            <a:r>
              <a:rPr lang="en-CA" dirty="0"/>
              <a:t>What are the favored routes?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Who else is interested in the choice of route?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338936" cy="519490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Sanford </a:t>
            </a:r>
            <a:r>
              <a:rPr lang="en-CA" u="sng" dirty="0">
                <a:solidFill>
                  <a:srgbClr val="FF0000"/>
                </a:solidFill>
              </a:rPr>
              <a:t>Flemming</a:t>
            </a:r>
            <a:r>
              <a:rPr lang="en-CA" dirty="0"/>
              <a:t> in charge of surveying routes</a:t>
            </a:r>
          </a:p>
          <a:p>
            <a:endParaRPr lang="en-CA" dirty="0"/>
          </a:p>
          <a:p>
            <a:r>
              <a:rPr lang="en-CA" dirty="0"/>
              <a:t>Flemming  and BC wanted the route through Edmonton, to Yellowhead pass, to</a:t>
            </a:r>
            <a:r>
              <a:rPr lang="en-CA" dirty="0">
                <a:solidFill>
                  <a:srgbClr val="FF0000"/>
                </a:solidFill>
              </a:rPr>
              <a:t> New Westminster, </a:t>
            </a:r>
            <a:r>
              <a:rPr lang="en-CA" dirty="0"/>
              <a:t>Victoria wanted it to go to Bute inlet and across a bridge to the </a:t>
            </a:r>
            <a:r>
              <a:rPr lang="en-CA" u="sng" dirty="0">
                <a:solidFill>
                  <a:srgbClr val="FF0000"/>
                </a:solidFill>
              </a:rPr>
              <a:t>island</a:t>
            </a:r>
          </a:p>
          <a:p>
            <a:endParaRPr lang="en-CA" dirty="0"/>
          </a:p>
          <a:p>
            <a:r>
              <a:rPr lang="en-CA" u="sng" dirty="0">
                <a:solidFill>
                  <a:srgbClr val="FF0000"/>
                </a:solidFill>
              </a:rPr>
              <a:t>Land Speculators </a:t>
            </a:r>
            <a:r>
              <a:rPr lang="en-CA" dirty="0"/>
              <a:t>buy land hoping to make money if that route is chosen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58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Map of possible routes p. 196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584970" cy="4646648"/>
          </a:xfrm>
        </p:spPr>
      </p:pic>
    </p:spTree>
    <p:extLst>
      <p:ext uri="{BB962C8B-B14F-4D97-AF65-F5344CB8AC3E}">
        <p14:creationId xmlns:p14="http://schemas.microsoft.com/office/powerpoint/2010/main" val="287306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“Macdonald’s National Policy”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How does Macdonald win the next election?</a:t>
            </a:r>
          </a:p>
          <a:p>
            <a:endParaRPr lang="en-CA" dirty="0"/>
          </a:p>
          <a:p>
            <a:r>
              <a:rPr lang="en-CA" dirty="0"/>
              <a:t>What is the National Policy?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How is Macdonald going to finish the CPR?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338936" cy="5194904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Election 1878:  Macdonald and Conservatives win based on his “</a:t>
            </a:r>
            <a:r>
              <a:rPr lang="en-CA" u="sng" dirty="0">
                <a:solidFill>
                  <a:srgbClr val="FF0000"/>
                </a:solidFill>
              </a:rPr>
              <a:t>National Policy</a:t>
            </a:r>
            <a:r>
              <a:rPr lang="en-CA" dirty="0"/>
              <a:t>”</a:t>
            </a:r>
          </a:p>
          <a:p>
            <a:endParaRPr lang="en-CA" dirty="0"/>
          </a:p>
          <a:p>
            <a:r>
              <a:rPr lang="en-CA" dirty="0"/>
              <a:t>National Policy </a:t>
            </a:r>
          </a:p>
          <a:p>
            <a:pPr marL="514350" indent="-514350">
              <a:buAutoNum type="arabicPeriod"/>
            </a:pPr>
            <a:r>
              <a:rPr lang="en-CA" u="sng" dirty="0">
                <a:solidFill>
                  <a:srgbClr val="FF0000"/>
                </a:solidFill>
              </a:rPr>
              <a:t>Protective tariffs</a:t>
            </a:r>
          </a:p>
          <a:p>
            <a:pPr marL="514350" indent="-514350">
              <a:buAutoNum type="arabicPeriod"/>
            </a:pPr>
            <a:r>
              <a:rPr lang="en-CA" u="sng" dirty="0">
                <a:solidFill>
                  <a:srgbClr val="FF0000"/>
                </a:solidFill>
              </a:rPr>
              <a:t>Increased immigration to West</a:t>
            </a:r>
          </a:p>
          <a:p>
            <a:pPr marL="514350" indent="-514350">
              <a:buAutoNum type="arabicPeriod"/>
            </a:pPr>
            <a:r>
              <a:rPr lang="en-CA" u="sng" dirty="0">
                <a:solidFill>
                  <a:srgbClr val="FF0000"/>
                </a:solidFill>
              </a:rPr>
              <a:t>Complete CPR</a:t>
            </a:r>
          </a:p>
          <a:p>
            <a:pPr marL="514350" indent="-514350">
              <a:buAutoNum type="arabicPeriod"/>
            </a:pPr>
            <a:endParaRPr lang="en-CA" dirty="0"/>
          </a:p>
          <a:p>
            <a:r>
              <a:rPr lang="en-CA" dirty="0"/>
              <a:t>1880:  Macdonald gives the “CPR syndicate”</a:t>
            </a:r>
            <a:r>
              <a:rPr lang="en-CA" u="sng" dirty="0">
                <a:solidFill>
                  <a:srgbClr val="FF0000"/>
                </a:solidFill>
              </a:rPr>
              <a:t> $25 mill</a:t>
            </a:r>
            <a:r>
              <a:rPr lang="en-CA" dirty="0"/>
              <a:t>, 25 mill acres of land, and </a:t>
            </a:r>
            <a:r>
              <a:rPr lang="en-CA" u="sng" dirty="0">
                <a:solidFill>
                  <a:srgbClr val="FF0000"/>
                </a:solidFill>
              </a:rPr>
              <a:t>monopoly</a:t>
            </a:r>
            <a:r>
              <a:rPr lang="en-CA" dirty="0"/>
              <a:t> west of Lake Superior for 20 years </a:t>
            </a:r>
          </a:p>
          <a:p>
            <a:r>
              <a:rPr lang="en-CA" dirty="0"/>
              <a:t>CPR syndicate must build </a:t>
            </a:r>
            <a:r>
              <a:rPr lang="en-CA" u="sng" dirty="0">
                <a:solidFill>
                  <a:srgbClr val="FF0000"/>
                </a:solidFill>
              </a:rPr>
              <a:t>CPR in 10 years </a:t>
            </a:r>
          </a:p>
          <a:p>
            <a:pPr marL="514350" indent="-514350">
              <a:buAutoNum type="arabicPeriod"/>
            </a:pPr>
            <a:endParaRPr lang="en-CA" dirty="0"/>
          </a:p>
          <a:p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2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106688" cy="1815480"/>
          </a:xfrm>
        </p:spPr>
        <p:txBody>
          <a:bodyPr/>
          <a:lstStyle/>
          <a:p>
            <a:r>
              <a:rPr lang="en-CA" dirty="0"/>
              <a:t>Protective tariffs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4285896" cy="6170689"/>
          </a:xfrm>
        </p:spPr>
      </p:pic>
    </p:spTree>
    <p:extLst>
      <p:ext uri="{BB962C8B-B14F-4D97-AF65-F5344CB8AC3E}">
        <p14:creationId xmlns:p14="http://schemas.microsoft.com/office/powerpoint/2010/main" val="236607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Immigration to the Canadas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9226" y="507118"/>
            <a:ext cx="5605508" cy="6840760"/>
          </a:xfrm>
        </p:spPr>
      </p:pic>
    </p:spTree>
    <p:extLst>
      <p:ext uri="{BB962C8B-B14F-4D97-AF65-F5344CB8AC3E}">
        <p14:creationId xmlns:p14="http://schemas.microsoft.com/office/powerpoint/2010/main" val="2769376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CPR Syndicate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Who is the CPR Syndicate?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Why do they change the prairie route?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338936" cy="519490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CPR Syndicate:  3 </a:t>
            </a:r>
            <a:r>
              <a:rPr lang="en-CA" u="sng" dirty="0">
                <a:solidFill>
                  <a:srgbClr val="FF0000"/>
                </a:solidFill>
              </a:rPr>
              <a:t>Canadian </a:t>
            </a:r>
            <a:r>
              <a:rPr lang="en-CA" dirty="0"/>
              <a:t>Business men:</a:t>
            </a:r>
          </a:p>
          <a:p>
            <a:pPr lvl="1"/>
            <a:r>
              <a:rPr lang="en-CA" dirty="0"/>
              <a:t>George Stephen (Bank of Montreal)</a:t>
            </a:r>
          </a:p>
          <a:p>
            <a:pPr lvl="1"/>
            <a:r>
              <a:rPr lang="en-CA" dirty="0"/>
              <a:t>Donald Smith (HBC)</a:t>
            </a:r>
          </a:p>
          <a:p>
            <a:pPr lvl="1"/>
            <a:r>
              <a:rPr lang="en-CA" dirty="0"/>
              <a:t>James Hill (Pacific Railway)</a:t>
            </a:r>
          </a:p>
          <a:p>
            <a:endParaRPr lang="en-CA" dirty="0"/>
          </a:p>
          <a:p>
            <a:r>
              <a:rPr lang="en-CA" dirty="0"/>
              <a:t>Change route from Edmonton to </a:t>
            </a:r>
            <a:r>
              <a:rPr lang="en-CA" u="sng" dirty="0">
                <a:solidFill>
                  <a:srgbClr val="FF0000"/>
                </a:solidFill>
              </a:rPr>
              <a:t>Calgary</a:t>
            </a:r>
            <a:r>
              <a:rPr lang="en-CA" dirty="0"/>
              <a:t> to be able to buy all surrounding land (angry speculators)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Work is too slow, and route through BC unknown, so hire </a:t>
            </a:r>
            <a:r>
              <a:rPr lang="en-CA" u="sng" dirty="0">
                <a:solidFill>
                  <a:srgbClr val="FF0000"/>
                </a:solidFill>
              </a:rPr>
              <a:t>William Van Horne </a:t>
            </a:r>
            <a:r>
              <a:rPr lang="en-CA" dirty="0"/>
              <a:t>to run operations</a:t>
            </a:r>
          </a:p>
          <a:p>
            <a:pPr marL="274320" lvl="1" indent="0">
              <a:buNone/>
            </a:pP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0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Changed CPR route, map p. 199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227784" cy="4734656"/>
          </a:xfrm>
        </p:spPr>
      </p:pic>
    </p:spTree>
    <p:extLst>
      <p:ext uri="{BB962C8B-B14F-4D97-AF65-F5344CB8AC3E}">
        <p14:creationId xmlns:p14="http://schemas.microsoft.com/office/powerpoint/2010/main" val="348571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William Van Horne and the 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Was Van Horne more successful?</a:t>
            </a:r>
          </a:p>
          <a:p>
            <a:endParaRPr lang="en-CA" dirty="0"/>
          </a:p>
          <a:p>
            <a:r>
              <a:rPr lang="en-CA" dirty="0"/>
              <a:t>What money troubles did the CPR have?</a:t>
            </a:r>
          </a:p>
          <a:p>
            <a:endParaRPr lang="en-CA" dirty="0"/>
          </a:p>
          <a:p>
            <a:r>
              <a:rPr lang="en-CA" dirty="0"/>
              <a:t>How did Van Horne and Macdonald try to fix the problem?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338936" cy="519490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230 km of track laid in 1881, under Van Horne he laid  </a:t>
            </a:r>
            <a:r>
              <a:rPr lang="en-CA" u="sng" dirty="0">
                <a:solidFill>
                  <a:srgbClr val="FF0000"/>
                </a:solidFill>
              </a:rPr>
              <a:t>800  km </a:t>
            </a:r>
            <a:r>
              <a:rPr lang="en-CA" dirty="0"/>
              <a:t>in 1882, and again in 1883</a:t>
            </a:r>
          </a:p>
          <a:p>
            <a:endParaRPr lang="en-CA" dirty="0"/>
          </a:p>
          <a:p>
            <a:r>
              <a:rPr lang="en-CA" dirty="0"/>
              <a:t>Gov. paid at completion of each section – company</a:t>
            </a:r>
            <a:r>
              <a:rPr lang="en-CA" u="sng" dirty="0">
                <a:solidFill>
                  <a:srgbClr val="FF0000"/>
                </a:solidFill>
              </a:rPr>
              <a:t> running out of money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1884:  Can. Gov. gives extra </a:t>
            </a:r>
            <a:r>
              <a:rPr lang="en-CA" u="sng" dirty="0">
                <a:solidFill>
                  <a:srgbClr val="FF0000"/>
                </a:solidFill>
              </a:rPr>
              <a:t>$22.5 mill</a:t>
            </a:r>
            <a:r>
              <a:rPr lang="en-CA" dirty="0"/>
              <a:t>, and Van Hone makes cuts, and uses cheaper </a:t>
            </a:r>
            <a:r>
              <a:rPr lang="en-CA" u="sng" dirty="0">
                <a:solidFill>
                  <a:srgbClr val="FF0000"/>
                </a:solidFill>
              </a:rPr>
              <a:t>Chinese </a:t>
            </a:r>
            <a:r>
              <a:rPr lang="en-CA" dirty="0"/>
              <a:t>labour on BC difficult  portion</a:t>
            </a:r>
          </a:p>
          <a:p>
            <a:r>
              <a:rPr lang="en-CA" dirty="0"/>
              <a:t>Still not enough – fear </a:t>
            </a:r>
            <a:r>
              <a:rPr lang="en-CA" u="sng" dirty="0">
                <a:solidFill>
                  <a:srgbClr val="FF0000"/>
                </a:solidFill>
              </a:rPr>
              <a:t>bankruptcy </a:t>
            </a:r>
            <a:r>
              <a:rPr lang="en-CA" dirty="0"/>
              <a:t>before completion</a:t>
            </a:r>
          </a:p>
          <a:p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41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Price of CPR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1410" y="286941"/>
            <a:ext cx="5093147" cy="7200800"/>
          </a:xfrm>
        </p:spPr>
      </p:pic>
    </p:spTree>
    <p:extLst>
      <p:ext uri="{BB962C8B-B14F-4D97-AF65-F5344CB8AC3E}">
        <p14:creationId xmlns:p14="http://schemas.microsoft.com/office/powerpoint/2010/main" val="2422433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CPR and NW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/>
          </a:bodyPr>
          <a:lstStyle/>
          <a:p>
            <a:r>
              <a:rPr lang="en-CA" dirty="0"/>
              <a:t>How does the CPR help in the Rebellion?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How does this save the CPR?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338936" cy="5194904"/>
          </a:xfrm>
        </p:spPr>
        <p:txBody>
          <a:bodyPr>
            <a:normAutofit/>
          </a:bodyPr>
          <a:lstStyle/>
          <a:p>
            <a:r>
              <a:rPr lang="en-CA" dirty="0"/>
              <a:t>1885:  </a:t>
            </a:r>
            <a:r>
              <a:rPr lang="en-CA" u="sng" dirty="0">
                <a:solidFill>
                  <a:srgbClr val="FF0000"/>
                </a:solidFill>
              </a:rPr>
              <a:t>NW Rebellion </a:t>
            </a:r>
            <a:r>
              <a:rPr lang="en-CA" dirty="0"/>
              <a:t>(Metis)</a:t>
            </a:r>
          </a:p>
          <a:p>
            <a:r>
              <a:rPr lang="en-CA" dirty="0"/>
              <a:t>Van Horne organizes</a:t>
            </a:r>
            <a:r>
              <a:rPr lang="en-CA" u="sng" dirty="0">
                <a:solidFill>
                  <a:srgbClr val="FF0000"/>
                </a:solidFill>
              </a:rPr>
              <a:t> troop </a:t>
            </a:r>
            <a:r>
              <a:rPr lang="en-CA" dirty="0"/>
              <a:t>movements and they arrive in Winnipeg in 5 days, despite incomplete sections of track</a:t>
            </a:r>
          </a:p>
          <a:p>
            <a:endParaRPr lang="en-CA" dirty="0"/>
          </a:p>
          <a:p>
            <a:r>
              <a:rPr lang="en-CA" dirty="0"/>
              <a:t>Public </a:t>
            </a:r>
            <a:r>
              <a:rPr lang="en-CA" u="sng" dirty="0">
                <a:solidFill>
                  <a:srgbClr val="FF0000"/>
                </a:solidFill>
              </a:rPr>
              <a:t>grateful</a:t>
            </a:r>
            <a:r>
              <a:rPr lang="en-CA" dirty="0"/>
              <a:t> for CPR and now supports the $ needed to finish it</a:t>
            </a:r>
          </a:p>
          <a:p>
            <a:r>
              <a:rPr lang="en-CA" dirty="0"/>
              <a:t>CPR completed November 1885 </a:t>
            </a:r>
            <a:r>
              <a:rPr lang="en-CA" u="sng" dirty="0">
                <a:solidFill>
                  <a:srgbClr val="FF0000"/>
                </a:solidFill>
              </a:rPr>
              <a:t>(5 years early)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41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CPR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What were the working conditions on the CPR?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How was it different for the Chinese?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338936" cy="5194904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35 000 workers, </a:t>
            </a:r>
            <a:r>
              <a:rPr lang="en-CA" u="sng" dirty="0">
                <a:solidFill>
                  <a:srgbClr val="FF0000"/>
                </a:solidFill>
              </a:rPr>
              <a:t>17000</a:t>
            </a:r>
            <a:r>
              <a:rPr lang="en-CA" dirty="0"/>
              <a:t> are Chinese</a:t>
            </a:r>
          </a:p>
          <a:p>
            <a:r>
              <a:rPr lang="en-CA" dirty="0"/>
              <a:t>Horrible living conditions, dangerous work</a:t>
            </a:r>
          </a:p>
          <a:p>
            <a:pPr lvl="1"/>
            <a:r>
              <a:rPr lang="en-CA" dirty="0"/>
              <a:t>Filthy, crowded bunkhouses</a:t>
            </a:r>
          </a:p>
          <a:p>
            <a:pPr lvl="1"/>
            <a:r>
              <a:rPr lang="en-CA" dirty="0"/>
              <a:t>Little food (</a:t>
            </a:r>
            <a:r>
              <a:rPr lang="en-CA" u="sng" dirty="0">
                <a:solidFill>
                  <a:srgbClr val="FF0000"/>
                </a:solidFill>
              </a:rPr>
              <a:t>beans, porridge, bacon</a:t>
            </a:r>
            <a:r>
              <a:rPr lang="en-CA" dirty="0"/>
              <a:t>)</a:t>
            </a:r>
          </a:p>
          <a:p>
            <a:pPr lvl="1"/>
            <a:r>
              <a:rPr lang="en-CA" u="sng" dirty="0">
                <a:solidFill>
                  <a:srgbClr val="FF0000"/>
                </a:solidFill>
              </a:rPr>
              <a:t>Fired</a:t>
            </a:r>
            <a:r>
              <a:rPr lang="en-CA" dirty="0"/>
              <a:t> if injured, little medical care</a:t>
            </a:r>
          </a:p>
          <a:p>
            <a:pPr lvl="1"/>
            <a:r>
              <a:rPr lang="en-CA" dirty="0"/>
              <a:t>Not paid if can’t work due to weather</a:t>
            </a:r>
          </a:p>
          <a:p>
            <a:pPr lvl="1"/>
            <a:r>
              <a:rPr lang="en-CA" dirty="0"/>
              <a:t>Dynamite blasts = constant </a:t>
            </a:r>
            <a:r>
              <a:rPr lang="en-CA" u="sng" dirty="0">
                <a:solidFill>
                  <a:srgbClr val="FF0000"/>
                </a:solidFill>
              </a:rPr>
              <a:t>danger</a:t>
            </a:r>
          </a:p>
          <a:p>
            <a:endParaRPr lang="en-CA" dirty="0"/>
          </a:p>
          <a:p>
            <a:r>
              <a:rPr lang="en-CA" dirty="0"/>
              <a:t>Chinese paid </a:t>
            </a:r>
            <a:r>
              <a:rPr lang="en-CA" u="sng" dirty="0">
                <a:solidFill>
                  <a:srgbClr val="FF0000"/>
                </a:solidFill>
              </a:rPr>
              <a:t>½ wages </a:t>
            </a:r>
            <a:r>
              <a:rPr lang="en-CA" dirty="0"/>
              <a:t>(or less) which was approximately </a:t>
            </a:r>
            <a:r>
              <a:rPr lang="en-CA" u="sng" dirty="0">
                <a:solidFill>
                  <a:srgbClr val="FF0000"/>
                </a:solidFill>
              </a:rPr>
              <a:t>$1 per day</a:t>
            </a:r>
            <a:r>
              <a:rPr lang="en-CA" dirty="0"/>
              <a:t>, and forced to pay for lodging and food</a:t>
            </a:r>
          </a:p>
          <a:p>
            <a:r>
              <a:rPr lang="en-CA" dirty="0"/>
              <a:t>Given </a:t>
            </a:r>
            <a:r>
              <a:rPr lang="en-CA" u="sng" dirty="0">
                <a:solidFill>
                  <a:srgbClr val="FF0000"/>
                </a:solidFill>
              </a:rPr>
              <a:t>most dangerous </a:t>
            </a:r>
            <a:r>
              <a:rPr lang="en-CA" dirty="0"/>
              <a:t>jobs</a:t>
            </a:r>
          </a:p>
          <a:p>
            <a:r>
              <a:rPr lang="en-CA" dirty="0"/>
              <a:t>1 Chinese death for every km of track in BC</a:t>
            </a:r>
          </a:p>
          <a:p>
            <a:r>
              <a:rPr lang="en-CA" dirty="0"/>
              <a:t>When done – most can’t afford to go </a:t>
            </a:r>
            <a:r>
              <a:rPr lang="en-CA" u="sng" dirty="0">
                <a:solidFill>
                  <a:srgbClr val="FF0000"/>
                </a:solidFill>
              </a:rPr>
              <a:t>home</a:t>
            </a:r>
            <a:r>
              <a:rPr lang="en-CA" dirty="0"/>
              <a:t> (settle in Vancouver and Victoria)</a:t>
            </a:r>
          </a:p>
          <a:p>
            <a:endParaRPr lang="en-CA" dirty="0"/>
          </a:p>
          <a:p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85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Chinese Workforce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6104" y="5430863"/>
            <a:ext cx="2894110" cy="2830123"/>
          </a:xfrm>
        </p:spPr>
        <p:txBody>
          <a:bodyPr/>
          <a:lstStyle/>
          <a:p>
            <a:pPr marL="0" indent="0" algn="ctr">
              <a:buNone/>
            </a:pPr>
            <a:endParaRPr lang="en-CA" sz="3600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8" name="Picture 4" descr="http://www.vancouversun.com/cms/binary/97022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317020"/>
            <a:ext cx="4789376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-media-cache-ak0.pinimg.com/736x/09/2f/23/092f23c42fa1209c060c26c43f2acf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2208"/>
            <a:ext cx="406830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ollectionscanada.gc.ca/obj/021013/f1/nlc008648-v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870" y="1262492"/>
            <a:ext cx="3893038" cy="20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kthepk.ca/dataCprSiding/news/2012/images/2012071203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087" y="3856316"/>
            <a:ext cx="3551783" cy="25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95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Impact of 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2808312" cy="525658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What are some impacts of the CPR?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338936" cy="5194904"/>
          </a:xfrm>
        </p:spPr>
        <p:txBody>
          <a:bodyPr>
            <a:normAutofit lnSpcReduction="10000"/>
          </a:bodyPr>
          <a:lstStyle/>
          <a:p>
            <a:r>
              <a:rPr lang="en-CA" u="sng" dirty="0">
                <a:solidFill>
                  <a:srgbClr val="FF0000"/>
                </a:solidFill>
              </a:rPr>
              <a:t>Strengthens Canada  </a:t>
            </a:r>
          </a:p>
          <a:p>
            <a:pPr lvl="1"/>
            <a:r>
              <a:rPr lang="en-CA" dirty="0"/>
              <a:t>Nationalism/ identity</a:t>
            </a:r>
          </a:p>
          <a:p>
            <a:pPr lvl="1"/>
            <a:r>
              <a:rPr lang="en-CA" dirty="0"/>
              <a:t>form US Annexation</a:t>
            </a:r>
          </a:p>
          <a:p>
            <a:endParaRPr lang="en-CA" dirty="0"/>
          </a:p>
          <a:p>
            <a:r>
              <a:rPr lang="en-CA" u="sng" dirty="0">
                <a:solidFill>
                  <a:srgbClr val="FF0000"/>
                </a:solidFill>
              </a:rPr>
              <a:t>Increased Trade </a:t>
            </a:r>
            <a:r>
              <a:rPr lang="en-CA" dirty="0"/>
              <a:t>(east to west, with Europe and Asia)</a:t>
            </a:r>
          </a:p>
          <a:p>
            <a:endParaRPr lang="en-CA" dirty="0"/>
          </a:p>
          <a:p>
            <a:r>
              <a:rPr lang="en-CA" u="sng" dirty="0">
                <a:solidFill>
                  <a:srgbClr val="FF0000"/>
                </a:solidFill>
              </a:rPr>
              <a:t>BC population </a:t>
            </a:r>
            <a:r>
              <a:rPr lang="en-CA" dirty="0"/>
              <a:t>boom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Access to </a:t>
            </a:r>
            <a:r>
              <a:rPr lang="en-CA" u="sng" dirty="0">
                <a:solidFill>
                  <a:srgbClr val="FF0000"/>
                </a:solidFill>
              </a:rPr>
              <a:t>Prairies</a:t>
            </a:r>
            <a:r>
              <a:rPr lang="en-CA" dirty="0"/>
              <a:t> for immigrants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47864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53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The Last Spike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1988840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>
                <a:effectLst/>
              </a:rPr>
              <a:t>Donald Smith drives the last spike at </a:t>
            </a:r>
            <a:r>
              <a:rPr lang="en-CA" i="1" dirty="0" err="1">
                <a:effectLst/>
              </a:rPr>
              <a:t>Craigellachie</a:t>
            </a:r>
            <a:r>
              <a:rPr lang="en-CA" dirty="0">
                <a:effectLst/>
              </a:rPr>
              <a:t> </a:t>
            </a:r>
            <a:r>
              <a:rPr lang="en-CA" i="1" dirty="0">
                <a:effectLst/>
              </a:rPr>
              <a:t>1885</a:t>
            </a:r>
          </a:p>
          <a:p>
            <a:endParaRPr lang="en-CA" i="1" dirty="0"/>
          </a:p>
          <a:p>
            <a:r>
              <a:rPr lang="en-CA" dirty="0">
                <a:effectLst/>
              </a:rPr>
              <a:t> Pierre </a:t>
            </a:r>
            <a:r>
              <a:rPr lang="en-CA" dirty="0" err="1">
                <a:effectLst/>
              </a:rPr>
              <a:t>Berton</a:t>
            </a:r>
            <a:r>
              <a:rPr lang="en-CA" dirty="0">
                <a:effectLst/>
              </a:rPr>
              <a:t>  (photographer) has made the "last spike" into a watershed in Canadian history, but in fact it was a rather anticlimactic gesture. The last spike was made of iron, not the customary gold. Moreover, the price of building the transcontinental railroad had been high: it cost the Canadian government 10.4 million hectares of the best Prairie land; an estimated $63.5 million in public funds and government loans of $35 million; not to mention the displacement of Canada's First Nations and the lost lives of many immigrant labourers.</a:t>
            </a:r>
          </a:p>
          <a:p>
            <a:endParaRPr lang="en-CA" dirty="0"/>
          </a:p>
          <a:p>
            <a:r>
              <a:rPr lang="en-CA" dirty="0"/>
              <a:t>	Source:  </a:t>
            </a:r>
            <a:r>
              <a:rPr lang="en-CA" i="1" dirty="0">
                <a:effectLst/>
              </a:rPr>
              <a:t>Library and Archives of Canada</a:t>
            </a:r>
          </a:p>
        </p:txBody>
      </p:sp>
    </p:spTree>
    <p:extLst>
      <p:ext uri="{BB962C8B-B14F-4D97-AF65-F5344CB8AC3E}">
        <p14:creationId xmlns:p14="http://schemas.microsoft.com/office/powerpoint/2010/main" val="1057646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/>
              <a:t>“What can we learn from the photo “The Last Spike”?</a:t>
            </a:r>
            <a:br>
              <a:rPr lang="en-CA" sz="3600" dirty="0"/>
            </a:br>
            <a:r>
              <a:rPr lang="en-CA" sz="2200" i="1" dirty="0">
                <a:solidFill>
                  <a:schemeClr val="tx1"/>
                </a:solidFill>
              </a:rPr>
              <a:t>Donald Smith drives the last spike at </a:t>
            </a:r>
            <a:r>
              <a:rPr lang="en-CA" sz="2200" i="1" dirty="0" err="1">
                <a:solidFill>
                  <a:schemeClr val="tx1"/>
                </a:solidFill>
              </a:rPr>
              <a:t>Craigellachie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i="1" dirty="0">
                <a:solidFill>
                  <a:schemeClr val="tx1"/>
                </a:solidFill>
              </a:rPr>
              <a:t>1885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902046" cy="4687416"/>
          </a:xfrm>
        </p:spPr>
      </p:pic>
    </p:spTree>
    <p:extLst>
      <p:ext uri="{BB962C8B-B14F-4D97-AF65-F5344CB8AC3E}">
        <p14:creationId xmlns:p14="http://schemas.microsoft.com/office/powerpoint/2010/main" val="344231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18656" cy="1455440"/>
          </a:xfrm>
        </p:spPr>
        <p:txBody>
          <a:bodyPr>
            <a:normAutofit/>
          </a:bodyPr>
          <a:lstStyle/>
          <a:p>
            <a:r>
              <a:rPr lang="en-CA" sz="3200" dirty="0"/>
              <a:t>Confederation and Britain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4117" y="1166443"/>
            <a:ext cx="5832650" cy="5029173"/>
          </a:xfrm>
        </p:spPr>
      </p:pic>
    </p:spTree>
    <p:extLst>
      <p:ext uri="{BB962C8B-B14F-4D97-AF65-F5344CB8AC3E}">
        <p14:creationId xmlns:p14="http://schemas.microsoft.com/office/powerpoint/2010/main" val="381023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250704" cy="2103512"/>
          </a:xfrm>
        </p:spPr>
        <p:txBody>
          <a:bodyPr>
            <a:normAutofit/>
          </a:bodyPr>
          <a:lstStyle/>
          <a:p>
            <a:r>
              <a:rPr lang="en-CA" sz="3200" dirty="0"/>
              <a:t>Confederation</a:t>
            </a:r>
            <a:br>
              <a:rPr lang="en-CA" sz="3200" dirty="0"/>
            </a:br>
            <a:r>
              <a:rPr lang="en-CA" sz="3200" dirty="0"/>
              <a:t>and USA annexation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2474" y="1140014"/>
            <a:ext cx="6394704" cy="4779988"/>
          </a:xfrm>
        </p:spPr>
      </p:pic>
    </p:spTree>
    <p:extLst>
      <p:ext uri="{BB962C8B-B14F-4D97-AF65-F5344CB8AC3E}">
        <p14:creationId xmlns:p14="http://schemas.microsoft.com/office/powerpoint/2010/main" val="262817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Confederation and Quebec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7012" y="497365"/>
            <a:ext cx="5428759" cy="6827534"/>
          </a:xfrm>
        </p:spPr>
      </p:pic>
    </p:spTree>
    <p:extLst>
      <p:ext uri="{BB962C8B-B14F-4D97-AF65-F5344CB8AC3E}">
        <p14:creationId xmlns:p14="http://schemas.microsoft.com/office/powerpoint/2010/main" val="15699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pPr algn="ctr"/>
            <a:r>
              <a:rPr lang="en-CA" dirty="0"/>
              <a:t>After Confederation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0051" y="961429"/>
            <a:ext cx="5613949" cy="6182818"/>
          </a:xfrm>
        </p:spPr>
      </p:pic>
    </p:spTree>
    <p:extLst>
      <p:ext uri="{BB962C8B-B14F-4D97-AF65-F5344CB8AC3E}">
        <p14:creationId xmlns:p14="http://schemas.microsoft.com/office/powerpoint/2010/main" val="321600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Settling the West vs. First Nations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54009"/>
            <a:ext cx="6595800" cy="5122991"/>
          </a:xfrm>
        </p:spPr>
      </p:pic>
    </p:spTree>
    <p:extLst>
      <p:ext uri="{BB962C8B-B14F-4D97-AF65-F5344CB8AC3E}">
        <p14:creationId xmlns:p14="http://schemas.microsoft.com/office/powerpoint/2010/main" val="42791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954560" cy="3615680"/>
          </a:xfrm>
        </p:spPr>
        <p:txBody>
          <a:bodyPr/>
          <a:lstStyle/>
          <a:p>
            <a:pPr algn="ctr"/>
            <a:r>
              <a:rPr lang="en-CA" dirty="0"/>
              <a:t>Trial of Louis Riel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3552"/>
            <a:ext cx="4766317" cy="6671822"/>
          </a:xfrm>
        </p:spPr>
      </p:pic>
    </p:spTree>
    <p:extLst>
      <p:ext uri="{BB962C8B-B14F-4D97-AF65-F5344CB8AC3E}">
        <p14:creationId xmlns:p14="http://schemas.microsoft.com/office/powerpoint/2010/main" val="35200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solidFill>
                  <a:srgbClr val="D02E0E"/>
                </a:solidFill>
              </a:rPr>
              <a:t>The Canadian Pacific Railroad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Macdonald’s National Policy and Immigration</a:t>
            </a:r>
          </a:p>
        </p:txBody>
      </p:sp>
    </p:spTree>
    <p:extLst>
      <p:ext uri="{BB962C8B-B14F-4D97-AF65-F5344CB8AC3E}">
        <p14:creationId xmlns:p14="http://schemas.microsoft.com/office/powerpoint/2010/main" val="391127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243</TotalTime>
  <Words>989</Words>
  <Application>Microsoft Office PowerPoint</Application>
  <PresentationFormat>On-screen Show (4:3)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Clarity</vt:lpstr>
      <vt:lpstr>Reading Political Cartoons</vt:lpstr>
      <vt:lpstr>Immigration to the Canadas</vt:lpstr>
      <vt:lpstr>Confederation and Britain</vt:lpstr>
      <vt:lpstr>Confederation and USA annexation</vt:lpstr>
      <vt:lpstr>Confederation and Quebec</vt:lpstr>
      <vt:lpstr>After Confederation</vt:lpstr>
      <vt:lpstr>Settling the West vs. First Nations</vt:lpstr>
      <vt:lpstr>Trial of Louis Riel</vt:lpstr>
      <vt:lpstr>The Canadian Pacific Railroad</vt:lpstr>
      <vt:lpstr>The National Dream</vt:lpstr>
      <vt:lpstr>The Pacific Scandal</vt:lpstr>
      <vt:lpstr>Pacific Scandal</vt:lpstr>
      <vt:lpstr>Election after Pacific Scandal</vt:lpstr>
      <vt:lpstr>Prime Minister Alexander Mackenzie</vt:lpstr>
      <vt:lpstr>CPR and BC</vt:lpstr>
      <vt:lpstr>“Battle of the Routes”</vt:lpstr>
      <vt:lpstr>Map of possible routes p. 196</vt:lpstr>
      <vt:lpstr>“Macdonald’s National Policy”</vt:lpstr>
      <vt:lpstr>Protective tariffs</vt:lpstr>
      <vt:lpstr>CPR Syndicate</vt:lpstr>
      <vt:lpstr>Changed CPR route, map p. 199</vt:lpstr>
      <vt:lpstr>William Van Horne and the CPR</vt:lpstr>
      <vt:lpstr>Price of CPR</vt:lpstr>
      <vt:lpstr>CPR and NW Rebellion</vt:lpstr>
      <vt:lpstr>CPR Workforce</vt:lpstr>
      <vt:lpstr>Chinese Workforce</vt:lpstr>
      <vt:lpstr>Impact of CPR</vt:lpstr>
      <vt:lpstr>The Last Spike</vt:lpstr>
      <vt:lpstr>“What can we learn from the photo “The Last Spike”? Donald Smith drives the last spike at Craigellachie 1885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Canadian Pacific Railroad</dc:title>
  <dc:creator>sgoepel</dc:creator>
  <cp:lastModifiedBy>Adam S</cp:lastModifiedBy>
  <cp:revision>22</cp:revision>
  <dcterms:created xsi:type="dcterms:W3CDTF">2012-03-22T17:34:09Z</dcterms:created>
  <dcterms:modified xsi:type="dcterms:W3CDTF">2016-12-12T00:51:25Z</dcterms:modified>
</cp:coreProperties>
</file>