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9" r:id="rId4"/>
    <p:sldId id="288" r:id="rId5"/>
    <p:sldId id="292" r:id="rId6"/>
    <p:sldId id="293" r:id="rId7"/>
    <p:sldId id="290" r:id="rId8"/>
    <p:sldId id="294" r:id="rId9"/>
    <p:sldId id="276" r:id="rId10"/>
    <p:sldId id="277" r:id="rId11"/>
    <p:sldId id="278" r:id="rId12"/>
    <p:sldId id="280" r:id="rId13"/>
    <p:sldId id="262" r:id="rId14"/>
    <p:sldId id="266" r:id="rId15"/>
    <p:sldId id="259" r:id="rId16"/>
    <p:sldId id="258" r:id="rId17"/>
    <p:sldId id="273" r:id="rId18"/>
    <p:sldId id="267" r:id="rId19"/>
    <p:sldId id="265" r:id="rId20"/>
    <p:sldId id="269" r:id="rId21"/>
    <p:sldId id="261" r:id="rId22"/>
    <p:sldId id="270" r:id="rId23"/>
    <p:sldId id="271" r:id="rId24"/>
    <p:sldId id="272" r:id="rId25"/>
    <p:sldId id="260" r:id="rId26"/>
    <p:sldId id="268" r:id="rId27"/>
    <p:sldId id="285" r:id="rId28"/>
    <p:sldId id="284" r:id="rId29"/>
    <p:sldId id="286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81C0-9A18-440A-B041-F606F3E8D6EF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7C65-6ABF-4927-AD7F-4BCF84CAEC81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941168"/>
            <a:ext cx="7980993" cy="1470025"/>
          </a:xfrm>
        </p:spPr>
        <p:txBody>
          <a:bodyPr/>
          <a:lstStyle/>
          <a:p>
            <a:pPr algn="ctr"/>
            <a:r>
              <a:rPr lang="en-CA" sz="4800" dirty="0">
                <a:effectLst>
                  <a:glow rad="127000">
                    <a:srgbClr val="004070"/>
                  </a:glow>
                </a:effectLst>
              </a:rPr>
              <a:t>Path to Confederation</a:t>
            </a:r>
          </a:p>
        </p:txBody>
      </p:sp>
    </p:spTree>
    <p:extLst>
      <p:ext uri="{BB962C8B-B14F-4D97-AF65-F5344CB8AC3E}">
        <p14:creationId xmlns:p14="http://schemas.microsoft.com/office/powerpoint/2010/main" val="96559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Lord Durham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 arrived in 1838 and upset the Family Compact and Chateau Clique when he told them things were going to change</a:t>
            </a:r>
          </a:p>
          <a:p>
            <a:r>
              <a:rPr lang="en-CA" dirty="0"/>
              <a:t>Was lenient towards captured rebels and pardoned most of them</a:t>
            </a:r>
          </a:p>
          <a:p>
            <a:r>
              <a:rPr lang="en-CA" dirty="0"/>
              <a:t>With the oligarchy now out of power and the legislative assembly having no more power, Durham was in a sense a dictator</a:t>
            </a:r>
          </a:p>
          <a:p>
            <a:r>
              <a:rPr lang="en-CA" dirty="0"/>
              <a:t>Durham made enemies, mainly from those who lost property in the rebellions, which lead to little support</a:t>
            </a:r>
          </a:p>
          <a:p>
            <a:r>
              <a:rPr lang="en-CA" dirty="0"/>
              <a:t>He resigned and went home to England to finish off his report of the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Durham’s Report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Recommended that Upper and Lower Canada be joined together and given responsible government</a:t>
            </a:r>
          </a:p>
          <a:p>
            <a:r>
              <a:rPr lang="en-CA" dirty="0"/>
              <a:t>Recommended that all the colonies of BNA be brought together as well (New Brunswick, Nova Scotia, PEI)</a:t>
            </a:r>
          </a:p>
          <a:p>
            <a:r>
              <a:rPr lang="en-CA" dirty="0"/>
              <a:t>French were to assimilate into English: French were to lose their culture and language and become English</a:t>
            </a:r>
          </a:p>
          <a:p>
            <a:pPr lvl="1"/>
            <a:r>
              <a:rPr lang="en-CA" dirty="0"/>
              <a:t>Was VERY poorly received, as a similar thing was rejected in 1822 (Lower Canada’s governor James Craig proposed it)</a:t>
            </a:r>
          </a:p>
          <a:p>
            <a:r>
              <a:rPr lang="en-CA" dirty="0"/>
              <a:t>Believed that peace could never be achieved in Canada without some form of democracy</a:t>
            </a:r>
          </a:p>
          <a:p>
            <a:r>
              <a:rPr lang="en-CA" dirty="0"/>
              <a:t>While Canada would have a responsibly government, it would still be a colony of Britain, where Britain would control external affairs and the military</a:t>
            </a:r>
          </a:p>
        </p:txBody>
      </p:sp>
    </p:spTree>
    <p:extLst>
      <p:ext uri="{BB962C8B-B14F-4D97-AF65-F5344CB8AC3E}">
        <p14:creationId xmlns:p14="http://schemas.microsoft.com/office/powerpoint/2010/main" val="136538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Benefits to Uniting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Larger markets</a:t>
            </a:r>
          </a:p>
          <a:p>
            <a:r>
              <a:rPr lang="en-CA" dirty="0"/>
              <a:t>More industry</a:t>
            </a:r>
          </a:p>
          <a:p>
            <a:r>
              <a:rPr lang="en-CA" dirty="0"/>
              <a:t>Better transportation systems</a:t>
            </a:r>
          </a:p>
          <a:p>
            <a:r>
              <a:rPr lang="en-CA" dirty="0"/>
              <a:t>Develop economic policies that would serve Canada rather than 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2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British North America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/>
          <a:lstStyle/>
          <a:p>
            <a:r>
              <a:rPr lang="en-CA" dirty="0"/>
              <a:t>What are the colonies of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British North America</a:t>
            </a:r>
            <a:r>
              <a:rPr lang="en-CA" dirty="0"/>
              <a:t>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/>
          <a:lstStyle/>
          <a:p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Act of Union 1840</a:t>
            </a:r>
            <a:r>
              <a:rPr lang="en-CA" dirty="0"/>
              <a:t>: Canada is united as one colony with one government</a:t>
            </a:r>
          </a:p>
          <a:p>
            <a:endParaRPr lang="en-CA" dirty="0"/>
          </a:p>
          <a:p>
            <a:r>
              <a:rPr lang="en-CA" dirty="0"/>
              <a:t>Nova Scotia, Newfoundland, New Brunswick, Prince Edward Island are separate,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independent</a:t>
            </a:r>
            <a:r>
              <a:rPr lang="en-CA" dirty="0"/>
              <a:t> British Colonies</a:t>
            </a:r>
          </a:p>
          <a:p>
            <a:endParaRPr lang="en-CA" dirty="0"/>
          </a:p>
          <a:p>
            <a:r>
              <a:rPr lang="en-CA" dirty="0"/>
              <a:t>USA getting stronger and belief in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Manifest Destiny </a:t>
            </a:r>
            <a:r>
              <a:rPr lang="en-CA" dirty="0"/>
              <a:t>has them expanding rapidly westward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70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90790" cy="5459992"/>
          </a:xfrm>
        </p:spPr>
      </p:pic>
    </p:spTree>
    <p:extLst>
      <p:ext uri="{BB962C8B-B14F-4D97-AF65-F5344CB8AC3E}">
        <p14:creationId xmlns:p14="http://schemas.microsoft.com/office/powerpoint/2010/main" val="74075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Confederation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/>
          <a:lstStyle/>
          <a:p>
            <a:r>
              <a:rPr lang="en-CA" dirty="0"/>
              <a:t>What is Confederation?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Where does this idea begin?</a:t>
            </a:r>
          </a:p>
          <a:p>
            <a:endParaRPr lang="en-CA" dirty="0"/>
          </a:p>
          <a:p>
            <a:r>
              <a:rPr lang="en-CA" dirty="0"/>
              <a:t>Why here?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/>
          <a:lstStyle/>
          <a:p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Confederation </a:t>
            </a:r>
            <a:r>
              <a:rPr lang="en-CA" dirty="0"/>
              <a:t>is the idea of joining the British Colonies under one central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Federal Government, </a:t>
            </a:r>
            <a:r>
              <a:rPr lang="en-CA" dirty="0"/>
              <a:t>creating an independent country, separate from Britain</a:t>
            </a:r>
          </a:p>
          <a:p>
            <a:endParaRPr lang="en-CA" dirty="0"/>
          </a:p>
          <a:p>
            <a:r>
              <a:rPr lang="en-CA" dirty="0"/>
              <a:t>Canada (Canada East and West)</a:t>
            </a:r>
          </a:p>
          <a:p>
            <a:endParaRPr lang="en-CA" dirty="0"/>
          </a:p>
          <a:p>
            <a:r>
              <a:rPr lang="en-CA" dirty="0"/>
              <a:t>Government system in Canada is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inefficient </a:t>
            </a:r>
            <a:r>
              <a:rPr lang="en-CA" dirty="0"/>
              <a:t>(nothing can get done!)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086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5"/>
            <a:ext cx="7123080" cy="648072"/>
          </a:xfrm>
        </p:spPr>
        <p:txBody>
          <a:bodyPr/>
          <a:lstStyle/>
          <a:p>
            <a:pPr algn="ctr"/>
            <a:r>
              <a:rPr lang="en-CA" sz="2400" u="sng" dirty="0"/>
              <a:t>Government problems in </a:t>
            </a:r>
            <a:br>
              <a:rPr lang="en-CA" sz="2400" u="sng" dirty="0"/>
            </a:br>
            <a:r>
              <a:rPr lang="en-CA" sz="2400" u="sng" dirty="0"/>
              <a:t>Canada West and Canada East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196752"/>
            <a:ext cx="2664296" cy="5184575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makes the Canadian Government inefficient?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196752"/>
            <a:ext cx="518457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1600" dirty="0"/>
          </a:p>
          <a:p>
            <a:r>
              <a:rPr lang="en-CA" sz="2000" dirty="0"/>
              <a:t>Need “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Double Majority</a:t>
            </a:r>
            <a:r>
              <a:rPr lang="en-CA" sz="2000" dirty="0"/>
              <a:t>” – French and English  representatives in Legislative Assembly must both pass a bill for it to be law</a:t>
            </a:r>
          </a:p>
          <a:p>
            <a:pPr lvl="1"/>
            <a:r>
              <a:rPr lang="en-CA" sz="2000" dirty="0"/>
              <a:t>Constant 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disagreement</a:t>
            </a:r>
            <a:r>
              <a:rPr lang="en-CA" sz="2000" dirty="0"/>
              <a:t> – nothing passes (not even location of parliament buildings)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90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5"/>
            <a:ext cx="7123080" cy="648072"/>
          </a:xfrm>
        </p:spPr>
        <p:txBody>
          <a:bodyPr/>
          <a:lstStyle/>
          <a:p>
            <a:pPr algn="ctr"/>
            <a:r>
              <a:rPr lang="en-CA" sz="2400" u="sng" dirty="0"/>
              <a:t>Government problems in </a:t>
            </a:r>
            <a:br>
              <a:rPr lang="en-CA" sz="2400" u="sng" dirty="0"/>
            </a:br>
            <a:r>
              <a:rPr lang="en-CA" sz="2400" u="sng" dirty="0"/>
              <a:t>Canada West and Canada East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196752"/>
            <a:ext cx="2664296" cy="5184575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What are the 4 political Parties?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196752"/>
            <a:ext cx="5184576" cy="5184576"/>
          </a:xfrm>
        </p:spPr>
        <p:txBody>
          <a:bodyPr>
            <a:noAutofit/>
          </a:bodyPr>
          <a:lstStyle/>
          <a:p>
            <a:endParaRPr lang="en-CA" sz="1600" dirty="0"/>
          </a:p>
          <a:p>
            <a:pPr marL="457200" lvl="1" indent="0">
              <a:buNone/>
            </a:pPr>
            <a:endParaRPr lang="en-CA" dirty="0"/>
          </a:p>
          <a:p>
            <a:r>
              <a:rPr lang="en-CA" sz="2000" dirty="0"/>
              <a:t> 4 political parties:  </a:t>
            </a:r>
          </a:p>
          <a:p>
            <a:pPr>
              <a:buFont typeface="+mj-lt"/>
              <a:buAutoNum type="arabicPeriod"/>
            </a:pP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Parti Rouge</a:t>
            </a:r>
            <a:r>
              <a:rPr lang="en-CA" sz="2000" dirty="0"/>
              <a:t>:  Louis-Joseph Papineau</a:t>
            </a:r>
          </a:p>
          <a:p>
            <a:pPr lvl="1"/>
            <a:r>
              <a:rPr lang="en-CA" dirty="0"/>
              <a:t>French farmers/businessmen and wants American Style Government</a:t>
            </a:r>
          </a:p>
          <a:p>
            <a:pPr>
              <a:buFont typeface="+mj-lt"/>
              <a:buAutoNum type="arabicPeriod"/>
            </a:pP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Parti Bleu:  </a:t>
            </a:r>
            <a:r>
              <a:rPr lang="en-CA" sz="2000" dirty="0"/>
              <a:t>George-Etienne Cartier</a:t>
            </a:r>
          </a:p>
          <a:p>
            <a:pPr lvl="1"/>
            <a:r>
              <a:rPr lang="en-CA" dirty="0"/>
              <a:t>Focus on protecting French Culture, and economic development (support of Catholic Church)</a:t>
            </a:r>
          </a:p>
          <a:p>
            <a:pPr marL="0" indent="0">
              <a:buNone/>
            </a:pPr>
            <a:r>
              <a:rPr lang="en-CA" sz="1600" dirty="0"/>
              <a:t>3.  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Clear Grits</a:t>
            </a:r>
            <a:r>
              <a:rPr lang="en-CA" sz="2000" dirty="0"/>
              <a:t>:  George Brown</a:t>
            </a:r>
          </a:p>
          <a:p>
            <a:pPr lvl="1"/>
            <a:r>
              <a:rPr lang="en-CA" dirty="0"/>
              <a:t>Defends English Canada and wants Representation by population (French be outnumbered)</a:t>
            </a:r>
          </a:p>
          <a:p>
            <a:pPr marL="457200" lvl="1" indent="-457200">
              <a:buNone/>
            </a:pPr>
            <a:r>
              <a:rPr lang="en-CA" dirty="0"/>
              <a:t>4.  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Tories</a:t>
            </a:r>
            <a:r>
              <a:rPr lang="en-CA" sz="2000" dirty="0"/>
              <a:t>:  John A. Macdonald</a:t>
            </a:r>
          </a:p>
          <a:p>
            <a:pPr lvl="1"/>
            <a:r>
              <a:rPr lang="en-CA" dirty="0"/>
              <a:t>English, but for middle ground/ compromise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06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5"/>
            <a:ext cx="7123080" cy="648072"/>
          </a:xfrm>
        </p:spPr>
        <p:txBody>
          <a:bodyPr/>
          <a:lstStyle/>
          <a:p>
            <a:pPr algn="ctr"/>
            <a:r>
              <a:rPr lang="en-CA" sz="2400" u="sng" dirty="0"/>
              <a:t>Government problems in </a:t>
            </a:r>
            <a:br>
              <a:rPr lang="en-CA" sz="2400" u="sng" dirty="0"/>
            </a:br>
            <a:r>
              <a:rPr lang="en-CA" sz="2400" u="sng" dirty="0"/>
              <a:t>Canada West and Canada East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 does John A Macdonald get the Canadian Government working together?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196752"/>
            <a:ext cx="482453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dirty="0"/>
          </a:p>
          <a:p>
            <a:pPr marL="360363" lvl="1" indent="-360363"/>
            <a:r>
              <a:rPr lang="en-CA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John A. Macdonald </a:t>
            </a:r>
            <a:r>
              <a:rPr lang="en-CA" sz="2000" dirty="0"/>
              <a:t>joins forces with 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Georges-Etienne Cartier </a:t>
            </a:r>
            <a:r>
              <a:rPr lang="en-CA" sz="2000" dirty="0"/>
              <a:t>to form the Liberal-Conservative Government</a:t>
            </a:r>
          </a:p>
          <a:p>
            <a:pPr marL="760413" lvl="2" indent="-360363"/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Coalition Government</a:t>
            </a:r>
          </a:p>
          <a:p>
            <a:pPr marL="760413" lvl="2" indent="-360363"/>
            <a:r>
              <a:rPr lang="en-CA" sz="1800" dirty="0"/>
              <a:t>Tories and Party Blue</a:t>
            </a:r>
          </a:p>
          <a:p>
            <a:pPr marL="400050" lvl="2" indent="0">
              <a:buNone/>
            </a:pPr>
            <a:endParaRPr lang="en-CA" sz="2000" dirty="0"/>
          </a:p>
          <a:p>
            <a:pPr marL="360363" lvl="2" indent="-360363"/>
            <a:r>
              <a:rPr lang="en-CA" sz="2000" dirty="0"/>
              <a:t>George Brown of Clear Grits joins Cartier and Macdonald to form the 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Great Coalition Government</a:t>
            </a:r>
          </a:p>
          <a:p>
            <a:pPr marL="817563" lvl="3" indent="-360363"/>
            <a:r>
              <a:rPr lang="en-CA" sz="1800" dirty="0"/>
              <a:t>Goal: Confederation of all the colonies</a:t>
            </a:r>
          </a:p>
          <a:p>
            <a:pPr marL="817563" lvl="3" indent="-360363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696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8104" y="548680"/>
            <a:ext cx="2626451" cy="5400600"/>
          </a:xfrm>
        </p:spPr>
        <p:txBody>
          <a:bodyPr/>
          <a:lstStyle/>
          <a:p>
            <a:r>
              <a:rPr lang="en-CA" sz="2400" dirty="0"/>
              <a:t>Capital of Canada moved from Montreal, to Toronto – can’t agree as French and English need a “Double Majority” to pass any law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663" y="1024879"/>
            <a:ext cx="6053558" cy="4669112"/>
          </a:xfrm>
        </p:spPr>
      </p:pic>
    </p:spTree>
    <p:extLst>
      <p:ext uri="{BB962C8B-B14F-4D97-AF65-F5344CB8AC3E}">
        <p14:creationId xmlns:p14="http://schemas.microsoft.com/office/powerpoint/2010/main" val="294878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0378-0B22-4515-8CCB-94331D54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in Canada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28A3-190F-4B41-AD67-2AF9F9D2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Agriculture is the center of all life/economy/culture</a:t>
            </a:r>
          </a:p>
          <a:p>
            <a:r>
              <a:rPr lang="en-CA" dirty="0"/>
              <a:t>Close communities/depend on neighbours</a:t>
            </a:r>
          </a:p>
          <a:p>
            <a:r>
              <a:rPr lang="en-CA" dirty="0"/>
              <a:t>Church is social event</a:t>
            </a:r>
          </a:p>
          <a:p>
            <a:r>
              <a:rPr lang="en-CA" dirty="0"/>
              <a:t>Barter economy (pay with goods)</a:t>
            </a:r>
          </a:p>
          <a:p>
            <a:r>
              <a:rPr lang="en-CA" dirty="0"/>
              <a:t>Learn from First Nations (survival/farming)</a:t>
            </a:r>
            <a:endParaRPr lang="en-US" dirty="0"/>
          </a:p>
        </p:txBody>
      </p:sp>
      <p:pic>
        <p:nvPicPr>
          <p:cNvPr id="4" name="Picture 2" descr="C:\Users\User\AppData\Local\Microsoft\Windows\Temporary Internet Files\Content.IE5\L9O8SJ12\MC900045111[1].wmf">
            <a:extLst>
              <a:ext uri="{FF2B5EF4-FFF2-40B4-BE49-F238E27FC236}">
                <a16:creationId xmlns:a16="http://schemas.microsoft.com/office/drawing/2014/main" id="{67D4AB45-7D47-48F5-A53A-3A8D2370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5821"/>
            <a:ext cx="994867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AppData\Local\Microsoft\Windows\Temporary Internet Files\Content.IE5\621NT50L\MC900036368[1].wmf">
            <a:extLst>
              <a:ext uri="{FF2B5EF4-FFF2-40B4-BE49-F238E27FC236}">
                <a16:creationId xmlns:a16="http://schemas.microsoft.com/office/drawing/2014/main" id="{C236DCCE-82CA-4866-B696-0B32A8CC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33079"/>
            <a:ext cx="1365199" cy="17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/>
              <a:t>Why is confederation an issue in the 1860s?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051437"/>
          </a:xfrm>
        </p:spPr>
        <p:txBody>
          <a:bodyPr>
            <a:normAutofit/>
          </a:bodyPr>
          <a:lstStyle/>
          <a:p>
            <a:pPr marL="1898650" indent="-457200">
              <a:buFont typeface="+mj-lt"/>
              <a:buAutoNum type="arabicPeriod"/>
            </a:pPr>
            <a:r>
              <a:rPr lang="en-CA" sz="2400" dirty="0"/>
              <a:t>Need for government </a:t>
            </a:r>
            <a:r>
              <a:rPr lang="en-C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reform</a:t>
            </a:r>
          </a:p>
          <a:p>
            <a:pPr marL="1441450" indent="0">
              <a:buNone/>
            </a:pPr>
            <a:r>
              <a:rPr lang="en-CA" sz="2400" dirty="0"/>
              <a:t>	(as stated above)</a:t>
            </a:r>
          </a:p>
          <a:p>
            <a:pPr marL="1898650" indent="-457200">
              <a:buFont typeface="+mj-lt"/>
              <a:buAutoNum type="arabicPeriod"/>
            </a:pPr>
            <a:r>
              <a:rPr lang="en-C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British support </a:t>
            </a:r>
            <a:r>
              <a:rPr lang="en-CA" sz="2400" dirty="0"/>
              <a:t>of confederation</a:t>
            </a:r>
          </a:p>
          <a:p>
            <a:pPr marL="1898650" indent="-457200">
              <a:buFont typeface="+mj-lt"/>
              <a:buAutoNum type="arabicPeriod"/>
            </a:pPr>
            <a:r>
              <a:rPr lang="en-C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Trade </a:t>
            </a:r>
          </a:p>
          <a:p>
            <a:pPr marL="1898650" indent="-457200">
              <a:buFont typeface="+mj-lt"/>
              <a:buAutoNum type="arabicPeriod"/>
            </a:pPr>
            <a:r>
              <a:rPr lang="en-C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Railroads</a:t>
            </a:r>
          </a:p>
          <a:p>
            <a:pPr marL="1898650" indent="-457200">
              <a:buFont typeface="+mj-lt"/>
              <a:buAutoNum type="arabicPeriod"/>
            </a:pPr>
            <a:r>
              <a:rPr lang="en-C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Joint Defense</a:t>
            </a:r>
          </a:p>
          <a:p>
            <a:pPr>
              <a:buFont typeface="+mj-lt"/>
              <a:buAutoNum type="arabicPeriod"/>
            </a:pPr>
            <a:endParaRPr lang="en-CA" dirty="0"/>
          </a:p>
          <a:p>
            <a:pPr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806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Confederation Debate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/>
          <a:lstStyle/>
          <a:p>
            <a:r>
              <a:rPr lang="en-CA" dirty="0"/>
              <a:t>How was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British support </a:t>
            </a:r>
            <a:r>
              <a:rPr lang="en-CA" dirty="0"/>
              <a:t>a reason for confederation?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/>
          <a:lstStyle/>
          <a:p>
            <a:r>
              <a:rPr lang="en-CA" dirty="0"/>
              <a:t>Britain doesn’t want to pay for defense of Colonies, and they aren’t very profitable anymore – wants them to be independent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Colonists are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Loyalists </a:t>
            </a:r>
            <a:r>
              <a:rPr lang="en-CA" dirty="0"/>
              <a:t>and Britain supporting Confederation is a reason to also support it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Means more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Responsible Government</a:t>
            </a:r>
          </a:p>
          <a:p>
            <a:pPr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34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Confederation Debate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How was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Trade</a:t>
            </a:r>
            <a:r>
              <a:rPr lang="en-CA" dirty="0"/>
              <a:t> a reason for confederation?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1846 Britain repealed the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Corn Laws</a:t>
            </a:r>
          </a:p>
          <a:p>
            <a:pPr lvl="1"/>
            <a:r>
              <a:rPr lang="en-CA" dirty="0"/>
              <a:t>Before Britain bought Canadian resources without tariffs (high Canadian profits)</a:t>
            </a:r>
          </a:p>
          <a:p>
            <a:pPr lvl="1"/>
            <a:r>
              <a:rPr lang="en-CA" dirty="0"/>
              <a:t>Now Canadians have to compete with rest of world  prices to sell to Britain</a:t>
            </a:r>
          </a:p>
          <a:p>
            <a:pPr lvl="1"/>
            <a:endParaRPr lang="en-CA" dirty="0"/>
          </a:p>
          <a:p>
            <a:pPr marL="360363" lvl="1" indent="-360363"/>
            <a:r>
              <a:rPr lang="en-CA" sz="1800" dirty="0"/>
              <a:t>1854:  </a:t>
            </a:r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Reciprocity </a:t>
            </a:r>
            <a:r>
              <a:rPr lang="en-CA" sz="1800" dirty="0"/>
              <a:t>between British Colonies and USA</a:t>
            </a:r>
          </a:p>
          <a:p>
            <a:pPr marL="760413" lvl="2" indent="-360363"/>
            <a:r>
              <a:rPr lang="en-CA" dirty="0"/>
              <a:t>Could trade in USA without tariffs  - happy again</a:t>
            </a:r>
          </a:p>
          <a:p>
            <a:pPr marL="760413" lvl="2" indent="-360363"/>
            <a:endParaRPr lang="en-CA" dirty="0"/>
          </a:p>
          <a:p>
            <a:pPr marL="360363" lvl="2" indent="-360363"/>
            <a:r>
              <a:rPr lang="en-CA" sz="1800" dirty="0"/>
              <a:t>1865:  USA decides to end reciprocity (free trade) agreement</a:t>
            </a:r>
          </a:p>
          <a:p>
            <a:pPr marL="360363" lvl="2" indent="-360363"/>
            <a:endParaRPr lang="en-CA" sz="1800" dirty="0"/>
          </a:p>
          <a:p>
            <a:pPr marL="360363" lvl="2" indent="-360363"/>
            <a:r>
              <a:rPr lang="en-CA" sz="1800" dirty="0"/>
              <a:t>If all colonies Unite, they could have </a:t>
            </a:r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free trade </a:t>
            </a:r>
            <a:r>
              <a:rPr lang="en-CA" sz="1800" dirty="0"/>
              <a:t>with each other</a:t>
            </a:r>
          </a:p>
          <a:p>
            <a:pPr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16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Confederation Debate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How was a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Railroad</a:t>
            </a:r>
            <a:r>
              <a:rPr lang="en-CA" dirty="0"/>
              <a:t> a reason for confederation?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504056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Railway  = allow crops/ manufactured goods/ etc. to get from colonies to  USA market (and to each other)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Canada is currently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isolated </a:t>
            </a:r>
            <a:r>
              <a:rPr lang="en-CA" dirty="0"/>
              <a:t>from Atlantic Maritime colonies </a:t>
            </a:r>
          </a:p>
          <a:p>
            <a:pPr lvl="2"/>
            <a:r>
              <a:rPr lang="en-CA" dirty="0"/>
              <a:t>  Mountains</a:t>
            </a:r>
          </a:p>
          <a:p>
            <a:pPr lvl="2"/>
            <a:r>
              <a:rPr lang="en-CA" dirty="0"/>
              <a:t>Ice on St. Lawrence in winter </a:t>
            </a:r>
          </a:p>
          <a:p>
            <a:endParaRPr lang="en-CA" dirty="0"/>
          </a:p>
          <a:p>
            <a:r>
              <a:rPr lang="en-CA" dirty="0"/>
              <a:t>Canadian railways: 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Grand Trunk </a:t>
            </a:r>
            <a:r>
              <a:rPr lang="en-CA" dirty="0"/>
              <a:t>and Great Western going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bankrupt</a:t>
            </a:r>
          </a:p>
          <a:p>
            <a:endParaRPr lang="en-CA" dirty="0"/>
          </a:p>
          <a:p>
            <a:r>
              <a:rPr lang="en-CA" dirty="0"/>
              <a:t>United Colonies could finance an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intercontinental railway</a:t>
            </a:r>
          </a:p>
          <a:p>
            <a:pPr lvl="2"/>
            <a:r>
              <a:rPr lang="en-CA" dirty="0"/>
              <a:t>Possibility it could eventually run “sea to sea” – Atlantic to Pacific</a:t>
            </a:r>
          </a:p>
          <a:p>
            <a:pPr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8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Confederation Debate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How was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Joint Defense </a:t>
            </a:r>
            <a:r>
              <a:rPr lang="en-CA" dirty="0"/>
              <a:t>a reason for confederation?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96855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USA is expanding quickly Westward</a:t>
            </a:r>
          </a:p>
          <a:p>
            <a:pPr lvl="1"/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Manifest Destiny </a:t>
            </a:r>
          </a:p>
          <a:p>
            <a:pPr lvl="1"/>
            <a:r>
              <a:rPr lang="en-CA" dirty="0"/>
              <a:t>Fear will try to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buy land </a:t>
            </a:r>
            <a:r>
              <a:rPr lang="en-CA" dirty="0"/>
              <a:t>from Britain from colonies, or invade colonies</a:t>
            </a:r>
          </a:p>
          <a:p>
            <a:pPr lvl="1"/>
            <a:r>
              <a:rPr lang="en-CA" dirty="0"/>
              <a:t>Fear Red River (present day Manitoba) would voluntarily join USA</a:t>
            </a:r>
          </a:p>
          <a:p>
            <a:pPr lvl="1"/>
            <a:r>
              <a:rPr lang="en-CA" dirty="0"/>
              <a:t>Fear USA will try to take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unsettled West</a:t>
            </a:r>
            <a:r>
              <a:rPr lang="en-CA" dirty="0"/>
              <a:t> (present day Sask., Alberta, BC), and Canada needs more land </a:t>
            </a:r>
          </a:p>
          <a:p>
            <a:pPr lvl="1"/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Fenians</a:t>
            </a:r>
            <a:r>
              <a:rPr lang="en-CA" dirty="0"/>
              <a:t> (American Irish Catholics) attack  colonies (raids) to lash out against British occupied Ireland</a:t>
            </a:r>
          </a:p>
          <a:p>
            <a:pPr lvl="1"/>
            <a:endParaRPr lang="en-CA" dirty="0"/>
          </a:p>
          <a:p>
            <a:pPr marL="360363" lvl="1" indent="-360363"/>
            <a:r>
              <a:rPr lang="en-CA" sz="1800" dirty="0"/>
              <a:t>United Colonies could stop Fenian raids, </a:t>
            </a:r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 annexation</a:t>
            </a:r>
            <a:r>
              <a:rPr lang="en-CA" sz="1800" dirty="0"/>
              <a:t>/ invasion, and take the Land in the West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675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Concerns against Confederation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/>
          <a:lstStyle/>
          <a:p>
            <a:r>
              <a:rPr lang="en-CA" dirty="0"/>
              <a:t>Why were People in the Colonies skeptical about confederation?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Loss of independence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 fear a central government (controls $, defence, law, etc.)</a:t>
            </a:r>
          </a:p>
          <a:p>
            <a:pPr>
              <a:buFont typeface="+mj-lt"/>
              <a:buAutoNum type="arabicPeriod"/>
            </a:pPr>
            <a:r>
              <a:rPr lang="en-CA" dirty="0"/>
              <a:t>No Cultural/ Economic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connection</a:t>
            </a:r>
          </a:p>
          <a:p>
            <a:pPr lvl="1"/>
            <a:r>
              <a:rPr lang="en-CA" dirty="0"/>
              <a:t>French fear an even greater English Majority</a:t>
            </a:r>
          </a:p>
          <a:p>
            <a:pPr lvl="1"/>
            <a:r>
              <a:rPr lang="en-CA" dirty="0"/>
              <a:t>Maritimes felt no connection to Canada – closer trade to USA</a:t>
            </a:r>
          </a:p>
          <a:p>
            <a:pPr>
              <a:buAutoNum type="arabicPeriod" startAt="3"/>
            </a:pPr>
            <a:r>
              <a:rPr lang="en-CA" dirty="0"/>
              <a:t>Hard to convince the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general Public</a:t>
            </a:r>
          </a:p>
          <a:p>
            <a:pPr lvl="1"/>
            <a:r>
              <a:rPr lang="en-CA" dirty="0"/>
              <a:t>Very expensive</a:t>
            </a:r>
          </a:p>
          <a:p>
            <a:pPr lvl="1"/>
            <a:r>
              <a:rPr lang="en-CA" dirty="0"/>
              <a:t>Politicians often go back on promises</a:t>
            </a:r>
          </a:p>
          <a:p>
            <a:pPr marL="457200" lvl="1" indent="-457200">
              <a:buNone/>
            </a:pPr>
            <a:r>
              <a:rPr lang="en-CA" dirty="0"/>
              <a:t>4.  </a:t>
            </a:r>
            <a:r>
              <a:rPr lang="en-CA" sz="1800" dirty="0"/>
              <a:t>Competing idea of </a:t>
            </a:r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Maritime Union </a:t>
            </a:r>
            <a:r>
              <a:rPr lang="en-CA" dirty="0"/>
              <a:t>(excluding the Canadas)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2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The Charlottetown Conference Sept. 1, 1864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Why was there a meeting in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Charlottetown?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does Canada  promise?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Nova Scotia, PEI, and New Brunswick meet to discuss a Maritime Union</a:t>
            </a:r>
          </a:p>
          <a:p>
            <a:r>
              <a:rPr lang="en-CA" dirty="0"/>
              <a:t>Canada decides to crash the meeting to pitch the idea of Confederation</a:t>
            </a:r>
          </a:p>
          <a:p>
            <a:pPr lvl="1"/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John A Macdonald</a:t>
            </a:r>
            <a:r>
              <a:rPr lang="en-CA" dirty="0"/>
              <a:t>, George Brown, George-Etienne Cartier, Alexander Galt, </a:t>
            </a:r>
            <a:r>
              <a:rPr lang="en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Thomas D’Arcy McGee</a:t>
            </a:r>
          </a:p>
          <a:p>
            <a:pPr lvl="1"/>
            <a:endParaRPr lang="en-CA" sz="1800" dirty="0"/>
          </a:p>
          <a:p>
            <a:pPr marL="360363" lvl="1" indent="-360363"/>
            <a:r>
              <a:rPr lang="en-CA" sz="1800" dirty="0"/>
              <a:t>Canada Promises:</a:t>
            </a:r>
          </a:p>
          <a:p>
            <a:pPr lvl="2"/>
            <a:r>
              <a:rPr lang="en-CA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Railroad</a:t>
            </a:r>
            <a:r>
              <a:rPr lang="en-CA" sz="1600" dirty="0"/>
              <a:t> connecting Canada and Maritimes</a:t>
            </a:r>
          </a:p>
          <a:p>
            <a:pPr lvl="2"/>
            <a:r>
              <a:rPr lang="en-CA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Free Trade</a:t>
            </a:r>
          </a:p>
          <a:p>
            <a:pPr lvl="2"/>
            <a:endParaRPr lang="en-CA" sz="1600" dirty="0"/>
          </a:p>
          <a:p>
            <a:pPr marL="360363" lvl="2" indent="-360363"/>
            <a:r>
              <a:rPr lang="en-CA" sz="1800" dirty="0"/>
              <a:t>Result:  All Agree to have Confederation Meeting in </a:t>
            </a:r>
            <a:r>
              <a:rPr lang="en-CA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Quebec </a:t>
            </a:r>
            <a:r>
              <a:rPr lang="en-CA" sz="1800" dirty="0"/>
              <a:t>in October</a:t>
            </a:r>
          </a:p>
        </p:txBody>
      </p:sp>
    </p:spTree>
    <p:extLst>
      <p:ext uri="{BB962C8B-B14F-4D97-AF65-F5344CB8AC3E}">
        <p14:creationId xmlns:p14="http://schemas.microsoft.com/office/powerpoint/2010/main" val="3891432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6/6a/Charlottetown_Conference_Delegates%2C_September_1864.JPG/1280px-Charlottetown_Conference_Delegates%2C_September_18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2" y="980728"/>
            <a:ext cx="7096341" cy="48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3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The Quebec Conference October 1864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1556792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What was the </a:t>
            </a:r>
            <a:r>
              <a:rPr lang="en-CA" b="1" dirty="0">
                <a:solidFill>
                  <a:schemeClr val="bg1"/>
                </a:solidFill>
              </a:rPr>
              <a:t>Quebec Conference</a:t>
            </a:r>
            <a:r>
              <a:rPr lang="en-CA" dirty="0"/>
              <a:t>?</a:t>
            </a:r>
          </a:p>
          <a:p>
            <a:endParaRPr lang="en-CA" dirty="0"/>
          </a:p>
          <a:p>
            <a:r>
              <a:rPr lang="en-CA" dirty="0"/>
              <a:t>What was discussed?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>
            <a:normAutofit/>
          </a:bodyPr>
          <a:lstStyle/>
          <a:p>
            <a:r>
              <a:rPr lang="en-CA" sz="1800" dirty="0"/>
              <a:t>Planning of a new nation</a:t>
            </a:r>
          </a:p>
          <a:p>
            <a:endParaRPr lang="en-CA" sz="1800" dirty="0"/>
          </a:p>
          <a:p>
            <a:r>
              <a:rPr lang="en-CA" dirty="0"/>
              <a:t>Operation and powers of the new federal government</a:t>
            </a:r>
          </a:p>
          <a:p>
            <a:r>
              <a:rPr lang="en-CA" sz="1800" dirty="0"/>
              <a:t>Powers of the new provinces</a:t>
            </a:r>
          </a:p>
          <a:p>
            <a:r>
              <a:rPr lang="en-CA" dirty="0"/>
              <a:t>Protecting French language and culture</a:t>
            </a:r>
          </a:p>
          <a:p>
            <a:r>
              <a:rPr lang="en-CA" sz="1800" dirty="0"/>
              <a:t>No thought towards the Aboriginal peoples</a:t>
            </a:r>
          </a:p>
        </p:txBody>
      </p:sp>
    </p:spTree>
    <p:extLst>
      <p:ext uri="{BB962C8B-B14F-4D97-AF65-F5344CB8AC3E}">
        <p14:creationId xmlns:p14="http://schemas.microsoft.com/office/powerpoint/2010/main" val="150725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3080" cy="924475"/>
          </a:xfrm>
        </p:spPr>
        <p:txBody>
          <a:bodyPr/>
          <a:lstStyle/>
          <a:p>
            <a:pPr algn="ctr"/>
            <a:r>
              <a:rPr lang="en-CA" u="sng" dirty="0"/>
              <a:t>The Quebec Conference October 1864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585" y="2420888"/>
            <a:ext cx="2664296" cy="4824535"/>
          </a:xfrm>
        </p:spPr>
        <p:txBody>
          <a:bodyPr>
            <a:normAutofit/>
          </a:bodyPr>
          <a:lstStyle/>
          <a:p>
            <a:r>
              <a:rPr lang="en-CA" dirty="0"/>
              <a:t>What happened?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r>
              <a:rPr lang="en-CA" dirty="0"/>
              <a:t>What was left?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63888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4824536" cy="4824536"/>
          </a:xfrm>
        </p:spPr>
        <p:txBody>
          <a:bodyPr>
            <a:normAutofit lnSpcReduction="10000"/>
          </a:bodyPr>
          <a:lstStyle/>
          <a:p>
            <a:r>
              <a:rPr lang="en-CA" sz="1800" dirty="0"/>
              <a:t>It took nearly three years, but </a:t>
            </a:r>
            <a:r>
              <a:rPr lang="en-CA" dirty="0"/>
              <a:t>the Quebec Conference produced 72 Resolutions and a blueprint for Canada</a:t>
            </a:r>
          </a:p>
          <a:p>
            <a:r>
              <a:rPr lang="en-CA" sz="1800" dirty="0"/>
              <a:t>Lots of opposition to certain proposals throughout the conference</a:t>
            </a:r>
          </a:p>
          <a:p>
            <a:r>
              <a:rPr lang="en-CA" dirty="0"/>
              <a:t>July 1</a:t>
            </a:r>
            <a:r>
              <a:rPr lang="en-CA" baseline="30000" dirty="0"/>
              <a:t>st</a:t>
            </a:r>
            <a:r>
              <a:rPr lang="en-CA" dirty="0"/>
              <a:t>, 1867: British Parliament passed the British North America Act, which created the Dominion of Canada</a:t>
            </a:r>
          </a:p>
          <a:p>
            <a:pPr lvl="1"/>
            <a:r>
              <a:rPr lang="en-CA" dirty="0"/>
              <a:t>Canada is now a country!</a:t>
            </a:r>
          </a:p>
          <a:p>
            <a:endParaRPr lang="en-CA" dirty="0"/>
          </a:p>
          <a:p>
            <a:r>
              <a:rPr lang="en-CA" dirty="0"/>
              <a:t>Plans to bring the Northwest and British Columbia into Confederation</a:t>
            </a:r>
          </a:p>
          <a:p>
            <a:r>
              <a:rPr lang="en-CA" dirty="0"/>
              <a:t>Newfoundland and PEI needed to join, too</a:t>
            </a:r>
          </a:p>
        </p:txBody>
      </p:sp>
    </p:spTree>
    <p:extLst>
      <p:ext uri="{BB962C8B-B14F-4D97-AF65-F5344CB8AC3E}">
        <p14:creationId xmlns:p14="http://schemas.microsoft.com/office/powerpoint/2010/main" val="112980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08AF-9659-4064-8F24-8737F703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D45-4663-4350-812F-6969C794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Upper class (aristocracy), middle class (merchants) and lower class (farmers)</a:t>
            </a:r>
          </a:p>
          <a:p>
            <a:r>
              <a:rPr lang="en-CA" dirty="0"/>
              <a:t>Oligarchy: Rule (governance) by a small, select group of people</a:t>
            </a:r>
          </a:p>
          <a:p>
            <a:r>
              <a:rPr lang="en-CA" dirty="0"/>
              <a:t>Upper Canada: Family Compact are the ruling oligarchy</a:t>
            </a:r>
          </a:p>
          <a:p>
            <a:r>
              <a:rPr lang="en-CA" dirty="0"/>
              <a:t>Lower Canada: Chateau Clique are the ruling oligarchy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pPr algn="ctr"/>
            <a:r>
              <a:rPr lang="en-CA" u="sng" dirty="0"/>
              <a:t>Quebec conference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1916832"/>
            <a:ext cx="7125112" cy="3293894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/>
              <a:t>We will be re-</a:t>
            </a:r>
            <a:r>
              <a:rPr lang="en-CA" sz="2400" dirty="0" err="1"/>
              <a:t>inacting</a:t>
            </a:r>
            <a:r>
              <a:rPr lang="en-CA" sz="2400" dirty="0"/>
              <a:t> the Quebec Conference.  </a:t>
            </a:r>
          </a:p>
          <a:p>
            <a:pPr marL="0" indent="0" algn="ctr">
              <a:buNone/>
            </a:pPr>
            <a:r>
              <a:rPr lang="en-CA" sz="2000" dirty="0"/>
              <a:t>You will each be a character from one of the colonies.  You will have to decide if you support or oppose confederation, and will take part in the conference.</a:t>
            </a:r>
          </a:p>
        </p:txBody>
      </p:sp>
    </p:spTree>
    <p:extLst>
      <p:ext uri="{BB962C8B-B14F-4D97-AF65-F5344CB8AC3E}">
        <p14:creationId xmlns:p14="http://schemas.microsoft.com/office/powerpoint/2010/main" val="19077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AC50-20ED-4352-939D-015A28DB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owns the land?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5E24A-3379-462E-9139-AED37C290F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Upper Canada</a:t>
            </a:r>
          </a:p>
          <a:p>
            <a:r>
              <a:rPr lang="en-CA" dirty="0"/>
              <a:t>Family Compact owns most of the land (causing anger amongst lower classes)</a:t>
            </a:r>
          </a:p>
          <a:p>
            <a:r>
              <a:rPr lang="en-CA" dirty="0"/>
              <a:t>2/7 of all land is crown reserve</a:t>
            </a:r>
          </a:p>
          <a:p>
            <a:pPr lvl="1"/>
            <a:r>
              <a:rPr lang="en-CA" dirty="0"/>
              <a:t>Underdeveloped (no roads)</a:t>
            </a:r>
          </a:p>
          <a:p>
            <a:pPr lvl="1"/>
            <a:r>
              <a:rPr lang="en-CA" dirty="0"/>
              <a:t>Prime land is wasted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CC9AA-1308-42F0-98B6-198D495570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Lower Canada</a:t>
            </a:r>
          </a:p>
          <a:p>
            <a:r>
              <a:rPr lang="en-CA" dirty="0"/>
              <a:t>Chateau Clique owns most of the land (causing anger amongst lower classes</a:t>
            </a:r>
          </a:p>
          <a:p>
            <a:r>
              <a:rPr lang="en-CA" dirty="0"/>
              <a:t>Chateau Clique are NOT French, but English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6" descr="C:\Users\User\AppData\Local\Microsoft\Windows\Temporary Internet Files\Content.IE5\ONPFQ96B\MC900437687[1].wmf">
            <a:extLst>
              <a:ext uri="{FF2B5EF4-FFF2-40B4-BE49-F238E27FC236}">
                <a16:creationId xmlns:a16="http://schemas.microsoft.com/office/drawing/2014/main" id="{6624016C-E5C2-4C40-AA59-71A166F8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3" y="404664"/>
            <a:ext cx="187960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4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en-CA" dirty="0"/>
              <a:t>Types of Government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2160240" cy="468052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</a:t>
            </a:r>
            <a:r>
              <a:rPr lang="en-CA" dirty="0">
                <a:solidFill>
                  <a:srgbClr val="C00000"/>
                </a:solidFill>
              </a:rPr>
              <a:t>representative</a:t>
            </a:r>
            <a:r>
              <a:rPr lang="en-CA" dirty="0"/>
              <a:t> government?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is </a:t>
            </a:r>
            <a:r>
              <a:rPr lang="en-CA" dirty="0">
                <a:solidFill>
                  <a:srgbClr val="C00000"/>
                </a:solidFill>
              </a:rPr>
              <a:t>Responsible</a:t>
            </a:r>
            <a:r>
              <a:rPr lang="en-CA" dirty="0"/>
              <a:t> Government?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did the Colonies have?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75856" y="1340768"/>
            <a:ext cx="4587984" cy="4680520"/>
          </a:xfrm>
        </p:spPr>
        <p:txBody>
          <a:bodyPr>
            <a:normAutofit/>
          </a:bodyPr>
          <a:lstStyle/>
          <a:p>
            <a:r>
              <a:rPr lang="en-CA" dirty="0"/>
              <a:t>Government is elected by voters – represents the people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Voters have the power to vote out/ remove a government that does not please them (responsible to the people)</a:t>
            </a:r>
          </a:p>
          <a:p>
            <a:endParaRPr lang="en-CA" dirty="0"/>
          </a:p>
          <a:p>
            <a:r>
              <a:rPr lang="en-CA" dirty="0"/>
              <a:t>Run by Britain/ Governor and small group of aristocrats (oligarchy)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1268760"/>
            <a:ext cx="0" cy="47525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6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en-CA" dirty="0"/>
              <a:t>Type of Government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2160240" cy="4680520"/>
          </a:xfrm>
        </p:spPr>
        <p:txBody>
          <a:bodyPr/>
          <a:lstStyle/>
          <a:p>
            <a:r>
              <a:rPr lang="en-CA" dirty="0"/>
              <a:t>Why is this colonial government not democratic?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75856" y="1340768"/>
            <a:ext cx="4587984" cy="4680520"/>
          </a:xfrm>
        </p:spPr>
        <p:txBody>
          <a:bodyPr/>
          <a:lstStyle/>
          <a:p>
            <a:r>
              <a:rPr lang="en-CA" dirty="0"/>
              <a:t>Governor and his councils (Family Compact/ Chateau clique) could Veto all laws passed in Elected legislative assembly (and often did)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1268760"/>
            <a:ext cx="0" cy="47525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6235E3-2E8F-4E7A-ACF7-543E3D64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the colonists angry?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B72D70-0518-4C72-BC51-5ECD34A5A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Upper Canada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A4E2FD-01EB-45E2-BD86-ED3883B65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No </a:t>
            </a:r>
            <a:r>
              <a:rPr lang="en-CA" dirty="0">
                <a:solidFill>
                  <a:srgbClr val="FF0000"/>
                </a:solidFill>
              </a:rPr>
              <a:t>land</a:t>
            </a:r>
          </a:p>
          <a:p>
            <a:r>
              <a:rPr lang="en-CA" dirty="0"/>
              <a:t>No </a:t>
            </a:r>
            <a:r>
              <a:rPr lang="en-CA" dirty="0">
                <a:solidFill>
                  <a:srgbClr val="FF0000"/>
                </a:solidFill>
              </a:rPr>
              <a:t>roads</a:t>
            </a:r>
            <a:r>
              <a:rPr lang="en-CA" dirty="0"/>
              <a:t> (crown/ clergy land in the way)</a:t>
            </a:r>
          </a:p>
          <a:p>
            <a:r>
              <a:rPr lang="en-CA" dirty="0"/>
              <a:t>Family Compact has all the power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93679C-938E-49D7-BE5D-47DB186EB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Lower Canada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0BFBDA-1925-4DA2-B5BF-7C0E998879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Discrimination against the French by the English</a:t>
            </a:r>
          </a:p>
          <a:p>
            <a:r>
              <a:rPr lang="en-CA" dirty="0"/>
              <a:t>No Representation in Government (French run by British)</a:t>
            </a:r>
          </a:p>
          <a:p>
            <a:r>
              <a:rPr lang="en-CA" dirty="0"/>
              <a:t>High </a:t>
            </a:r>
            <a:r>
              <a:rPr lang="en-CA" dirty="0">
                <a:solidFill>
                  <a:srgbClr val="C00000"/>
                </a:solidFill>
              </a:rPr>
              <a:t>Taxes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5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6655BB-8E0B-4D60-AFE4-580AF4BF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Rebellions of 1837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CCB83D-5571-44F8-9258-6B5AD716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Upper and Lower Canada colonists decided to work together to overthrow the oligarchies/governors</a:t>
            </a:r>
          </a:p>
          <a:p>
            <a:r>
              <a:rPr lang="en-CA" dirty="0"/>
              <a:t>Britain did not have enough troops to fight rebels in both Upper and Lower Canada</a:t>
            </a:r>
          </a:p>
          <a:p>
            <a:endParaRPr lang="en-CA" dirty="0"/>
          </a:p>
          <a:p>
            <a:r>
              <a:rPr lang="en-CA" dirty="0"/>
              <a:t>Rebellions in both Upper and Lower Canada failed, in large part due to a lack of organization and a lack of support from the church</a:t>
            </a:r>
          </a:p>
          <a:p>
            <a:r>
              <a:rPr lang="en-CA" dirty="0"/>
              <a:t>Some captured rebels were transported to Tasmania, an island off the coast of Australia</a:t>
            </a:r>
          </a:p>
          <a:p>
            <a:pPr lvl="1"/>
            <a:r>
              <a:rPr lang="en-CA" dirty="0"/>
              <a:t>The voyage was brutal, prisoners were shackled to the walls of the ships</a:t>
            </a:r>
            <a:endParaRPr lang="en-US" dirty="0"/>
          </a:p>
          <a:p>
            <a:pPr lvl="1"/>
            <a:r>
              <a:rPr lang="en-CA" dirty="0"/>
              <a:t>Many died on the voyage over</a:t>
            </a:r>
          </a:p>
          <a:p>
            <a:pPr lvl="1"/>
            <a:r>
              <a:rPr lang="en-CA" dirty="0"/>
              <a:t>Used as slave labour</a:t>
            </a:r>
          </a:p>
          <a:p>
            <a:pPr lvl="1"/>
            <a:r>
              <a:rPr lang="en-CA" dirty="0"/>
              <a:t>Many of Australia’s early colonists were transported convicts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7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Lord Durham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After the Rebellions of 1837, Britain realized that the old ways of governing the colonies had to change</a:t>
            </a:r>
          </a:p>
          <a:p>
            <a:pPr lvl="1"/>
            <a:r>
              <a:rPr lang="en-CA" dirty="0"/>
              <a:t>Appointed Lord Durham, John Lambton, as governor-in-chief of the Canadas (Upper and Lower)</a:t>
            </a:r>
          </a:p>
          <a:p>
            <a:r>
              <a:rPr lang="en-CA" dirty="0"/>
              <a:t>In English Canada, he is heralded as one of the founders of Canadian democratic government</a:t>
            </a:r>
          </a:p>
          <a:p>
            <a:r>
              <a:rPr lang="en-CA" dirty="0"/>
              <a:t>In French Canada he is seen as a racist who wanted to erase French culture</a:t>
            </a:r>
          </a:p>
          <a:p>
            <a:pPr lvl="1"/>
            <a:r>
              <a:rPr lang="en-CA" dirty="0"/>
              <a:t>“The language, the laws and the character of the North American continent are English, and every other race than the English race is in a state of inferiority. It is in order to release them from this inferiority that I wish to give to the Canadians our English character.” – Lord Durham, 1838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656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534</TotalTime>
  <Words>1753</Words>
  <Application>Microsoft Office PowerPoint</Application>
  <PresentationFormat>On-screen Show (4:3)</PresentationFormat>
  <Paragraphs>320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Courier New</vt:lpstr>
      <vt:lpstr>Trebuchet MS</vt:lpstr>
      <vt:lpstr>Verdana</vt:lpstr>
      <vt:lpstr>Wingdings 2</vt:lpstr>
      <vt:lpstr>Summer</vt:lpstr>
      <vt:lpstr>Path to Confederation</vt:lpstr>
      <vt:lpstr>Life in Canada</vt:lpstr>
      <vt:lpstr>Class Systems</vt:lpstr>
      <vt:lpstr>Who owns the land?</vt:lpstr>
      <vt:lpstr>Types of Government</vt:lpstr>
      <vt:lpstr>Type of Government</vt:lpstr>
      <vt:lpstr>Why are the colonists angry?</vt:lpstr>
      <vt:lpstr>Rebellions of 1837</vt:lpstr>
      <vt:lpstr>Lord Durham</vt:lpstr>
      <vt:lpstr>Lord Durham</vt:lpstr>
      <vt:lpstr>Durham’s Report</vt:lpstr>
      <vt:lpstr>Benefits to Uniting</vt:lpstr>
      <vt:lpstr>British North America</vt:lpstr>
      <vt:lpstr>PowerPoint Presentation</vt:lpstr>
      <vt:lpstr>Confederation</vt:lpstr>
      <vt:lpstr>Government problems in  Canada West and Canada East</vt:lpstr>
      <vt:lpstr>Government problems in  Canada West and Canada East</vt:lpstr>
      <vt:lpstr>Government problems in  Canada West and Canada East</vt:lpstr>
      <vt:lpstr>Capital of Canada moved from Montreal, to Toronto – can’t agree as French and English need a “Double Majority” to pass any law</vt:lpstr>
      <vt:lpstr>Why is confederation an issue in the 1860s?</vt:lpstr>
      <vt:lpstr>Confederation Debate</vt:lpstr>
      <vt:lpstr>Confederation Debate</vt:lpstr>
      <vt:lpstr>Confederation Debate</vt:lpstr>
      <vt:lpstr>Confederation Debate</vt:lpstr>
      <vt:lpstr>Concerns against Confederation</vt:lpstr>
      <vt:lpstr>The Charlottetown Conference Sept. 1, 1864</vt:lpstr>
      <vt:lpstr>PowerPoint Presentation</vt:lpstr>
      <vt:lpstr>The Quebec Conference October 1864</vt:lpstr>
      <vt:lpstr>The Quebec Conference October 1864</vt:lpstr>
      <vt:lpstr>Quebec conference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to Confederation Notes</dc:title>
  <dc:creator/>
  <cp:lastModifiedBy>Adam S</cp:lastModifiedBy>
  <cp:revision>38</cp:revision>
  <dcterms:created xsi:type="dcterms:W3CDTF">2011-11-27T21:46:05Z</dcterms:created>
  <dcterms:modified xsi:type="dcterms:W3CDTF">2017-09-14T16:52:23Z</dcterms:modified>
</cp:coreProperties>
</file>