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9" r:id="rId11"/>
    <p:sldId id="271" r:id="rId12"/>
    <p:sldId id="265" r:id="rId13"/>
    <p:sldId id="266" r:id="rId14"/>
    <p:sldId id="267"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Pull Up</a:t>
            </a:r>
            <a:r>
              <a:rPr lang="en-US" baseline="0" dirty="0"/>
              <a:t> Testing</a:t>
            </a:r>
            <a:endParaRPr lang="en-US" dirty="0"/>
          </a:p>
        </c:rich>
      </c:tx>
      <c:overlay val="0"/>
    </c:title>
    <c:autoTitleDeleted val="0"/>
    <c:plotArea>
      <c:layout/>
      <c:barChart>
        <c:barDir val="col"/>
        <c:grouping val="clustered"/>
        <c:varyColors val="0"/>
        <c:ser>
          <c:idx val="0"/>
          <c:order val="0"/>
          <c:tx>
            <c:strRef>
              <c:f>Sheet1!$B$1</c:f>
              <c:strCache>
                <c:ptCount val="1"/>
                <c:pt idx="0">
                  <c:v> Pull Ups</c:v>
                </c:pt>
              </c:strCache>
            </c:strRef>
          </c:tx>
          <c:invertIfNegative val="0"/>
          <c:cat>
            <c:numRef>
              <c:f>Sheet1!$A$2:$A$5</c:f>
              <c:numCache>
                <c:formatCode>General</c:formatCode>
                <c:ptCount val="4"/>
                <c:pt idx="0">
                  <c:v>1</c:v>
                </c:pt>
                <c:pt idx="1">
                  <c:v>2</c:v>
                </c:pt>
                <c:pt idx="2">
                  <c:v>3</c:v>
                </c:pt>
                <c:pt idx="3">
                  <c:v>4</c:v>
                </c:pt>
              </c:numCache>
            </c:numRef>
          </c:cat>
          <c:val>
            <c:numRef>
              <c:f>Sheet1!$B$2:$B$5</c:f>
              <c:numCache>
                <c:formatCode>General</c:formatCode>
                <c:ptCount val="4"/>
                <c:pt idx="0">
                  <c:v>26</c:v>
                </c:pt>
                <c:pt idx="1">
                  <c:v>28</c:v>
                </c:pt>
                <c:pt idx="2">
                  <c:v>23</c:v>
                </c:pt>
                <c:pt idx="3">
                  <c:v>30</c:v>
                </c:pt>
              </c:numCache>
            </c:numRef>
          </c:val>
          <c:extLst>
            <c:ext xmlns:c16="http://schemas.microsoft.com/office/drawing/2014/chart" uri="{C3380CC4-5D6E-409C-BE32-E72D297353CC}">
              <c16:uniqueId val="{00000000-808E-461C-B694-9821AA424FF9}"/>
            </c:ext>
          </c:extLst>
        </c:ser>
        <c:dLbls>
          <c:showLegendKey val="0"/>
          <c:showVal val="0"/>
          <c:showCatName val="0"/>
          <c:showSerName val="0"/>
          <c:showPercent val="0"/>
          <c:showBubbleSize val="0"/>
        </c:dLbls>
        <c:gapWidth val="150"/>
        <c:axId val="2145571704"/>
        <c:axId val="2144780872"/>
      </c:barChart>
      <c:catAx>
        <c:axId val="2145571704"/>
        <c:scaling>
          <c:orientation val="minMax"/>
        </c:scaling>
        <c:delete val="0"/>
        <c:axPos val="b"/>
        <c:numFmt formatCode="General" sourceLinked="1"/>
        <c:majorTickMark val="out"/>
        <c:minorTickMark val="none"/>
        <c:tickLblPos val="nextTo"/>
        <c:crossAx val="2144780872"/>
        <c:crosses val="autoZero"/>
        <c:auto val="1"/>
        <c:lblAlgn val="ctr"/>
        <c:lblOffset val="100"/>
        <c:noMultiLvlLbl val="0"/>
      </c:catAx>
      <c:valAx>
        <c:axId val="2144780872"/>
        <c:scaling>
          <c:orientation val="minMax"/>
        </c:scaling>
        <c:delete val="0"/>
        <c:axPos val="l"/>
        <c:majorGridlines/>
        <c:numFmt formatCode="General" sourceLinked="1"/>
        <c:majorTickMark val="out"/>
        <c:minorTickMark val="none"/>
        <c:tickLblPos val="nextTo"/>
        <c:crossAx val="2145571704"/>
        <c:crosses val="autoZero"/>
        <c:crossBetween val="between"/>
      </c:valAx>
    </c:plotArea>
    <c:legend>
      <c:legendPos val="r"/>
      <c:layout>
        <c:manualLayout>
          <c:xMode val="edge"/>
          <c:yMode val="edge"/>
          <c:x val="4.5908494392746399E-2"/>
          <c:y val="9.901438236969639E-4"/>
          <c:w val="0.269748071263819"/>
          <c:h val="0.2229156489234679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P</a:t>
            </a:r>
            <a:r>
              <a:rPr lang="en-US" baseline="0" dirty="0"/>
              <a:t>lank Testing</a:t>
            </a:r>
            <a:endParaRPr lang="en-US" dirty="0"/>
          </a:p>
        </c:rich>
      </c:tx>
      <c:overlay val="0"/>
    </c:title>
    <c:autoTitleDeleted val="0"/>
    <c:plotArea>
      <c:layout/>
      <c:barChart>
        <c:barDir val="col"/>
        <c:grouping val="clustered"/>
        <c:varyColors val="0"/>
        <c:ser>
          <c:idx val="0"/>
          <c:order val="0"/>
          <c:tx>
            <c:strRef>
              <c:f>Sheet1!$B$1</c:f>
              <c:strCache>
                <c:ptCount val="1"/>
                <c:pt idx="0">
                  <c:v>Time</c:v>
                </c:pt>
              </c:strCache>
            </c:strRef>
          </c:tx>
          <c:invertIfNegative val="0"/>
          <c:cat>
            <c:numRef>
              <c:f>Sheet1!$A$2:$A$5</c:f>
              <c:numCache>
                <c:formatCode>General</c:formatCode>
                <c:ptCount val="4"/>
                <c:pt idx="0">
                  <c:v>1</c:v>
                </c:pt>
                <c:pt idx="1">
                  <c:v>2</c:v>
                </c:pt>
                <c:pt idx="2">
                  <c:v>3</c:v>
                </c:pt>
                <c:pt idx="3">
                  <c:v>4</c:v>
                </c:pt>
              </c:numCache>
            </c:numRef>
          </c:cat>
          <c:val>
            <c:numRef>
              <c:f>Sheet1!$B$2:$B$5</c:f>
              <c:numCache>
                <c:formatCode>General</c:formatCode>
                <c:ptCount val="4"/>
                <c:pt idx="0">
                  <c:v>5</c:v>
                </c:pt>
                <c:pt idx="1">
                  <c:v>4</c:v>
                </c:pt>
                <c:pt idx="2">
                  <c:v>5</c:v>
                </c:pt>
                <c:pt idx="3">
                  <c:v>5</c:v>
                </c:pt>
              </c:numCache>
            </c:numRef>
          </c:val>
          <c:extLst>
            <c:ext xmlns:c16="http://schemas.microsoft.com/office/drawing/2014/chart" uri="{C3380CC4-5D6E-409C-BE32-E72D297353CC}">
              <c16:uniqueId val="{00000000-16F5-4B4E-B5E9-C8412B815625}"/>
            </c:ext>
          </c:extLst>
        </c:ser>
        <c:dLbls>
          <c:showLegendKey val="0"/>
          <c:showVal val="0"/>
          <c:showCatName val="0"/>
          <c:showSerName val="0"/>
          <c:showPercent val="0"/>
          <c:showBubbleSize val="0"/>
        </c:dLbls>
        <c:gapWidth val="150"/>
        <c:axId val="2145098104"/>
        <c:axId val="2145110600"/>
      </c:barChart>
      <c:catAx>
        <c:axId val="2145098104"/>
        <c:scaling>
          <c:orientation val="minMax"/>
        </c:scaling>
        <c:delete val="0"/>
        <c:axPos val="b"/>
        <c:numFmt formatCode="General" sourceLinked="1"/>
        <c:majorTickMark val="out"/>
        <c:minorTickMark val="none"/>
        <c:tickLblPos val="nextTo"/>
        <c:crossAx val="2145110600"/>
        <c:crosses val="autoZero"/>
        <c:auto val="1"/>
        <c:lblAlgn val="ctr"/>
        <c:lblOffset val="100"/>
        <c:noMultiLvlLbl val="0"/>
      </c:catAx>
      <c:valAx>
        <c:axId val="2145110600"/>
        <c:scaling>
          <c:orientation val="minMax"/>
        </c:scaling>
        <c:delete val="0"/>
        <c:axPos val="l"/>
        <c:majorGridlines/>
        <c:numFmt formatCode="General" sourceLinked="1"/>
        <c:majorTickMark val="out"/>
        <c:minorTickMark val="none"/>
        <c:tickLblPos val="nextTo"/>
        <c:crossAx val="2145098104"/>
        <c:crosses val="autoZero"/>
        <c:crossBetween val="between"/>
      </c:valAx>
    </c:plotArea>
    <c:legend>
      <c:legendPos val="r"/>
      <c:layout>
        <c:manualLayout>
          <c:xMode val="edge"/>
          <c:yMode val="edge"/>
          <c:x val="4.5908494392746399E-2"/>
          <c:y val="9.901438236969639E-4"/>
          <c:w val="0.269748071263819"/>
          <c:h val="0.2229156489234679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Push Up</a:t>
            </a:r>
            <a:r>
              <a:rPr lang="en-US" baseline="0" dirty="0"/>
              <a:t> Testing</a:t>
            </a:r>
            <a:endParaRPr lang="en-US" dirty="0"/>
          </a:p>
        </c:rich>
      </c:tx>
      <c:overlay val="0"/>
    </c:title>
    <c:autoTitleDeleted val="0"/>
    <c:plotArea>
      <c:layout/>
      <c:barChart>
        <c:barDir val="col"/>
        <c:grouping val="clustered"/>
        <c:varyColors val="0"/>
        <c:ser>
          <c:idx val="0"/>
          <c:order val="0"/>
          <c:tx>
            <c:strRef>
              <c:f>Sheet1!$B$1</c:f>
              <c:strCache>
                <c:ptCount val="1"/>
                <c:pt idx="0">
                  <c:v>Reps</c:v>
                </c:pt>
              </c:strCache>
            </c:strRef>
          </c:tx>
          <c:invertIfNegative val="0"/>
          <c:cat>
            <c:numRef>
              <c:f>Sheet1!$A$2:$A$5</c:f>
              <c:numCache>
                <c:formatCode>General</c:formatCode>
                <c:ptCount val="4"/>
                <c:pt idx="0">
                  <c:v>1</c:v>
                </c:pt>
                <c:pt idx="1">
                  <c:v>2</c:v>
                </c:pt>
                <c:pt idx="2">
                  <c:v>3</c:v>
                </c:pt>
                <c:pt idx="3">
                  <c:v>4</c:v>
                </c:pt>
              </c:numCache>
            </c:numRef>
          </c:cat>
          <c:val>
            <c:numRef>
              <c:f>Sheet1!$B$2:$B$5</c:f>
              <c:numCache>
                <c:formatCode>General</c:formatCode>
                <c:ptCount val="4"/>
                <c:pt idx="0">
                  <c:v>40</c:v>
                </c:pt>
                <c:pt idx="1">
                  <c:v>56</c:v>
                </c:pt>
                <c:pt idx="2">
                  <c:v>63</c:v>
                </c:pt>
                <c:pt idx="3">
                  <c:v>74</c:v>
                </c:pt>
              </c:numCache>
            </c:numRef>
          </c:val>
          <c:extLst>
            <c:ext xmlns:c16="http://schemas.microsoft.com/office/drawing/2014/chart" uri="{C3380CC4-5D6E-409C-BE32-E72D297353CC}">
              <c16:uniqueId val="{00000000-DB03-4945-8339-24E8EBACC6FF}"/>
            </c:ext>
          </c:extLst>
        </c:ser>
        <c:dLbls>
          <c:showLegendKey val="0"/>
          <c:showVal val="0"/>
          <c:showCatName val="0"/>
          <c:showSerName val="0"/>
          <c:showPercent val="0"/>
          <c:showBubbleSize val="0"/>
        </c:dLbls>
        <c:gapWidth val="150"/>
        <c:axId val="2144989048"/>
        <c:axId val="2144991992"/>
      </c:barChart>
      <c:catAx>
        <c:axId val="2144989048"/>
        <c:scaling>
          <c:orientation val="minMax"/>
        </c:scaling>
        <c:delete val="0"/>
        <c:axPos val="b"/>
        <c:numFmt formatCode="General" sourceLinked="1"/>
        <c:majorTickMark val="out"/>
        <c:minorTickMark val="none"/>
        <c:tickLblPos val="nextTo"/>
        <c:crossAx val="2144991992"/>
        <c:crosses val="autoZero"/>
        <c:auto val="1"/>
        <c:lblAlgn val="ctr"/>
        <c:lblOffset val="100"/>
        <c:noMultiLvlLbl val="0"/>
      </c:catAx>
      <c:valAx>
        <c:axId val="2144991992"/>
        <c:scaling>
          <c:orientation val="minMax"/>
        </c:scaling>
        <c:delete val="0"/>
        <c:axPos val="l"/>
        <c:majorGridlines/>
        <c:numFmt formatCode="General" sourceLinked="1"/>
        <c:majorTickMark val="out"/>
        <c:minorTickMark val="none"/>
        <c:tickLblPos val="nextTo"/>
        <c:crossAx val="2144989048"/>
        <c:crosses val="autoZero"/>
        <c:crossBetween val="between"/>
      </c:valAx>
    </c:plotArea>
    <c:legend>
      <c:legendPos val="r"/>
      <c:layout>
        <c:manualLayout>
          <c:xMode val="edge"/>
          <c:yMode val="edge"/>
          <c:x val="4.5908494392746399E-2"/>
          <c:y val="9.901438236969639E-4"/>
          <c:w val="0.269748071263819"/>
          <c:h val="0.2229156489234679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Bench Press</a:t>
            </a:r>
          </a:p>
        </c:rich>
      </c:tx>
      <c:overlay val="0"/>
    </c:title>
    <c:autoTitleDeleted val="0"/>
    <c:plotArea>
      <c:layout/>
      <c:barChart>
        <c:barDir val="col"/>
        <c:grouping val="clustered"/>
        <c:varyColors val="0"/>
        <c:ser>
          <c:idx val="0"/>
          <c:order val="0"/>
          <c:tx>
            <c:strRef>
              <c:f>Sheet1!$B$1</c:f>
              <c:strCache>
                <c:ptCount val="1"/>
                <c:pt idx="0">
                  <c:v>Reps</c:v>
                </c:pt>
              </c:strCache>
            </c:strRef>
          </c:tx>
          <c:invertIfNegative val="0"/>
          <c:cat>
            <c:numRef>
              <c:f>Sheet1!$A$2:$A$5</c:f>
              <c:numCache>
                <c:formatCode>General</c:formatCode>
                <c:ptCount val="4"/>
                <c:pt idx="0">
                  <c:v>1</c:v>
                </c:pt>
                <c:pt idx="1">
                  <c:v>2</c:v>
                </c:pt>
                <c:pt idx="2">
                  <c:v>3</c:v>
                </c:pt>
                <c:pt idx="3">
                  <c:v>4</c:v>
                </c:pt>
              </c:numCache>
            </c:numRef>
          </c:cat>
          <c:val>
            <c:numRef>
              <c:f>Sheet1!$B$2:$B$5</c:f>
              <c:numCache>
                <c:formatCode>General</c:formatCode>
                <c:ptCount val="4"/>
                <c:pt idx="0">
                  <c:v>3</c:v>
                </c:pt>
                <c:pt idx="1">
                  <c:v>7</c:v>
                </c:pt>
                <c:pt idx="2">
                  <c:v>10</c:v>
                </c:pt>
                <c:pt idx="3">
                  <c:v>16</c:v>
                </c:pt>
              </c:numCache>
            </c:numRef>
          </c:val>
          <c:extLst>
            <c:ext xmlns:c16="http://schemas.microsoft.com/office/drawing/2014/chart" uri="{C3380CC4-5D6E-409C-BE32-E72D297353CC}">
              <c16:uniqueId val="{00000000-0250-4A7D-8412-7072E06EA5B7}"/>
            </c:ext>
          </c:extLst>
        </c:ser>
        <c:dLbls>
          <c:showLegendKey val="0"/>
          <c:showVal val="0"/>
          <c:showCatName val="0"/>
          <c:showSerName val="0"/>
          <c:showPercent val="0"/>
          <c:showBubbleSize val="0"/>
        </c:dLbls>
        <c:gapWidth val="150"/>
        <c:axId val="2146138024"/>
        <c:axId val="2146140968"/>
      </c:barChart>
      <c:catAx>
        <c:axId val="2146138024"/>
        <c:scaling>
          <c:orientation val="minMax"/>
        </c:scaling>
        <c:delete val="0"/>
        <c:axPos val="b"/>
        <c:numFmt formatCode="General" sourceLinked="1"/>
        <c:majorTickMark val="out"/>
        <c:minorTickMark val="none"/>
        <c:tickLblPos val="nextTo"/>
        <c:crossAx val="2146140968"/>
        <c:crosses val="autoZero"/>
        <c:auto val="1"/>
        <c:lblAlgn val="ctr"/>
        <c:lblOffset val="100"/>
        <c:noMultiLvlLbl val="0"/>
      </c:catAx>
      <c:valAx>
        <c:axId val="2146140968"/>
        <c:scaling>
          <c:orientation val="minMax"/>
        </c:scaling>
        <c:delete val="0"/>
        <c:axPos val="l"/>
        <c:majorGridlines/>
        <c:numFmt formatCode="General" sourceLinked="1"/>
        <c:majorTickMark val="out"/>
        <c:minorTickMark val="none"/>
        <c:tickLblPos val="nextTo"/>
        <c:crossAx val="2146138024"/>
        <c:crosses val="autoZero"/>
        <c:crossBetween val="between"/>
      </c:valAx>
    </c:plotArea>
    <c:legend>
      <c:legendPos val="r"/>
      <c:layout>
        <c:manualLayout>
          <c:xMode val="edge"/>
          <c:yMode val="edge"/>
          <c:x val="4.5908494392746399E-2"/>
          <c:y val="9.901438236969639E-4"/>
          <c:w val="0.269748071263819"/>
          <c:h val="0.2229156489234679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160" b="1" i="0" u="none" strike="noStrike" baseline="0" dirty="0">
                <a:effectLst/>
              </a:rPr>
              <a:t>Running </a:t>
            </a:r>
            <a:r>
              <a:rPr lang="en-US" baseline="0" dirty="0"/>
              <a:t>Testing</a:t>
            </a:r>
            <a:endParaRPr lang="en-US" dirty="0"/>
          </a:p>
        </c:rich>
      </c:tx>
      <c:overlay val="0"/>
    </c:title>
    <c:autoTitleDeleted val="0"/>
    <c:plotArea>
      <c:layout/>
      <c:barChart>
        <c:barDir val="col"/>
        <c:grouping val="clustered"/>
        <c:varyColors val="0"/>
        <c:ser>
          <c:idx val="0"/>
          <c:order val="0"/>
          <c:tx>
            <c:strRef>
              <c:f>Sheet1!$B$1</c:f>
              <c:strCache>
                <c:ptCount val="1"/>
                <c:pt idx="0">
                  <c:v>laps</c:v>
                </c:pt>
              </c:strCache>
            </c:strRef>
          </c:tx>
          <c:invertIfNegative val="0"/>
          <c:cat>
            <c:numRef>
              <c:f>Sheet1!$A$2:$A$5</c:f>
              <c:numCache>
                <c:formatCode>General</c:formatCode>
                <c:ptCount val="4"/>
                <c:pt idx="0">
                  <c:v>1</c:v>
                </c:pt>
                <c:pt idx="1">
                  <c:v>2</c:v>
                </c:pt>
                <c:pt idx="2">
                  <c:v>3</c:v>
                </c:pt>
                <c:pt idx="3">
                  <c:v>4</c:v>
                </c:pt>
              </c:numCache>
            </c:numRef>
          </c:cat>
          <c:val>
            <c:numRef>
              <c:f>Sheet1!$B$2:$B$5</c:f>
              <c:numCache>
                <c:formatCode>General</c:formatCode>
                <c:ptCount val="4"/>
                <c:pt idx="0">
                  <c:v>6.5</c:v>
                </c:pt>
                <c:pt idx="1">
                  <c:v>6.5</c:v>
                </c:pt>
                <c:pt idx="2">
                  <c:v>7.5</c:v>
                </c:pt>
                <c:pt idx="3">
                  <c:v>7</c:v>
                </c:pt>
              </c:numCache>
            </c:numRef>
          </c:val>
          <c:extLst>
            <c:ext xmlns:c16="http://schemas.microsoft.com/office/drawing/2014/chart" uri="{C3380CC4-5D6E-409C-BE32-E72D297353CC}">
              <c16:uniqueId val="{00000000-3ABC-439C-B2CF-56FBCBCBAB94}"/>
            </c:ext>
          </c:extLst>
        </c:ser>
        <c:dLbls>
          <c:showLegendKey val="0"/>
          <c:showVal val="0"/>
          <c:showCatName val="0"/>
          <c:showSerName val="0"/>
          <c:showPercent val="0"/>
          <c:showBubbleSize val="0"/>
        </c:dLbls>
        <c:gapWidth val="150"/>
        <c:axId val="2144955496"/>
        <c:axId val="2145136744"/>
      </c:barChart>
      <c:catAx>
        <c:axId val="2144955496"/>
        <c:scaling>
          <c:orientation val="minMax"/>
        </c:scaling>
        <c:delete val="0"/>
        <c:axPos val="b"/>
        <c:numFmt formatCode="General" sourceLinked="1"/>
        <c:majorTickMark val="out"/>
        <c:minorTickMark val="none"/>
        <c:tickLblPos val="nextTo"/>
        <c:crossAx val="2145136744"/>
        <c:crosses val="autoZero"/>
        <c:auto val="1"/>
        <c:lblAlgn val="ctr"/>
        <c:lblOffset val="100"/>
        <c:noMultiLvlLbl val="0"/>
      </c:catAx>
      <c:valAx>
        <c:axId val="2145136744"/>
        <c:scaling>
          <c:orientation val="minMax"/>
        </c:scaling>
        <c:delete val="0"/>
        <c:axPos val="l"/>
        <c:majorGridlines/>
        <c:numFmt formatCode="General" sourceLinked="1"/>
        <c:majorTickMark val="out"/>
        <c:minorTickMark val="none"/>
        <c:tickLblPos val="nextTo"/>
        <c:crossAx val="2144955496"/>
        <c:crosses val="autoZero"/>
        <c:crossBetween val="between"/>
      </c:valAx>
    </c:plotArea>
    <c:legend>
      <c:legendPos val="r"/>
      <c:layout>
        <c:manualLayout>
          <c:xMode val="edge"/>
          <c:yMode val="edge"/>
          <c:x val="4.5908494392746399E-2"/>
          <c:y val="9.901438236969639E-4"/>
          <c:w val="0.269748071263819"/>
          <c:h val="0.22291564892346799"/>
        </c:manualLayout>
      </c:layout>
      <c:overlay val="0"/>
    </c:legend>
    <c:plotVisOnly val="1"/>
    <c:dispBlanksAs val="gap"/>
    <c:showDLblsOverMax val="0"/>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6DB35594-B48B-44F6-A3D1-90B071BD0B25}" type="datetimeFigureOut">
              <a:rPr lang="en-US" smtClean="0"/>
              <a:t>6/5/2017</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5F14660A-B8E0-4798-AA09-111A32A30665}"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B35594-B48B-44F6-A3D1-90B071BD0B25}"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4660A-B8E0-4798-AA09-111A32A3066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B35594-B48B-44F6-A3D1-90B071BD0B25}"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4660A-B8E0-4798-AA09-111A32A3066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B35594-B48B-44F6-A3D1-90B071BD0B25}"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4660A-B8E0-4798-AA09-111A32A3066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B35594-B48B-44F6-A3D1-90B071BD0B25}"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4660A-B8E0-4798-AA09-111A32A3066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6DB35594-B48B-44F6-A3D1-90B071BD0B25}" type="datetimeFigureOut">
              <a:rPr lang="en-US" smtClean="0"/>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4660A-B8E0-4798-AA09-111A32A30665}"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B35594-B48B-44F6-A3D1-90B071BD0B25}" type="datetimeFigureOut">
              <a:rPr lang="en-US" smtClean="0"/>
              <a:t>6/5/2017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14660A-B8E0-4798-AA09-111A32A3066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B35594-B48B-44F6-A3D1-90B071BD0B25}" type="datetimeFigureOut">
              <a:rPr lang="en-US" smtClean="0"/>
              <a:t>6/5/2017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14660A-B8E0-4798-AA09-111A32A3066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B35594-B48B-44F6-A3D1-90B071BD0B25}" type="datetimeFigureOut">
              <a:rPr lang="en-US" smtClean="0"/>
              <a:t>6/5/2017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14660A-B8E0-4798-AA09-111A32A3066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DB35594-B48B-44F6-A3D1-90B071BD0B25}" type="datetimeFigureOut">
              <a:rPr lang="en-US" smtClean="0"/>
              <a:t>6/5/2017</a:t>
            </a:fld>
            <a:endParaRPr lang="en-US"/>
          </a:p>
        </p:txBody>
      </p:sp>
      <p:sp>
        <p:nvSpPr>
          <p:cNvPr id="7" name="Slide Number Placeholder 6"/>
          <p:cNvSpPr>
            <a:spLocks noGrp="1"/>
          </p:cNvSpPr>
          <p:nvPr>
            <p:ph type="sldNum" sz="quarter" idx="12"/>
          </p:nvPr>
        </p:nvSpPr>
        <p:spPr/>
        <p:txBody>
          <a:bodyPr/>
          <a:lstStyle/>
          <a:p>
            <a:fld id="{5F14660A-B8E0-4798-AA09-111A32A30665}"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B35594-B48B-44F6-A3D1-90B071BD0B25}" type="datetimeFigureOut">
              <a:rPr lang="en-US" smtClean="0"/>
              <a:t>6/5/2017</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5F14660A-B8E0-4798-AA09-111A32A3066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DB35594-B48B-44F6-A3D1-90B071BD0B25}" type="datetimeFigureOut">
              <a:rPr lang="en-US" smtClean="0"/>
              <a:t>6/5/2017</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5F14660A-B8E0-4798-AA09-111A32A3066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2133600"/>
            <a:ext cx="3313355" cy="1702160"/>
          </a:xfrm>
        </p:spPr>
        <p:txBody>
          <a:bodyPr/>
          <a:lstStyle/>
          <a:p>
            <a:r>
              <a:rPr lang="en-US" dirty="0"/>
              <a:t>Fitness Reflection</a:t>
            </a:r>
          </a:p>
        </p:txBody>
      </p:sp>
      <p:sp>
        <p:nvSpPr>
          <p:cNvPr id="3" name="Subtitle 2"/>
          <p:cNvSpPr>
            <a:spLocks noGrp="1"/>
          </p:cNvSpPr>
          <p:nvPr>
            <p:ph type="subTitle" idx="1"/>
          </p:nvPr>
        </p:nvSpPr>
        <p:spPr>
          <a:xfrm>
            <a:off x="4724400" y="3846204"/>
            <a:ext cx="3309803" cy="1260629"/>
          </a:xfrm>
        </p:spPr>
        <p:txBody>
          <a:bodyPr/>
          <a:lstStyle/>
          <a:p>
            <a:endParaRPr lang="en-US" dirty="0"/>
          </a:p>
        </p:txBody>
      </p:sp>
      <p:pic>
        <p:nvPicPr>
          <p:cNvPr id="1026" name="Picture 2" descr="http://wellnessbeyondfifty.com/wp-content/uploads/2015/03/weight-gy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267199"/>
            <a:ext cx="2819400" cy="17621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s://www.powerhouse-fitness.co.uk/media/wysiwyg/olegnax/athlete/dumbbells-catego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44655">
            <a:off x="939345" y="2796047"/>
            <a:ext cx="2540000" cy="182880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pic>
        <p:nvPicPr>
          <p:cNvPr id="1028" name="Picture 4" descr="https://encrypted-tbn3.gstatic.com/images?q=tbn:ANd9GcTBPCTShToV8ZFU-9jjpFyxjQudSFiMVgNH2PXbhPgcHD8_Q0i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05444">
            <a:off x="1141993" y="4207236"/>
            <a:ext cx="1867607" cy="217118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pic>
        <p:nvPicPr>
          <p:cNvPr id="1032" name="Picture 8" descr="http://www.fitinphilly.com/Free_weights_top.jpg"/>
          <p:cNvPicPr>
            <a:picLocks noChangeAspect="1" noChangeArrowheads="1"/>
          </p:cNvPicPr>
          <p:nvPr/>
        </p:nvPicPr>
        <p:blipFill rotWithShape="1">
          <a:blip r:embed="rId5">
            <a:extLst>
              <a:ext uri="{28A0092B-C50C-407E-A947-70E740481C1C}">
                <a14:useLocalDpi xmlns:a14="http://schemas.microsoft.com/office/drawing/2010/main" val="0"/>
              </a:ext>
            </a:extLst>
          </a:blip>
          <a:srcRect r="16728"/>
          <a:stretch/>
        </p:blipFill>
        <p:spPr bwMode="auto">
          <a:xfrm rot="20599362">
            <a:off x="455881" y="520835"/>
            <a:ext cx="2912049" cy="234268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138624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did I take this course</a:t>
            </a:r>
          </a:p>
        </p:txBody>
      </p:sp>
      <p:sp>
        <p:nvSpPr>
          <p:cNvPr id="3" name="Content Placeholder 2"/>
          <p:cNvSpPr>
            <a:spLocks noGrp="1"/>
          </p:cNvSpPr>
          <p:nvPr>
            <p:ph idx="1"/>
          </p:nvPr>
        </p:nvSpPr>
        <p:spPr/>
        <p:txBody>
          <a:bodyPr/>
          <a:lstStyle/>
          <a:p>
            <a:r>
              <a:rPr lang="en-US" dirty="0"/>
              <a:t>To get bigger </a:t>
            </a:r>
          </a:p>
          <a:p>
            <a:r>
              <a:rPr lang="en-US" dirty="0"/>
              <a:t>Get better endurance </a:t>
            </a:r>
          </a:p>
          <a:p>
            <a:r>
              <a:rPr lang="en-US" dirty="0"/>
              <a:t>Build muscle mass</a:t>
            </a:r>
          </a:p>
          <a:p>
            <a:r>
              <a:rPr lang="en-US" dirty="0"/>
              <a:t>To keep myself in shape</a:t>
            </a:r>
          </a:p>
          <a:p>
            <a:r>
              <a:rPr lang="en-US" dirty="0"/>
              <a:t>To use and burn off energy</a:t>
            </a:r>
          </a:p>
          <a:p>
            <a:r>
              <a:rPr lang="en-US" dirty="0"/>
              <a:t>To socially communicate with my peers using something I personally enjoy </a:t>
            </a:r>
          </a:p>
        </p:txBody>
      </p:sp>
    </p:spTree>
    <p:extLst>
      <p:ext uri="{BB962C8B-B14F-4D97-AF65-F5344CB8AC3E}">
        <p14:creationId xmlns:p14="http://schemas.microsoft.com/office/powerpoint/2010/main" val="3756394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Personal fitness and Strengths</a:t>
            </a:r>
          </a:p>
        </p:txBody>
      </p:sp>
      <p:sp>
        <p:nvSpPr>
          <p:cNvPr id="3" name="Text Placeholder 2"/>
          <p:cNvSpPr>
            <a:spLocks noGrp="1"/>
          </p:cNvSpPr>
          <p:nvPr>
            <p:ph type="body" idx="1"/>
          </p:nvPr>
        </p:nvSpPr>
        <p:spPr/>
        <p:txBody>
          <a:bodyPr/>
          <a:lstStyle/>
          <a:p>
            <a:r>
              <a:rPr lang="en-US" dirty="0"/>
              <a:t>Strengths </a:t>
            </a:r>
          </a:p>
        </p:txBody>
      </p:sp>
      <p:sp>
        <p:nvSpPr>
          <p:cNvPr id="4" name="Content Placeholder 3"/>
          <p:cNvSpPr>
            <a:spLocks noGrp="1"/>
          </p:cNvSpPr>
          <p:nvPr>
            <p:ph sz="half" idx="2"/>
          </p:nvPr>
        </p:nvSpPr>
        <p:spPr/>
        <p:txBody>
          <a:bodyPr/>
          <a:lstStyle/>
          <a:p>
            <a:r>
              <a:rPr lang="en-US" dirty="0"/>
              <a:t>Core</a:t>
            </a:r>
          </a:p>
          <a:p>
            <a:r>
              <a:rPr lang="en-US" dirty="0"/>
              <a:t>Back</a:t>
            </a:r>
          </a:p>
          <a:p>
            <a:r>
              <a:rPr lang="en-US" dirty="0"/>
              <a:t>Triceps</a:t>
            </a:r>
          </a:p>
          <a:p>
            <a:r>
              <a:rPr lang="en-US" dirty="0"/>
              <a:t>Chest Strength</a:t>
            </a:r>
          </a:p>
          <a:p>
            <a:r>
              <a:rPr lang="en-US" dirty="0"/>
              <a:t>Long Distance</a:t>
            </a:r>
          </a:p>
          <a:p>
            <a:r>
              <a:rPr lang="en-US" dirty="0"/>
              <a:t>Bicep Strength</a:t>
            </a:r>
          </a:p>
        </p:txBody>
      </p:sp>
      <p:sp>
        <p:nvSpPr>
          <p:cNvPr id="5" name="Text Placeholder 4"/>
          <p:cNvSpPr>
            <a:spLocks noGrp="1"/>
          </p:cNvSpPr>
          <p:nvPr>
            <p:ph type="body" sz="quarter" idx="3"/>
          </p:nvPr>
        </p:nvSpPr>
        <p:spPr/>
        <p:txBody>
          <a:bodyPr/>
          <a:lstStyle/>
          <a:p>
            <a:r>
              <a:rPr lang="en-US" dirty="0"/>
              <a:t>Weaknesses </a:t>
            </a:r>
          </a:p>
        </p:txBody>
      </p:sp>
      <p:sp>
        <p:nvSpPr>
          <p:cNvPr id="6" name="Content Placeholder 5"/>
          <p:cNvSpPr>
            <a:spLocks noGrp="1"/>
          </p:cNvSpPr>
          <p:nvPr>
            <p:ph sz="quarter" idx="4"/>
          </p:nvPr>
        </p:nvSpPr>
        <p:spPr/>
        <p:txBody>
          <a:bodyPr/>
          <a:lstStyle/>
          <a:p>
            <a:r>
              <a:rPr lang="en-US" dirty="0"/>
              <a:t>Legs</a:t>
            </a:r>
          </a:p>
          <a:p>
            <a:r>
              <a:rPr lang="en-US" dirty="0"/>
              <a:t>Short Distance </a:t>
            </a:r>
          </a:p>
          <a:p>
            <a:r>
              <a:rPr lang="en-US" dirty="0"/>
              <a:t>Chest Image</a:t>
            </a:r>
          </a:p>
          <a:p>
            <a:r>
              <a:rPr lang="en-US" dirty="0"/>
              <a:t>Bicep Image</a:t>
            </a:r>
          </a:p>
          <a:p>
            <a:endParaRPr lang="en-US" dirty="0"/>
          </a:p>
          <a:p>
            <a:pPr marL="68580" indent="0">
              <a:buNone/>
            </a:pPr>
            <a:endParaRPr lang="en-US" dirty="0"/>
          </a:p>
          <a:p>
            <a:endParaRPr lang="en-US" dirty="0"/>
          </a:p>
          <a:p>
            <a:endParaRPr lang="en-US" dirty="0"/>
          </a:p>
        </p:txBody>
      </p:sp>
      <p:sp>
        <p:nvSpPr>
          <p:cNvPr id="7" name="Snip Diagonal Corner Rectangle 6"/>
          <p:cNvSpPr/>
          <p:nvPr/>
        </p:nvSpPr>
        <p:spPr>
          <a:xfrm>
            <a:off x="762000" y="609600"/>
            <a:ext cx="1981200" cy="762000"/>
          </a:xfrm>
          <a:prstGeom prst="snip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4.5/5</a:t>
            </a:r>
          </a:p>
        </p:txBody>
      </p:sp>
    </p:spTree>
    <p:extLst>
      <p:ext uri="{BB962C8B-B14F-4D97-AF65-F5344CB8AC3E}">
        <p14:creationId xmlns:p14="http://schemas.microsoft.com/office/powerpoint/2010/main" val="4054766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024744" cy="1143000"/>
          </a:xfrm>
        </p:spPr>
        <p:txBody>
          <a:bodyPr>
            <a:normAutofit/>
          </a:bodyPr>
          <a:lstStyle/>
          <a:p>
            <a:r>
              <a:rPr lang="en-US" dirty="0"/>
              <a:t>S</a:t>
            </a:r>
            <a:r>
              <a:rPr lang="hu-HU" dirty="0"/>
              <a:t>ports that fit my body type</a:t>
            </a:r>
            <a:endParaRPr lang="en-US" dirty="0"/>
          </a:p>
        </p:txBody>
      </p:sp>
      <p:pic>
        <p:nvPicPr>
          <p:cNvPr id="5" name="Picture 4"/>
          <p:cNvPicPr>
            <a:picLocks noChangeAspect="1"/>
          </p:cNvPicPr>
          <p:nvPr/>
        </p:nvPicPr>
        <p:blipFill>
          <a:blip r:embed="rId2"/>
          <a:stretch>
            <a:fillRect/>
          </a:stretch>
        </p:blipFill>
        <p:spPr>
          <a:xfrm>
            <a:off x="914400" y="2209800"/>
            <a:ext cx="3048000"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3"/>
          <a:stretch>
            <a:fillRect/>
          </a:stretch>
        </p:blipFill>
        <p:spPr>
          <a:xfrm>
            <a:off x="685800" y="4114800"/>
            <a:ext cx="3314700"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a:blip r:embed="rId4"/>
          <a:stretch>
            <a:fillRect/>
          </a:stretch>
        </p:blipFill>
        <p:spPr>
          <a:xfrm>
            <a:off x="5486400" y="1981200"/>
            <a:ext cx="298450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5"/>
          <a:stretch>
            <a:fillRect/>
          </a:stretch>
        </p:blipFill>
        <p:spPr>
          <a:xfrm>
            <a:off x="3657600" y="2743200"/>
            <a:ext cx="3200400" cy="23271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6"/>
          <a:stretch>
            <a:fillRect/>
          </a:stretch>
        </p:blipFill>
        <p:spPr>
          <a:xfrm>
            <a:off x="4953000" y="4267200"/>
            <a:ext cx="32893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55732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Outside/Inside Recourses </a:t>
            </a:r>
          </a:p>
        </p:txBody>
      </p:sp>
      <p:sp>
        <p:nvSpPr>
          <p:cNvPr id="3" name="Content Placeholder 2"/>
          <p:cNvSpPr>
            <a:spLocks noGrp="1"/>
          </p:cNvSpPr>
          <p:nvPr>
            <p:ph idx="1"/>
          </p:nvPr>
        </p:nvSpPr>
        <p:spPr/>
        <p:txBody>
          <a:bodyPr/>
          <a:lstStyle/>
          <a:p>
            <a:r>
              <a:rPr lang="en-US" dirty="0"/>
              <a:t>Community rec center at Walnut Grove once a week. </a:t>
            </a:r>
          </a:p>
          <a:p>
            <a:r>
              <a:rPr lang="en-US" dirty="0"/>
              <a:t>Swim workouts at walnut grove pool.</a:t>
            </a:r>
          </a:p>
          <a:p>
            <a:r>
              <a:rPr lang="en-US" dirty="0"/>
              <a:t>MMA gym by the bypass.</a:t>
            </a:r>
          </a:p>
          <a:p>
            <a:r>
              <a:rPr lang="en-US" dirty="0"/>
              <a:t> School gym and Courts.</a:t>
            </a:r>
          </a:p>
          <a:p>
            <a:pPr marL="68580" indent="0">
              <a:buNone/>
            </a:pPr>
            <a:endParaRPr lang="en-US" dirty="0"/>
          </a:p>
          <a:p>
            <a:endParaRPr lang="en-US" dirty="0"/>
          </a:p>
          <a:p>
            <a:pPr marL="68580" indent="0">
              <a:buNone/>
            </a:pPr>
            <a:endParaRPr lang="en-US" dirty="0"/>
          </a:p>
        </p:txBody>
      </p:sp>
    </p:spTree>
    <p:extLst>
      <p:ext uri="{BB962C8B-B14F-4D97-AF65-F5344CB8AC3E}">
        <p14:creationId xmlns:p14="http://schemas.microsoft.com/office/powerpoint/2010/main" val="300420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 Maintain a healthy lifestyle.</a:t>
            </a:r>
          </a:p>
        </p:txBody>
      </p:sp>
      <p:sp>
        <p:nvSpPr>
          <p:cNvPr id="3" name="Content Placeholder 2"/>
          <p:cNvSpPr>
            <a:spLocks noGrp="1"/>
          </p:cNvSpPr>
          <p:nvPr>
            <p:ph idx="1"/>
          </p:nvPr>
        </p:nvSpPr>
        <p:spPr/>
        <p:txBody>
          <a:bodyPr/>
          <a:lstStyle/>
          <a:p>
            <a:r>
              <a:rPr lang="en-US" dirty="0"/>
              <a:t>Lower stress levels</a:t>
            </a:r>
          </a:p>
          <a:p>
            <a:r>
              <a:rPr lang="en-US" dirty="0"/>
              <a:t>sleep </a:t>
            </a:r>
          </a:p>
          <a:p>
            <a:r>
              <a:rPr lang="en-US" dirty="0"/>
              <a:t>take time for myself </a:t>
            </a:r>
          </a:p>
          <a:p>
            <a:r>
              <a:rPr lang="en-US" dirty="0"/>
              <a:t>vitamins </a:t>
            </a:r>
          </a:p>
          <a:p>
            <a:r>
              <a:rPr lang="en-US" dirty="0"/>
              <a:t>drink more water </a:t>
            </a:r>
          </a:p>
          <a:p>
            <a:r>
              <a:rPr lang="en-US" dirty="0"/>
              <a:t>less caffeine </a:t>
            </a:r>
          </a:p>
          <a:p>
            <a:r>
              <a:rPr lang="en-US" dirty="0"/>
              <a:t>less sugar</a:t>
            </a:r>
          </a:p>
          <a:p>
            <a:pPr marL="68580" indent="0">
              <a:buNone/>
            </a:pPr>
            <a:endParaRPr lang="en-US" dirty="0"/>
          </a:p>
        </p:txBody>
      </p:sp>
      <p:pic>
        <p:nvPicPr>
          <p:cNvPr id="4" name="Picture 3"/>
          <p:cNvPicPr>
            <a:picLocks noChangeAspect="1"/>
          </p:cNvPicPr>
          <p:nvPr/>
        </p:nvPicPr>
        <p:blipFill>
          <a:blip r:embed="rId2"/>
          <a:stretch>
            <a:fillRect/>
          </a:stretch>
        </p:blipFill>
        <p:spPr>
          <a:xfrm>
            <a:off x="4800600" y="2590800"/>
            <a:ext cx="3200400" cy="3200400"/>
          </a:xfrm>
          <a:prstGeom prst="rect">
            <a:avLst/>
          </a:prstGeom>
        </p:spPr>
      </p:pic>
    </p:spTree>
    <p:extLst>
      <p:ext uri="{BB962C8B-B14F-4D97-AF65-F5344CB8AC3E}">
        <p14:creationId xmlns:p14="http://schemas.microsoft.com/office/powerpoint/2010/main" val="1193766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Reflection</a:t>
            </a:r>
          </a:p>
        </p:txBody>
      </p:sp>
      <p:sp>
        <p:nvSpPr>
          <p:cNvPr id="3" name="Content Placeholder 2"/>
          <p:cNvSpPr>
            <a:spLocks noGrp="1"/>
          </p:cNvSpPr>
          <p:nvPr>
            <p:ph idx="1"/>
          </p:nvPr>
        </p:nvSpPr>
        <p:spPr>
          <a:xfrm>
            <a:off x="685800" y="2362200"/>
            <a:ext cx="7772400" cy="3962400"/>
          </a:xfrm>
        </p:spPr>
        <p:txBody>
          <a:bodyPr>
            <a:normAutofit fontScale="55000" lnSpcReduction="20000"/>
          </a:bodyPr>
          <a:lstStyle/>
          <a:p>
            <a:pPr marL="525780" indent="-457200">
              <a:buFont typeface="+mj-lt"/>
              <a:buAutoNum type="arabicParenR"/>
            </a:pPr>
            <a:r>
              <a:rPr lang="en-US" dirty="0"/>
              <a:t>Before this course I had frequent weight and strength training experiences and participated in many sporting events. </a:t>
            </a:r>
          </a:p>
          <a:p>
            <a:pPr marL="525780" indent="-457200">
              <a:buFont typeface="+mj-lt"/>
              <a:buAutoNum type="arabicParenR"/>
            </a:pPr>
            <a:r>
              <a:rPr lang="en-US" dirty="0"/>
              <a:t>No this course was not what I expected, we did not have the freedom I thought we would have until we approached third term and had a witch of teaching. </a:t>
            </a:r>
          </a:p>
          <a:p>
            <a:pPr marL="525780" indent="-457200">
              <a:buFont typeface="+mj-lt"/>
              <a:buAutoNum type="arabicParenR"/>
            </a:pPr>
            <a:r>
              <a:rPr lang="en-US" dirty="0"/>
              <a:t>I believe I improved as soon as I was given my own time to chose my workouts, before this my workouts wee controlled and I was unable to work heavily in the places I lacked strength. </a:t>
            </a:r>
          </a:p>
          <a:p>
            <a:pPr marL="525780" indent="-457200">
              <a:buFont typeface="+mj-lt"/>
              <a:buAutoNum type="arabicParenR"/>
            </a:pPr>
            <a:r>
              <a:rPr lang="en-US" dirty="0"/>
              <a:t>There were multiple things that could've made this program but I believe they all happened in the third term. Our new teacher Mr. Salter provided outdoor time so we could still compete in other sports, gave us time to accomplish our goals through free workouts, additionally also gave us pointers on technique and even worked out with us. Those three things were exactly what I expected in this course and I believe we did not receive them in the first two terms so creds to salter for turning my view of weight training around for me. </a:t>
            </a:r>
          </a:p>
          <a:p>
            <a:pPr marL="525780" indent="-457200">
              <a:buFont typeface="+mj-lt"/>
              <a:buAutoNum type="arabicParenR"/>
            </a:pPr>
            <a:r>
              <a:rPr lang="en-US" dirty="0"/>
              <a:t>In this course I would simply change the ability to be controlled during workout time unless completely necessary or for an outdoor activity. I believe its extremely important to have proper time to efficiently workout and achieve your goals. Over the last term Mr. Salter has provided this experience for our class he has been lenient respectful and helpful in assisting us to reach our physical and emotional goals as high school influences. Unlike Tupper he has never held us up for 40 minutes talking about how much ice cream he ate the day before but has us getting right into our workouts with an efficient warm-up. Overall I am very pleased on how this course has turned out in the last term and I am excited to see where it goes next year thanks to Mr. Salter.</a:t>
            </a:r>
          </a:p>
        </p:txBody>
      </p:sp>
    </p:spTree>
    <p:extLst>
      <p:ext uri="{BB962C8B-B14F-4D97-AF65-F5344CB8AC3E}">
        <p14:creationId xmlns:p14="http://schemas.microsoft.com/office/powerpoint/2010/main" val="2977708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024744" cy="1143000"/>
          </a:xfrm>
        </p:spPr>
        <p:txBody>
          <a:bodyPr/>
          <a:lstStyle/>
          <a:p>
            <a:r>
              <a:rPr lang="en-US" dirty="0"/>
              <a:t>Goalsetting</a:t>
            </a:r>
          </a:p>
        </p:txBody>
      </p:sp>
      <p:sp>
        <p:nvSpPr>
          <p:cNvPr id="3" name="Content Placeholder 2"/>
          <p:cNvSpPr>
            <a:spLocks noGrp="1"/>
          </p:cNvSpPr>
          <p:nvPr>
            <p:ph idx="1"/>
          </p:nvPr>
        </p:nvSpPr>
        <p:spPr/>
        <p:txBody>
          <a:bodyPr>
            <a:normAutofit fontScale="92500" lnSpcReduction="20000"/>
          </a:bodyPr>
          <a:lstStyle/>
          <a:p>
            <a:r>
              <a:rPr lang="en-US" dirty="0"/>
              <a:t>My goals were met over the course of this year. I strived to gain weight, and gained a total muscle mass of 12 pounds.</a:t>
            </a:r>
          </a:p>
          <a:p>
            <a:r>
              <a:rPr lang="en-US" dirty="0"/>
              <a:t>Some barriers I faced throughout the year was job confliction. I often spent time in the gym but on occasion was too tired to participate in class and instead did productive school work during that time. </a:t>
            </a:r>
          </a:p>
          <a:p>
            <a:r>
              <a:rPr lang="en-US" dirty="0"/>
              <a:t>Over the period of this year I had many external and internal influences. Much of which was my drive to excel in my fitness testing. </a:t>
            </a:r>
          </a:p>
        </p:txBody>
      </p:sp>
    </p:spTree>
    <p:extLst>
      <p:ext uri="{BB962C8B-B14F-4D97-AF65-F5344CB8AC3E}">
        <p14:creationId xmlns:p14="http://schemas.microsoft.com/office/powerpoint/2010/main" val="30678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875264"/>
          </a:xfrm>
        </p:spPr>
        <p:txBody>
          <a:bodyPr/>
          <a:lstStyle/>
          <a:p>
            <a:r>
              <a:rPr lang="en-US" dirty="0"/>
              <a:t>Pull Up Test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51051439"/>
              </p:ext>
            </p:extLst>
          </p:nvPr>
        </p:nvGraphicFramePr>
        <p:xfrm>
          <a:off x="685800" y="1676400"/>
          <a:ext cx="5029200" cy="320357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4572000" y="977630"/>
            <a:ext cx="3657600" cy="518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0" y="977630"/>
            <a:ext cx="3657600" cy="4154983"/>
          </a:xfrm>
          <a:prstGeom prst="rect">
            <a:avLst/>
          </a:prstGeom>
          <a:noFill/>
        </p:spPr>
        <p:txBody>
          <a:bodyPr wrap="square" rtlCol="0">
            <a:spAutoFit/>
          </a:bodyPr>
          <a:lstStyle/>
          <a:p>
            <a:r>
              <a:rPr lang="en-US" sz="2400" dirty="0"/>
              <a:t>Over all I am very happy with how I have excelled. I started with 26 pull ups and by term  3 I reached my goal of 30 chin ups. Training required or this was mainly core and back which was required to accelerate up on the bar. </a:t>
            </a:r>
          </a:p>
        </p:txBody>
      </p:sp>
      <p:sp>
        <p:nvSpPr>
          <p:cNvPr id="7" name="TextBox 6"/>
          <p:cNvSpPr txBox="1"/>
          <p:nvPr/>
        </p:nvSpPr>
        <p:spPr>
          <a:xfrm>
            <a:off x="2362200" y="4876800"/>
            <a:ext cx="838200" cy="369332"/>
          </a:xfrm>
          <a:prstGeom prst="rect">
            <a:avLst/>
          </a:prstGeom>
          <a:noFill/>
        </p:spPr>
        <p:txBody>
          <a:bodyPr wrap="square" rtlCol="0">
            <a:spAutoFit/>
          </a:bodyPr>
          <a:lstStyle/>
          <a:p>
            <a:r>
              <a:rPr lang="en-US" dirty="0"/>
              <a:t>Terms</a:t>
            </a:r>
          </a:p>
        </p:txBody>
      </p:sp>
    </p:spTree>
    <p:extLst>
      <p:ext uri="{BB962C8B-B14F-4D97-AF65-F5344CB8AC3E}">
        <p14:creationId xmlns:p14="http://schemas.microsoft.com/office/powerpoint/2010/main" val="186945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875264"/>
          </a:xfrm>
        </p:spPr>
        <p:txBody>
          <a:bodyPr>
            <a:normAutofit/>
          </a:bodyPr>
          <a:lstStyle/>
          <a:p>
            <a:r>
              <a:rPr lang="en-US" dirty="0"/>
              <a:t>Plank Test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9580904"/>
              </p:ext>
            </p:extLst>
          </p:nvPr>
        </p:nvGraphicFramePr>
        <p:xfrm>
          <a:off x="685800" y="1676400"/>
          <a:ext cx="4648200" cy="320357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4572000" y="977630"/>
            <a:ext cx="3657600" cy="518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572000" y="914400"/>
            <a:ext cx="3657600" cy="5262979"/>
          </a:xfrm>
          <a:prstGeom prst="rect">
            <a:avLst/>
          </a:prstGeom>
        </p:spPr>
        <p:txBody>
          <a:bodyPr wrap="square">
            <a:spAutoFit/>
          </a:bodyPr>
          <a:lstStyle/>
          <a:p>
            <a:r>
              <a:rPr lang="en-US" sz="2400" dirty="0"/>
              <a:t>Over all I am confident with my consistency in this test. I pushed myself every term to reach 5 minutes and by term 3 had maintained my goal to outlast exhaustion. Training required or this was particularly core and arms which was required to maintain a steady balance when in plank position. </a:t>
            </a:r>
          </a:p>
        </p:txBody>
      </p:sp>
      <p:sp>
        <p:nvSpPr>
          <p:cNvPr id="6" name="TextBox 5"/>
          <p:cNvSpPr txBox="1"/>
          <p:nvPr/>
        </p:nvSpPr>
        <p:spPr>
          <a:xfrm>
            <a:off x="2362200" y="4876800"/>
            <a:ext cx="838200" cy="369332"/>
          </a:xfrm>
          <a:prstGeom prst="rect">
            <a:avLst/>
          </a:prstGeom>
          <a:noFill/>
        </p:spPr>
        <p:txBody>
          <a:bodyPr wrap="square" rtlCol="0">
            <a:spAutoFit/>
          </a:bodyPr>
          <a:lstStyle/>
          <a:p>
            <a:r>
              <a:rPr lang="en-US" dirty="0"/>
              <a:t>Terms</a:t>
            </a:r>
          </a:p>
        </p:txBody>
      </p:sp>
    </p:spTree>
    <p:extLst>
      <p:ext uri="{BB962C8B-B14F-4D97-AF65-F5344CB8AC3E}">
        <p14:creationId xmlns:p14="http://schemas.microsoft.com/office/powerpoint/2010/main" val="1425275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875264"/>
          </a:xfrm>
        </p:spPr>
        <p:txBody>
          <a:bodyPr/>
          <a:lstStyle/>
          <a:p>
            <a:r>
              <a:rPr lang="en-US" dirty="0"/>
              <a:t>Push Up Test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7439401"/>
              </p:ext>
            </p:extLst>
          </p:nvPr>
        </p:nvGraphicFramePr>
        <p:xfrm>
          <a:off x="685800" y="1676400"/>
          <a:ext cx="4648200" cy="320357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4572000" y="977630"/>
            <a:ext cx="3657600" cy="518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572000" y="990600"/>
            <a:ext cx="3657600" cy="4401205"/>
          </a:xfrm>
          <a:prstGeom prst="rect">
            <a:avLst/>
          </a:prstGeom>
        </p:spPr>
        <p:txBody>
          <a:bodyPr wrap="square">
            <a:spAutoFit/>
          </a:bodyPr>
          <a:lstStyle/>
          <a:p>
            <a:r>
              <a:rPr lang="en-US" sz="2000" dirty="0"/>
              <a:t>I am proud with my performance in this test. I strived every term to increase my push up max and concluding term 3 had achieved 74 push ups well past my original goal to push out two or three more than the previous time. Training required for this was particularly core and arms which was required to maintain efficiency and speed throughout the test. </a:t>
            </a:r>
          </a:p>
        </p:txBody>
      </p:sp>
      <p:sp>
        <p:nvSpPr>
          <p:cNvPr id="6" name="TextBox 5"/>
          <p:cNvSpPr txBox="1"/>
          <p:nvPr/>
        </p:nvSpPr>
        <p:spPr>
          <a:xfrm>
            <a:off x="2362200" y="4876800"/>
            <a:ext cx="838200" cy="369332"/>
          </a:xfrm>
          <a:prstGeom prst="rect">
            <a:avLst/>
          </a:prstGeom>
          <a:noFill/>
        </p:spPr>
        <p:txBody>
          <a:bodyPr wrap="square" rtlCol="0">
            <a:spAutoFit/>
          </a:bodyPr>
          <a:lstStyle/>
          <a:p>
            <a:r>
              <a:rPr lang="en-US" dirty="0"/>
              <a:t>Terms</a:t>
            </a:r>
          </a:p>
        </p:txBody>
      </p:sp>
    </p:spTree>
    <p:extLst>
      <p:ext uri="{BB962C8B-B14F-4D97-AF65-F5344CB8AC3E}">
        <p14:creationId xmlns:p14="http://schemas.microsoft.com/office/powerpoint/2010/main" val="3060914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9998"/>
            <a:ext cx="7024744" cy="875264"/>
          </a:xfrm>
        </p:spPr>
        <p:txBody>
          <a:bodyPr/>
          <a:lstStyle/>
          <a:p>
            <a:r>
              <a:rPr lang="en-US" dirty="0"/>
              <a:t>Bench Press Test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14304692"/>
              </p:ext>
            </p:extLst>
          </p:nvPr>
        </p:nvGraphicFramePr>
        <p:xfrm>
          <a:off x="685800" y="1676400"/>
          <a:ext cx="4648200" cy="320357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4572000" y="977630"/>
            <a:ext cx="3657600" cy="518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0" y="990600"/>
            <a:ext cx="3657600" cy="4401205"/>
          </a:xfrm>
          <a:prstGeom prst="rect">
            <a:avLst/>
          </a:prstGeom>
        </p:spPr>
        <p:txBody>
          <a:bodyPr wrap="square">
            <a:spAutoFit/>
          </a:bodyPr>
          <a:lstStyle/>
          <a:p>
            <a:r>
              <a:rPr lang="en-US" sz="2000" dirty="0"/>
              <a:t>I am Satisfied with my performance in this test. I pushed myself to increase my reps and strived to gain muscle mass. Concluding term 3 maxed out at 16 over five times my original reps in the first term. Training required for this was particularly chest, biceps, and triceps which was required to exert enough force to complete each rep. </a:t>
            </a:r>
          </a:p>
        </p:txBody>
      </p:sp>
      <p:sp>
        <p:nvSpPr>
          <p:cNvPr id="7" name="TextBox 6"/>
          <p:cNvSpPr txBox="1"/>
          <p:nvPr/>
        </p:nvSpPr>
        <p:spPr>
          <a:xfrm>
            <a:off x="2362200" y="4876800"/>
            <a:ext cx="838200" cy="369332"/>
          </a:xfrm>
          <a:prstGeom prst="rect">
            <a:avLst/>
          </a:prstGeom>
          <a:noFill/>
        </p:spPr>
        <p:txBody>
          <a:bodyPr wrap="square" rtlCol="0">
            <a:spAutoFit/>
          </a:bodyPr>
          <a:lstStyle/>
          <a:p>
            <a:r>
              <a:rPr lang="en-US" dirty="0"/>
              <a:t>Terms</a:t>
            </a:r>
          </a:p>
        </p:txBody>
      </p:sp>
    </p:spTree>
    <p:extLst>
      <p:ext uri="{BB962C8B-B14F-4D97-AF65-F5344CB8AC3E}">
        <p14:creationId xmlns:p14="http://schemas.microsoft.com/office/powerpoint/2010/main" val="3060914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024744" cy="875264"/>
          </a:xfrm>
        </p:spPr>
        <p:txBody>
          <a:bodyPr/>
          <a:lstStyle/>
          <a:p>
            <a:r>
              <a:rPr lang="en-US" dirty="0"/>
              <a:t>12 Minute Run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02282164"/>
              </p:ext>
            </p:extLst>
          </p:nvPr>
        </p:nvGraphicFramePr>
        <p:xfrm>
          <a:off x="685800" y="1676400"/>
          <a:ext cx="4648200" cy="320357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4572000" y="977630"/>
            <a:ext cx="3657600" cy="518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0" y="990600"/>
            <a:ext cx="3657600" cy="4708981"/>
          </a:xfrm>
          <a:prstGeom prst="rect">
            <a:avLst/>
          </a:prstGeom>
        </p:spPr>
        <p:txBody>
          <a:bodyPr wrap="square">
            <a:spAutoFit/>
          </a:bodyPr>
          <a:lstStyle/>
          <a:p>
            <a:r>
              <a:rPr lang="en-US" sz="2000" dirty="0"/>
              <a:t>I am confident with my performance in this test. I slowed down by ½ a lap in the finial term due to poor cardio. to increase my cardio for next year and my next set of fitness testing I plan too run and produce cardio workouts to increase my speed and time. Training required for this test was particularly cardio and legs which was required to efficiently complete the laps. </a:t>
            </a:r>
          </a:p>
        </p:txBody>
      </p:sp>
      <p:sp>
        <p:nvSpPr>
          <p:cNvPr id="3" name="TextBox 2"/>
          <p:cNvSpPr txBox="1"/>
          <p:nvPr/>
        </p:nvSpPr>
        <p:spPr>
          <a:xfrm>
            <a:off x="2362200" y="4876800"/>
            <a:ext cx="838200" cy="369332"/>
          </a:xfrm>
          <a:prstGeom prst="rect">
            <a:avLst/>
          </a:prstGeom>
          <a:noFill/>
        </p:spPr>
        <p:txBody>
          <a:bodyPr wrap="square" rtlCol="0">
            <a:spAutoFit/>
          </a:bodyPr>
          <a:lstStyle/>
          <a:p>
            <a:r>
              <a:rPr lang="en-US" dirty="0"/>
              <a:t>Terms</a:t>
            </a:r>
          </a:p>
        </p:txBody>
      </p:sp>
    </p:spTree>
    <p:extLst>
      <p:ext uri="{BB962C8B-B14F-4D97-AF65-F5344CB8AC3E}">
        <p14:creationId xmlns:p14="http://schemas.microsoft.com/office/powerpoint/2010/main" val="3060914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648200" y="914400"/>
            <a:ext cx="3733800" cy="5334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66800" y="762000"/>
            <a:ext cx="7024744" cy="1143000"/>
          </a:xfrm>
        </p:spPr>
        <p:txBody>
          <a:bodyPr>
            <a:normAutofit/>
          </a:bodyPr>
          <a:lstStyle/>
          <a:p>
            <a:r>
              <a:rPr lang="hu-HU" dirty="0"/>
              <a:t>Somatotypes</a:t>
            </a:r>
            <a:endParaRPr lang="en-US" dirty="0"/>
          </a:p>
        </p:txBody>
      </p:sp>
      <p:pic>
        <p:nvPicPr>
          <p:cNvPr id="5" name="Picture 4"/>
          <p:cNvPicPr>
            <a:picLocks noChangeAspect="1"/>
          </p:cNvPicPr>
          <p:nvPr/>
        </p:nvPicPr>
        <p:blipFill>
          <a:blip r:embed="rId2"/>
          <a:stretch>
            <a:fillRect/>
          </a:stretch>
        </p:blipFill>
        <p:spPr>
          <a:xfrm>
            <a:off x="762000" y="1981200"/>
            <a:ext cx="3886200" cy="2697023"/>
          </a:xfrm>
          <a:prstGeom prst="rect">
            <a:avLst/>
          </a:prstGeom>
        </p:spPr>
      </p:pic>
      <p:sp>
        <p:nvSpPr>
          <p:cNvPr id="9" name="TextBox 8"/>
          <p:cNvSpPr txBox="1"/>
          <p:nvPr/>
        </p:nvSpPr>
        <p:spPr>
          <a:xfrm>
            <a:off x="4648200" y="990600"/>
            <a:ext cx="3733800" cy="5262978"/>
          </a:xfrm>
          <a:prstGeom prst="rect">
            <a:avLst/>
          </a:prstGeom>
          <a:noFill/>
        </p:spPr>
        <p:txBody>
          <a:bodyPr wrap="square" rtlCol="0">
            <a:spAutoFit/>
          </a:bodyPr>
          <a:lstStyle/>
          <a:p>
            <a:pPr marL="285750" indent="-285750">
              <a:buFont typeface="Wingdings" charset="2"/>
              <a:buChar char="v"/>
            </a:pPr>
            <a:r>
              <a:rPr lang="en-US" sz="1400" dirty="0"/>
              <a:t>Ectomorphic: characterized as linear, thin, tall, often fragile, light muscle mass. desire isolation, solitude and concealment, normally tense, anxious, and have restrained in posture and movement.</a:t>
            </a:r>
          </a:p>
          <a:p>
            <a:pPr marL="285750" indent="-285750">
              <a:buFont typeface="Wingdings" charset="2"/>
              <a:buChar char="v"/>
            </a:pPr>
            <a:endParaRPr lang="en-US" sz="1400" dirty="0"/>
          </a:p>
          <a:p>
            <a:pPr marL="285750" indent="-285750">
              <a:buFont typeface="Wingdings" charset="2"/>
              <a:buChar char="v"/>
            </a:pPr>
            <a:r>
              <a:rPr lang="en-US" sz="1400" dirty="0"/>
              <a:t>Mesomorphic: characterized as rugged, triangular, athletically built with well developed muscle. Thick skinned with good posture. Found to be inclined towards physical adventure and risk taking also found to be vigorous, courageous, assertive, direct and dominant.</a:t>
            </a:r>
          </a:p>
          <a:p>
            <a:pPr marL="285750" indent="-285750">
              <a:buFont typeface="Wingdings" charset="2"/>
              <a:buChar char="v"/>
            </a:pPr>
            <a:endParaRPr lang="en-US" sz="1400" dirty="0"/>
          </a:p>
          <a:p>
            <a:pPr marL="285750" indent="-285750">
              <a:buFont typeface="Wingdings" charset="2"/>
              <a:buChar char="v"/>
            </a:pPr>
            <a:r>
              <a:rPr lang="en-US" sz="1400" dirty="0"/>
              <a:t>Endomorphic: characterized as round, normally short and soft skinned, under-developed muscle mass and normally have difficulty losing weight. Known to over enjoy food, and love people and affection. May have slow reactions in physical situations. </a:t>
            </a:r>
          </a:p>
        </p:txBody>
      </p:sp>
    </p:spTree>
    <p:extLst>
      <p:ext uri="{BB962C8B-B14F-4D97-AF65-F5344CB8AC3E}">
        <p14:creationId xmlns:p14="http://schemas.microsoft.com/office/powerpoint/2010/main" val="113779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nip Same Side Corner Rectangle 10"/>
          <p:cNvSpPr/>
          <p:nvPr/>
        </p:nvSpPr>
        <p:spPr>
          <a:xfrm>
            <a:off x="609600" y="5105400"/>
            <a:ext cx="2667000" cy="1295400"/>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505200" y="2133600"/>
            <a:ext cx="5029200" cy="411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66800" y="762000"/>
            <a:ext cx="7024744" cy="1143000"/>
          </a:xfrm>
        </p:spPr>
        <p:txBody>
          <a:bodyPr>
            <a:normAutofit/>
          </a:bodyPr>
          <a:lstStyle/>
          <a:p>
            <a:r>
              <a:rPr lang="hu-HU" dirty="0"/>
              <a:t>Finding Somatotypes</a:t>
            </a:r>
            <a:endParaRPr lang="en-US" dirty="0"/>
          </a:p>
        </p:txBody>
      </p:sp>
      <p:sp>
        <p:nvSpPr>
          <p:cNvPr id="8" name="TextBox 7"/>
          <p:cNvSpPr txBox="1"/>
          <p:nvPr/>
        </p:nvSpPr>
        <p:spPr>
          <a:xfrm>
            <a:off x="4648200" y="914400"/>
            <a:ext cx="3733800" cy="369332"/>
          </a:xfrm>
          <a:prstGeom prst="rect">
            <a:avLst/>
          </a:prstGeom>
          <a:noFill/>
        </p:spPr>
        <p:txBody>
          <a:bodyPr wrap="square" rtlCol="0">
            <a:spAutoFit/>
          </a:bodyPr>
          <a:lstStyle/>
          <a:p>
            <a:endParaRPr lang="en-US"/>
          </a:p>
        </p:txBody>
      </p:sp>
      <p:pic>
        <p:nvPicPr>
          <p:cNvPr id="3" name="Picture 2"/>
          <p:cNvPicPr>
            <a:picLocks noChangeAspect="1"/>
          </p:cNvPicPr>
          <p:nvPr/>
        </p:nvPicPr>
        <p:blipFill>
          <a:blip r:embed="rId2"/>
          <a:stretch>
            <a:fillRect/>
          </a:stretch>
        </p:blipFill>
        <p:spPr>
          <a:xfrm>
            <a:off x="609600" y="2133600"/>
            <a:ext cx="2755900" cy="2755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3581400" y="2209800"/>
            <a:ext cx="4876800" cy="3785652"/>
          </a:xfrm>
          <a:prstGeom prst="rect">
            <a:avLst/>
          </a:prstGeom>
        </p:spPr>
        <p:txBody>
          <a:bodyPr wrap="square">
            <a:spAutoFit/>
          </a:bodyPr>
          <a:lstStyle/>
          <a:p>
            <a:r>
              <a:rPr lang="en-US" sz="1600" dirty="0"/>
              <a:t>“You have a naturally fit body but, to maintain or improve it, you should adopt an exercise and diet regimen that compliments your build. You can strength train more often and for longer periods of time, but be careful not to overdo it. Train with moderate to heavy weighs and keep a moderate pace, making sure not to rest too long between sets. You'll find you gain muscle quite easily. Don't fear; you won't get "bulky." When you're happy with your muscle size, simply train to maintain. Stick to a good, healthy diet to stay lean and muscular, and watch for any slow-creeping fat gains. Engage in and enjoy aerobic activities, but be careful not to.” -</a:t>
            </a:r>
            <a:r>
              <a:rPr lang="en-US" sz="1600" dirty="0" err="1"/>
              <a:t>www.bodybuilding.com</a:t>
            </a:r>
            <a:endParaRPr lang="en-US" sz="1600" dirty="0"/>
          </a:p>
        </p:txBody>
      </p:sp>
      <p:sp>
        <p:nvSpPr>
          <p:cNvPr id="9" name="Rectangle 8"/>
          <p:cNvSpPr/>
          <p:nvPr/>
        </p:nvSpPr>
        <p:spPr>
          <a:xfrm>
            <a:off x="762000" y="5105400"/>
            <a:ext cx="2514600" cy="1200329"/>
          </a:xfrm>
          <a:prstGeom prst="rect">
            <a:avLst/>
          </a:prstGeom>
        </p:spPr>
        <p:txBody>
          <a:bodyPr wrap="square">
            <a:spAutoFit/>
          </a:bodyPr>
          <a:lstStyle/>
          <a:p>
            <a:r>
              <a:rPr lang="en-US" dirty="0"/>
              <a:t>Traits:</a:t>
            </a:r>
          </a:p>
          <a:p>
            <a:r>
              <a:rPr lang="en-US" dirty="0"/>
              <a:t>Endomorph: 13%</a:t>
            </a:r>
          </a:p>
          <a:p>
            <a:r>
              <a:rPr lang="en-US" dirty="0"/>
              <a:t>Mesomorph: 63%</a:t>
            </a:r>
          </a:p>
          <a:p>
            <a:r>
              <a:rPr lang="en-US" dirty="0"/>
              <a:t>Ectomorph: 25%</a:t>
            </a:r>
          </a:p>
        </p:txBody>
      </p:sp>
    </p:spTree>
    <p:extLst>
      <p:ext uri="{BB962C8B-B14F-4D97-AF65-F5344CB8AC3E}">
        <p14:creationId xmlns:p14="http://schemas.microsoft.com/office/powerpoint/2010/main" val="29150608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2881</TotalTime>
  <Words>1179</Words>
  <Application>Microsoft Office PowerPoint</Application>
  <PresentationFormat>On-screen Show (4:3)</PresentationFormat>
  <Paragraphs>81</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Century Gothic</vt:lpstr>
      <vt:lpstr>Wingdings</vt:lpstr>
      <vt:lpstr>Wingdings 2</vt:lpstr>
      <vt:lpstr>Austin</vt:lpstr>
      <vt:lpstr>Fitness Reflection</vt:lpstr>
      <vt:lpstr>Goalsetting</vt:lpstr>
      <vt:lpstr>Pull Up Test</vt:lpstr>
      <vt:lpstr>Plank Test</vt:lpstr>
      <vt:lpstr>Push Up Test</vt:lpstr>
      <vt:lpstr>Bench Press Test</vt:lpstr>
      <vt:lpstr>12 Minute Run</vt:lpstr>
      <vt:lpstr>Somatotypes</vt:lpstr>
      <vt:lpstr>Finding Somatotypes</vt:lpstr>
      <vt:lpstr>Why did I take this course</vt:lpstr>
      <vt:lpstr>Personal fitness and Strengths</vt:lpstr>
      <vt:lpstr>Sports that fit my body type</vt:lpstr>
      <vt:lpstr>Outside/Inside Recourses </vt:lpstr>
      <vt:lpstr>To Maintain a healthy lifestyle.</vt:lpstr>
      <vt:lpstr>Course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Fitness Reflection</dc:title>
  <dc:creator>student</dc:creator>
  <cp:lastModifiedBy>Adam S</cp:lastModifiedBy>
  <cp:revision>29</cp:revision>
  <dcterms:created xsi:type="dcterms:W3CDTF">2016-06-08T15:31:44Z</dcterms:created>
  <dcterms:modified xsi:type="dcterms:W3CDTF">2017-06-05T20:53:18Z</dcterms:modified>
</cp:coreProperties>
</file>